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34"/>
  </p:notesMasterIdLst>
  <p:handoutMasterIdLst>
    <p:handoutMasterId r:id="rId35"/>
  </p:handoutMasterIdLst>
  <p:sldIdLst>
    <p:sldId id="256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8" r:id="rId15"/>
    <p:sldId id="286" r:id="rId16"/>
    <p:sldId id="287" r:id="rId17"/>
    <p:sldId id="291" r:id="rId18"/>
    <p:sldId id="292" r:id="rId19"/>
    <p:sldId id="289" r:id="rId20"/>
    <p:sldId id="293" r:id="rId21"/>
    <p:sldId id="290" r:id="rId22"/>
    <p:sldId id="297" r:id="rId23"/>
    <p:sldId id="294" r:id="rId24"/>
    <p:sldId id="295" r:id="rId25"/>
    <p:sldId id="296" r:id="rId26"/>
    <p:sldId id="298" r:id="rId27"/>
    <p:sldId id="299" r:id="rId28"/>
    <p:sldId id="303" r:id="rId29"/>
    <p:sldId id="304" r:id="rId30"/>
    <p:sldId id="302" r:id="rId31"/>
    <p:sldId id="301" r:id="rId32"/>
    <p:sldId id="305" r:id="rId33"/>
  </p:sldIdLst>
  <p:sldSz cx="9144000" cy="5143500" type="screen16x9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1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>
    <p:restoredLeft sz="15620"/>
    <p:restoredTop sz="94639" autoAdjust="0"/>
  </p:normalViewPr>
  <p:slideViewPr>
    <p:cSldViewPr>
      <p:cViewPr>
        <p:scale>
          <a:sx n="125" d="100"/>
          <a:sy n="125" d="100"/>
        </p:scale>
        <p:origin x="-180" y="120"/>
      </p:cViewPr>
      <p:guideLst>
        <p:guide orient="horz" pos="2388"/>
        <p:guide orient="horz" pos="564"/>
        <p:guide orient="horz" pos="612"/>
        <p:guide pos="144"/>
        <p:guide pos="54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-37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158114-26E7-4A92-B512-2974A9ADF75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2AEC39-0D8B-494F-94CF-F9E1FA2A6542}">
      <dgm:prSet phldrT="[Text]"/>
      <dgm:spPr/>
      <dgm:t>
        <a:bodyPr/>
        <a:lstStyle/>
        <a:p>
          <a:r>
            <a:rPr lang="en-US" dirty="0" smtClean="0"/>
            <a:t>Yesterday</a:t>
          </a:r>
          <a:endParaRPr lang="en-US" dirty="0"/>
        </a:p>
      </dgm:t>
    </dgm:pt>
    <dgm:pt modelId="{70A9F745-988F-469C-B7A8-40CBFF278EC8}" type="parTrans" cxnId="{8BFD09FB-1D03-4800-86D6-19217A37B544}">
      <dgm:prSet/>
      <dgm:spPr/>
      <dgm:t>
        <a:bodyPr/>
        <a:lstStyle/>
        <a:p>
          <a:endParaRPr lang="en-US"/>
        </a:p>
      </dgm:t>
    </dgm:pt>
    <dgm:pt modelId="{98D96E04-7865-47C6-959B-E25397190A17}" type="sibTrans" cxnId="{8BFD09FB-1D03-4800-86D6-19217A37B544}">
      <dgm:prSet/>
      <dgm:spPr/>
      <dgm:t>
        <a:bodyPr/>
        <a:lstStyle/>
        <a:p>
          <a:endParaRPr lang="en-US"/>
        </a:p>
      </dgm:t>
    </dgm:pt>
    <dgm:pt modelId="{A69BB503-D2E3-47E9-91C1-9493A3005F59}">
      <dgm:prSet phldrT="[Text]" custT="1"/>
      <dgm:spPr/>
      <dgm:t>
        <a:bodyPr/>
        <a:lstStyle/>
        <a:p>
          <a:pPr algn="l"/>
          <a:r>
            <a:rPr lang="en-US" sz="1600" dirty="0" smtClean="0"/>
            <a:t>Protocol Conversion</a:t>
          </a:r>
          <a:endParaRPr lang="en-US" sz="1600" dirty="0"/>
        </a:p>
      </dgm:t>
    </dgm:pt>
    <dgm:pt modelId="{675A657E-B120-4C81-BB9E-E4915F1542B3}" type="parTrans" cxnId="{BEF5CC5B-1027-42D7-9584-D63C4684CAE8}">
      <dgm:prSet/>
      <dgm:spPr/>
      <dgm:t>
        <a:bodyPr/>
        <a:lstStyle/>
        <a:p>
          <a:endParaRPr lang="en-US"/>
        </a:p>
      </dgm:t>
    </dgm:pt>
    <dgm:pt modelId="{927912C2-8268-4282-99FC-CF8E4160C6A4}" type="sibTrans" cxnId="{BEF5CC5B-1027-42D7-9584-D63C4684CAE8}">
      <dgm:prSet/>
      <dgm:spPr/>
      <dgm:t>
        <a:bodyPr/>
        <a:lstStyle/>
        <a:p>
          <a:endParaRPr lang="en-US"/>
        </a:p>
      </dgm:t>
    </dgm:pt>
    <dgm:pt modelId="{26EC6B07-7DF0-4CCB-BE9F-27FAD676260F}">
      <dgm:prSet phldrT="[Text]" custT="1"/>
      <dgm:spPr/>
      <dgm:t>
        <a:bodyPr/>
        <a:lstStyle/>
        <a:p>
          <a:pPr algn="l"/>
          <a:r>
            <a:rPr lang="en-US" sz="1600" dirty="0" smtClean="0"/>
            <a:t>Simple network interface</a:t>
          </a:r>
          <a:endParaRPr lang="en-US" sz="1600" dirty="0"/>
        </a:p>
      </dgm:t>
    </dgm:pt>
    <dgm:pt modelId="{5EE2BB79-DA5C-46BB-912E-FC65E7524B53}" type="parTrans" cxnId="{1F8A807B-7360-45E3-9EEC-6890A47BEA2E}">
      <dgm:prSet/>
      <dgm:spPr/>
      <dgm:t>
        <a:bodyPr/>
        <a:lstStyle/>
        <a:p>
          <a:endParaRPr lang="en-US"/>
        </a:p>
      </dgm:t>
    </dgm:pt>
    <dgm:pt modelId="{7B85F33B-2561-43A2-8AC3-10B2ACE69154}" type="sibTrans" cxnId="{1F8A807B-7360-45E3-9EEC-6890A47BEA2E}">
      <dgm:prSet/>
      <dgm:spPr/>
      <dgm:t>
        <a:bodyPr/>
        <a:lstStyle/>
        <a:p>
          <a:endParaRPr lang="en-US"/>
        </a:p>
      </dgm:t>
    </dgm:pt>
    <dgm:pt modelId="{4F075207-BF62-4881-AB59-ACB23F77A643}">
      <dgm:prSet phldrT="[Text]"/>
      <dgm:spPr/>
      <dgm:t>
        <a:bodyPr/>
        <a:lstStyle/>
        <a:p>
          <a:r>
            <a:rPr lang="en-US" dirty="0" smtClean="0"/>
            <a:t>Now</a:t>
          </a:r>
          <a:endParaRPr lang="en-US" dirty="0"/>
        </a:p>
      </dgm:t>
    </dgm:pt>
    <dgm:pt modelId="{90148311-8C9F-418E-8112-A876F6EED50C}" type="parTrans" cxnId="{AD6C935A-AD8D-4B31-95A1-C64BC29542A0}">
      <dgm:prSet/>
      <dgm:spPr/>
      <dgm:t>
        <a:bodyPr/>
        <a:lstStyle/>
        <a:p>
          <a:endParaRPr lang="en-US"/>
        </a:p>
      </dgm:t>
    </dgm:pt>
    <dgm:pt modelId="{D8131838-CC55-4482-82BA-D08879C44F2F}" type="sibTrans" cxnId="{AD6C935A-AD8D-4B31-95A1-C64BC29542A0}">
      <dgm:prSet/>
      <dgm:spPr/>
      <dgm:t>
        <a:bodyPr/>
        <a:lstStyle/>
        <a:p>
          <a:endParaRPr lang="en-US"/>
        </a:p>
      </dgm:t>
    </dgm:pt>
    <dgm:pt modelId="{2A674AEF-7B99-43D0-9CD9-46C2E4B63C5B}">
      <dgm:prSet phldrT="[Text]" custT="1"/>
      <dgm:spPr/>
      <dgm:t>
        <a:bodyPr/>
        <a:lstStyle/>
        <a:p>
          <a:pPr algn="l"/>
          <a:r>
            <a:rPr lang="en-US" sz="1600" dirty="0" smtClean="0"/>
            <a:t>Primary enabler of sensor to cloud integration</a:t>
          </a:r>
          <a:endParaRPr lang="en-US" sz="1600" dirty="0"/>
        </a:p>
      </dgm:t>
    </dgm:pt>
    <dgm:pt modelId="{EB2F7950-6BB4-425A-BD04-24803284A0F9}" type="parTrans" cxnId="{852A845F-9E69-4BE3-945E-DC6196CFD8D4}">
      <dgm:prSet/>
      <dgm:spPr/>
      <dgm:t>
        <a:bodyPr/>
        <a:lstStyle/>
        <a:p>
          <a:endParaRPr lang="en-US"/>
        </a:p>
      </dgm:t>
    </dgm:pt>
    <dgm:pt modelId="{3FFAB139-DC45-42F0-BF84-1C2D712EBF84}" type="sibTrans" cxnId="{852A845F-9E69-4BE3-945E-DC6196CFD8D4}">
      <dgm:prSet/>
      <dgm:spPr/>
      <dgm:t>
        <a:bodyPr/>
        <a:lstStyle/>
        <a:p>
          <a:endParaRPr lang="en-US"/>
        </a:p>
      </dgm:t>
    </dgm:pt>
    <dgm:pt modelId="{4D855DC3-5927-4F12-AEC0-928D8ED9ED6C}">
      <dgm:prSet phldrT="[Text]" custT="1"/>
      <dgm:spPr/>
      <dgm:t>
        <a:bodyPr/>
        <a:lstStyle/>
        <a:p>
          <a:pPr algn="l"/>
          <a:r>
            <a:rPr lang="en-US" sz="1600" dirty="0" smtClean="0"/>
            <a:t>Primary enabler of remote access for assets that may be distant, or previously not integrated</a:t>
          </a:r>
          <a:endParaRPr lang="en-US" sz="1600" dirty="0"/>
        </a:p>
      </dgm:t>
    </dgm:pt>
    <dgm:pt modelId="{0E2933BE-74BF-41A8-B71C-DBD474BE5E82}" type="parTrans" cxnId="{34A9FB0F-0E96-475D-A873-B843CFF24DE3}">
      <dgm:prSet/>
      <dgm:spPr/>
      <dgm:t>
        <a:bodyPr/>
        <a:lstStyle/>
        <a:p>
          <a:endParaRPr lang="en-US"/>
        </a:p>
      </dgm:t>
    </dgm:pt>
    <dgm:pt modelId="{B1A9BD48-E03A-4038-94B4-E073B27D8CDE}" type="sibTrans" cxnId="{34A9FB0F-0E96-475D-A873-B843CFF24DE3}">
      <dgm:prSet/>
      <dgm:spPr/>
      <dgm:t>
        <a:bodyPr/>
        <a:lstStyle/>
        <a:p>
          <a:endParaRPr lang="en-US"/>
        </a:p>
      </dgm:t>
    </dgm:pt>
    <dgm:pt modelId="{5DE64148-41E2-45F5-BF2D-136E9495AE49}">
      <dgm:prSet phldrT="[Text]" custT="1"/>
      <dgm:spPr/>
      <dgm:t>
        <a:bodyPr/>
        <a:lstStyle/>
        <a:p>
          <a:pPr algn="just"/>
          <a:endParaRPr lang="en-US" sz="1600" dirty="0"/>
        </a:p>
      </dgm:t>
    </dgm:pt>
    <dgm:pt modelId="{5BE7EF2C-733E-45E4-80E6-1278E8397782}" type="parTrans" cxnId="{3771A264-B44C-4CBE-94C6-082DD526BB24}">
      <dgm:prSet/>
      <dgm:spPr/>
      <dgm:t>
        <a:bodyPr/>
        <a:lstStyle/>
        <a:p>
          <a:endParaRPr lang="en-US"/>
        </a:p>
      </dgm:t>
    </dgm:pt>
    <dgm:pt modelId="{215427C6-B23B-48C2-A8F8-EAE456B08758}" type="sibTrans" cxnId="{3771A264-B44C-4CBE-94C6-082DD526BB24}">
      <dgm:prSet/>
      <dgm:spPr/>
      <dgm:t>
        <a:bodyPr/>
        <a:lstStyle/>
        <a:p>
          <a:endParaRPr lang="en-US"/>
        </a:p>
      </dgm:t>
    </dgm:pt>
    <dgm:pt modelId="{AC9E58E5-3BEE-4919-B75C-2925FF669E15}">
      <dgm:prSet phldrT="[Text]" custT="1"/>
      <dgm:spPr/>
      <dgm:t>
        <a:bodyPr/>
        <a:lstStyle/>
        <a:p>
          <a:pPr algn="l"/>
          <a:endParaRPr lang="en-US" sz="1600" dirty="0"/>
        </a:p>
      </dgm:t>
    </dgm:pt>
    <dgm:pt modelId="{1B54973F-DBE7-4D48-A831-A48299C476E9}" type="parTrans" cxnId="{0317A874-5794-464F-83F9-4FC92F57DF67}">
      <dgm:prSet/>
      <dgm:spPr/>
      <dgm:t>
        <a:bodyPr/>
        <a:lstStyle/>
        <a:p>
          <a:endParaRPr lang="en-US"/>
        </a:p>
      </dgm:t>
    </dgm:pt>
    <dgm:pt modelId="{57E960A6-C2EC-4591-904F-5896AB238E0B}" type="sibTrans" cxnId="{0317A874-5794-464F-83F9-4FC92F57DF67}">
      <dgm:prSet/>
      <dgm:spPr/>
      <dgm:t>
        <a:bodyPr/>
        <a:lstStyle/>
        <a:p>
          <a:endParaRPr lang="en-US"/>
        </a:p>
      </dgm:t>
    </dgm:pt>
    <dgm:pt modelId="{4AA7BA2D-9F37-45A4-AE5B-8FB94CA52113}">
      <dgm:prSet phldrT="[Text]" custT="1"/>
      <dgm:spPr/>
      <dgm:t>
        <a:bodyPr/>
        <a:lstStyle/>
        <a:p>
          <a:pPr algn="l"/>
          <a:r>
            <a:rPr lang="en-US" sz="1600" dirty="0" smtClean="0"/>
            <a:t>Primary enabler of edge computing</a:t>
          </a:r>
          <a:endParaRPr lang="en-US" sz="1600" dirty="0"/>
        </a:p>
      </dgm:t>
    </dgm:pt>
    <dgm:pt modelId="{F3B1BE49-7423-401F-8274-B42A11BBC4D5}" type="parTrans" cxnId="{794C76E8-9B2D-4942-A4AB-CB8BA553643A}">
      <dgm:prSet/>
      <dgm:spPr/>
      <dgm:t>
        <a:bodyPr/>
        <a:lstStyle/>
        <a:p>
          <a:endParaRPr lang="en-US"/>
        </a:p>
      </dgm:t>
    </dgm:pt>
    <dgm:pt modelId="{EA5E91D2-2A4F-401D-BFA4-416F16BA6CF0}" type="sibTrans" cxnId="{794C76E8-9B2D-4942-A4AB-CB8BA553643A}">
      <dgm:prSet/>
      <dgm:spPr/>
      <dgm:t>
        <a:bodyPr/>
        <a:lstStyle/>
        <a:p>
          <a:endParaRPr lang="en-US"/>
        </a:p>
      </dgm:t>
    </dgm:pt>
    <dgm:pt modelId="{D51DC016-755A-49C9-B832-60E71D43DDF4}">
      <dgm:prSet phldrT="[Text]" custT="1"/>
      <dgm:spPr/>
      <dgm:t>
        <a:bodyPr/>
        <a:lstStyle/>
        <a:p>
          <a:pPr algn="l"/>
          <a:r>
            <a:rPr lang="en-US" sz="1600" dirty="0" smtClean="0"/>
            <a:t>Cloud is the driver, whereby gateway is a means to the cloud </a:t>
          </a:r>
          <a:endParaRPr lang="en-US" sz="1600" dirty="0"/>
        </a:p>
      </dgm:t>
    </dgm:pt>
    <dgm:pt modelId="{4148B2C9-58A8-4A3D-9E8E-7BC771031BF0}" type="parTrans" cxnId="{B83FE6A0-AFC3-4788-AA3A-45699DB8C749}">
      <dgm:prSet/>
      <dgm:spPr/>
      <dgm:t>
        <a:bodyPr/>
        <a:lstStyle/>
        <a:p>
          <a:endParaRPr lang="en-US"/>
        </a:p>
      </dgm:t>
    </dgm:pt>
    <dgm:pt modelId="{5F732A7C-64D7-4021-AF32-8F051D8DEB23}" type="sibTrans" cxnId="{B83FE6A0-AFC3-4788-AA3A-45699DB8C749}">
      <dgm:prSet/>
      <dgm:spPr/>
      <dgm:t>
        <a:bodyPr/>
        <a:lstStyle/>
        <a:p>
          <a:endParaRPr lang="en-US"/>
        </a:p>
      </dgm:t>
    </dgm:pt>
    <dgm:pt modelId="{F24E4132-477B-46F9-86EB-D01A8EAE7B3B}" type="pres">
      <dgm:prSet presAssocID="{9D158114-26E7-4A92-B512-2974A9ADF7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45DBA2-B967-4A83-8267-7C2DCB1CEF35}" type="pres">
      <dgm:prSet presAssocID="{252AEC39-0D8B-494F-94CF-F9E1FA2A6542}" presName="composite" presStyleCnt="0"/>
      <dgm:spPr/>
    </dgm:pt>
    <dgm:pt modelId="{05F942E4-0013-4119-82E9-DA3BBF1632B9}" type="pres">
      <dgm:prSet presAssocID="{252AEC39-0D8B-494F-94CF-F9E1FA2A6542}" presName="parTx" presStyleLbl="alignNode1" presStyleIdx="0" presStyleCnt="2" custScaleX="1416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D28F22-A789-427C-965F-793A1AB40409}" type="pres">
      <dgm:prSet presAssocID="{252AEC39-0D8B-494F-94CF-F9E1FA2A6542}" presName="desTx" presStyleLbl="alignAccFollowNode1" presStyleIdx="0" presStyleCnt="2" custScaleX="141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8CF61-F52D-470D-B6BE-9F0CF4BBC76C}" type="pres">
      <dgm:prSet presAssocID="{98D96E04-7865-47C6-959B-E25397190A17}" presName="space" presStyleCnt="0"/>
      <dgm:spPr/>
    </dgm:pt>
    <dgm:pt modelId="{070C6AD2-EA00-4703-8183-70D8B6FAD985}" type="pres">
      <dgm:prSet presAssocID="{4F075207-BF62-4881-AB59-ACB23F77A643}" presName="composite" presStyleCnt="0"/>
      <dgm:spPr/>
    </dgm:pt>
    <dgm:pt modelId="{8924F65F-4C10-4B0B-92F1-D54B31261CE9}" type="pres">
      <dgm:prSet presAssocID="{4F075207-BF62-4881-AB59-ACB23F77A643}" presName="parTx" presStyleLbl="alignNode1" presStyleIdx="1" presStyleCnt="2" custScaleX="1366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29785-5FF6-479F-86A3-4A8509C77513}" type="pres">
      <dgm:prSet presAssocID="{4F075207-BF62-4881-AB59-ACB23F77A643}" presName="desTx" presStyleLbl="alignAccFollowNode1" presStyleIdx="1" presStyleCnt="2" custScaleX="1356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F5CC5B-1027-42D7-9584-D63C4684CAE8}" srcId="{252AEC39-0D8B-494F-94CF-F9E1FA2A6542}" destId="{A69BB503-D2E3-47E9-91C1-9493A3005F59}" srcOrd="0" destOrd="0" parTransId="{675A657E-B120-4C81-BB9E-E4915F1542B3}" sibTransId="{927912C2-8268-4282-99FC-CF8E4160C6A4}"/>
    <dgm:cxn modelId="{3771A264-B44C-4CBE-94C6-082DD526BB24}" srcId="{4F075207-BF62-4881-AB59-ACB23F77A643}" destId="{5DE64148-41E2-45F5-BF2D-136E9495AE49}" srcOrd="4" destOrd="0" parTransId="{5BE7EF2C-733E-45E4-80E6-1278E8397782}" sibTransId="{215427C6-B23B-48C2-A8F8-EAE456B08758}"/>
    <dgm:cxn modelId="{135D37C2-23AF-46B2-B422-D083CFC130B7}" type="presOf" srcId="{9D158114-26E7-4A92-B512-2974A9ADF754}" destId="{F24E4132-477B-46F9-86EB-D01A8EAE7B3B}" srcOrd="0" destOrd="0" presId="urn:microsoft.com/office/officeart/2005/8/layout/hList1"/>
    <dgm:cxn modelId="{8BFD09FB-1D03-4800-86D6-19217A37B544}" srcId="{9D158114-26E7-4A92-B512-2974A9ADF754}" destId="{252AEC39-0D8B-494F-94CF-F9E1FA2A6542}" srcOrd="0" destOrd="0" parTransId="{70A9F745-988F-469C-B7A8-40CBFF278EC8}" sibTransId="{98D96E04-7865-47C6-959B-E25397190A17}"/>
    <dgm:cxn modelId="{AD6C935A-AD8D-4B31-95A1-C64BC29542A0}" srcId="{9D158114-26E7-4A92-B512-2974A9ADF754}" destId="{4F075207-BF62-4881-AB59-ACB23F77A643}" srcOrd="1" destOrd="0" parTransId="{90148311-8C9F-418E-8112-A876F6EED50C}" sibTransId="{D8131838-CC55-4482-82BA-D08879C44F2F}"/>
    <dgm:cxn modelId="{423B98AD-5022-44E6-BD17-D4A612F64609}" type="presOf" srcId="{26EC6B07-7DF0-4CCB-BE9F-27FAD676260F}" destId="{EFD28F22-A789-427C-965F-793A1AB40409}" srcOrd="0" destOrd="2" presId="urn:microsoft.com/office/officeart/2005/8/layout/hList1"/>
    <dgm:cxn modelId="{421910FD-6D2E-47D0-843C-15E2DB8E9FA5}" type="presOf" srcId="{D51DC016-755A-49C9-B832-60E71D43DDF4}" destId="{5B329785-5FF6-479F-86A3-4A8509C77513}" srcOrd="0" destOrd="3" presId="urn:microsoft.com/office/officeart/2005/8/layout/hList1"/>
    <dgm:cxn modelId="{325D3D49-D9E8-4D1A-874E-C7665D946363}" type="presOf" srcId="{4D855DC3-5927-4F12-AEC0-928D8ED9ED6C}" destId="{5B329785-5FF6-479F-86A3-4A8509C77513}" srcOrd="0" destOrd="2" presId="urn:microsoft.com/office/officeart/2005/8/layout/hList1"/>
    <dgm:cxn modelId="{82ED7900-5F74-4779-A201-6A7023A42450}" type="presOf" srcId="{4AA7BA2D-9F37-45A4-AE5B-8FB94CA52113}" destId="{5B329785-5FF6-479F-86A3-4A8509C77513}" srcOrd="0" destOrd="1" presId="urn:microsoft.com/office/officeart/2005/8/layout/hList1"/>
    <dgm:cxn modelId="{6FECAA7A-851B-4471-8049-6A6B8660047F}" type="presOf" srcId="{252AEC39-0D8B-494F-94CF-F9E1FA2A6542}" destId="{05F942E4-0013-4119-82E9-DA3BBF1632B9}" srcOrd="0" destOrd="0" presId="urn:microsoft.com/office/officeart/2005/8/layout/hList1"/>
    <dgm:cxn modelId="{852A845F-9E69-4BE3-945E-DC6196CFD8D4}" srcId="{4F075207-BF62-4881-AB59-ACB23F77A643}" destId="{2A674AEF-7B99-43D0-9CD9-46C2E4B63C5B}" srcOrd="0" destOrd="0" parTransId="{EB2F7950-6BB4-425A-BD04-24803284A0F9}" sibTransId="{3FFAB139-DC45-42F0-BF84-1C2D712EBF84}"/>
    <dgm:cxn modelId="{794C76E8-9B2D-4942-A4AB-CB8BA553643A}" srcId="{4F075207-BF62-4881-AB59-ACB23F77A643}" destId="{4AA7BA2D-9F37-45A4-AE5B-8FB94CA52113}" srcOrd="1" destOrd="0" parTransId="{F3B1BE49-7423-401F-8274-B42A11BBC4D5}" sibTransId="{EA5E91D2-2A4F-401D-BFA4-416F16BA6CF0}"/>
    <dgm:cxn modelId="{0317A874-5794-464F-83F9-4FC92F57DF67}" srcId="{252AEC39-0D8B-494F-94CF-F9E1FA2A6542}" destId="{AC9E58E5-3BEE-4919-B75C-2925FF669E15}" srcOrd="1" destOrd="0" parTransId="{1B54973F-DBE7-4D48-A831-A48299C476E9}" sibTransId="{57E960A6-C2EC-4591-904F-5896AB238E0B}"/>
    <dgm:cxn modelId="{CE2FAD98-E408-4894-9EFF-A2E425C2032F}" type="presOf" srcId="{AC9E58E5-3BEE-4919-B75C-2925FF669E15}" destId="{EFD28F22-A789-427C-965F-793A1AB40409}" srcOrd="0" destOrd="1" presId="urn:microsoft.com/office/officeart/2005/8/layout/hList1"/>
    <dgm:cxn modelId="{B83FE6A0-AFC3-4788-AA3A-45699DB8C749}" srcId="{4F075207-BF62-4881-AB59-ACB23F77A643}" destId="{D51DC016-755A-49C9-B832-60E71D43DDF4}" srcOrd="3" destOrd="0" parTransId="{4148B2C9-58A8-4A3D-9E8E-7BC771031BF0}" sibTransId="{5F732A7C-64D7-4021-AF32-8F051D8DEB23}"/>
    <dgm:cxn modelId="{FD41B402-1F3A-495E-80E9-B746C2210AD0}" type="presOf" srcId="{2A674AEF-7B99-43D0-9CD9-46C2E4B63C5B}" destId="{5B329785-5FF6-479F-86A3-4A8509C77513}" srcOrd="0" destOrd="0" presId="urn:microsoft.com/office/officeart/2005/8/layout/hList1"/>
    <dgm:cxn modelId="{34A9FB0F-0E96-475D-A873-B843CFF24DE3}" srcId="{4F075207-BF62-4881-AB59-ACB23F77A643}" destId="{4D855DC3-5927-4F12-AEC0-928D8ED9ED6C}" srcOrd="2" destOrd="0" parTransId="{0E2933BE-74BF-41A8-B71C-DBD474BE5E82}" sibTransId="{B1A9BD48-E03A-4038-94B4-E073B27D8CDE}"/>
    <dgm:cxn modelId="{3C68EF39-4A19-4815-B690-93D965C88649}" type="presOf" srcId="{A69BB503-D2E3-47E9-91C1-9493A3005F59}" destId="{EFD28F22-A789-427C-965F-793A1AB40409}" srcOrd="0" destOrd="0" presId="urn:microsoft.com/office/officeart/2005/8/layout/hList1"/>
    <dgm:cxn modelId="{9A6591D1-8D14-483C-BEF7-01FF1074D38A}" type="presOf" srcId="{5DE64148-41E2-45F5-BF2D-136E9495AE49}" destId="{5B329785-5FF6-479F-86A3-4A8509C77513}" srcOrd="0" destOrd="4" presId="urn:microsoft.com/office/officeart/2005/8/layout/hList1"/>
    <dgm:cxn modelId="{B94AA70A-89B2-4191-A421-406C81106590}" type="presOf" srcId="{4F075207-BF62-4881-AB59-ACB23F77A643}" destId="{8924F65F-4C10-4B0B-92F1-D54B31261CE9}" srcOrd="0" destOrd="0" presId="urn:microsoft.com/office/officeart/2005/8/layout/hList1"/>
    <dgm:cxn modelId="{1F8A807B-7360-45E3-9EEC-6890A47BEA2E}" srcId="{252AEC39-0D8B-494F-94CF-F9E1FA2A6542}" destId="{26EC6B07-7DF0-4CCB-BE9F-27FAD676260F}" srcOrd="2" destOrd="0" parTransId="{5EE2BB79-DA5C-46BB-912E-FC65E7524B53}" sibTransId="{7B85F33B-2561-43A2-8AC3-10B2ACE69154}"/>
    <dgm:cxn modelId="{339695B8-45F8-448B-9AE4-B0E3F373CEF2}" type="presParOf" srcId="{F24E4132-477B-46F9-86EB-D01A8EAE7B3B}" destId="{2D45DBA2-B967-4A83-8267-7C2DCB1CEF35}" srcOrd="0" destOrd="0" presId="urn:microsoft.com/office/officeart/2005/8/layout/hList1"/>
    <dgm:cxn modelId="{6DA2C0C8-539B-4901-BC70-3245A6AEB1C6}" type="presParOf" srcId="{2D45DBA2-B967-4A83-8267-7C2DCB1CEF35}" destId="{05F942E4-0013-4119-82E9-DA3BBF1632B9}" srcOrd="0" destOrd="0" presId="urn:microsoft.com/office/officeart/2005/8/layout/hList1"/>
    <dgm:cxn modelId="{064E2D9C-A081-404E-A3B6-AB0F13916C21}" type="presParOf" srcId="{2D45DBA2-B967-4A83-8267-7C2DCB1CEF35}" destId="{EFD28F22-A789-427C-965F-793A1AB40409}" srcOrd="1" destOrd="0" presId="urn:microsoft.com/office/officeart/2005/8/layout/hList1"/>
    <dgm:cxn modelId="{2F2D7CCF-B8FA-4259-9E25-E015BB4010FA}" type="presParOf" srcId="{F24E4132-477B-46F9-86EB-D01A8EAE7B3B}" destId="{2A28CF61-F52D-470D-B6BE-9F0CF4BBC76C}" srcOrd="1" destOrd="0" presId="urn:microsoft.com/office/officeart/2005/8/layout/hList1"/>
    <dgm:cxn modelId="{2692463E-955B-40C1-9DA8-98A4CDB742A3}" type="presParOf" srcId="{F24E4132-477B-46F9-86EB-D01A8EAE7B3B}" destId="{070C6AD2-EA00-4703-8183-70D8B6FAD985}" srcOrd="2" destOrd="0" presId="urn:microsoft.com/office/officeart/2005/8/layout/hList1"/>
    <dgm:cxn modelId="{CBF5A7AE-D5C0-4D53-9077-BC2EE05E5690}" type="presParOf" srcId="{070C6AD2-EA00-4703-8183-70D8B6FAD985}" destId="{8924F65F-4C10-4B0B-92F1-D54B31261CE9}" srcOrd="0" destOrd="0" presId="urn:microsoft.com/office/officeart/2005/8/layout/hList1"/>
    <dgm:cxn modelId="{F7A7EA60-26AD-414A-9032-DBBCA30B402C}" type="presParOf" srcId="{070C6AD2-EA00-4703-8183-70D8B6FAD985}" destId="{5B329785-5FF6-479F-86A3-4A8509C7751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942E4-0013-4119-82E9-DA3BBF1632B9}">
      <dsp:nvSpPr>
        <dsp:cNvPr id="0" name=""/>
        <dsp:cNvSpPr/>
      </dsp:nvSpPr>
      <dsp:spPr>
        <a:xfrm>
          <a:off x="4659" y="5359"/>
          <a:ext cx="3809660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Yesterday</a:t>
          </a:r>
          <a:endParaRPr lang="en-US" sz="2000" kern="1200" dirty="0"/>
        </a:p>
      </dsp:txBody>
      <dsp:txXfrm>
        <a:off x="4659" y="5359"/>
        <a:ext cx="3809660" cy="576000"/>
      </dsp:txXfrm>
    </dsp:sp>
    <dsp:sp modelId="{EFD28F22-A789-427C-965F-793A1AB40409}">
      <dsp:nvSpPr>
        <dsp:cNvPr id="0" name=""/>
        <dsp:cNvSpPr/>
      </dsp:nvSpPr>
      <dsp:spPr>
        <a:xfrm>
          <a:off x="4659" y="581359"/>
          <a:ext cx="3809660" cy="33248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Protocol Conversion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Simple network interface</a:t>
          </a:r>
          <a:endParaRPr lang="en-US" sz="1600" kern="1200" dirty="0"/>
        </a:p>
      </dsp:txBody>
      <dsp:txXfrm>
        <a:off x="4659" y="581359"/>
        <a:ext cx="3809660" cy="3324881"/>
      </dsp:txXfrm>
    </dsp:sp>
    <dsp:sp modelId="{8924F65F-4C10-4B0B-92F1-D54B31261CE9}">
      <dsp:nvSpPr>
        <dsp:cNvPr id="0" name=""/>
        <dsp:cNvSpPr/>
      </dsp:nvSpPr>
      <dsp:spPr>
        <a:xfrm>
          <a:off x="4190941" y="5359"/>
          <a:ext cx="3675017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Now</a:t>
          </a:r>
          <a:endParaRPr lang="en-US" sz="2000" kern="1200" dirty="0"/>
        </a:p>
      </dsp:txBody>
      <dsp:txXfrm>
        <a:off x="4190941" y="5359"/>
        <a:ext cx="3675017" cy="576000"/>
      </dsp:txXfrm>
    </dsp:sp>
    <dsp:sp modelId="{5B329785-5FF6-479F-86A3-4A8509C77513}">
      <dsp:nvSpPr>
        <dsp:cNvPr id="0" name=""/>
        <dsp:cNvSpPr/>
      </dsp:nvSpPr>
      <dsp:spPr>
        <a:xfrm>
          <a:off x="4203880" y="581359"/>
          <a:ext cx="3649138" cy="33248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Primary enabler of sensor to cloud integration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Primary enabler of edge computing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Primary enabler of remote access for assets that may be distant, or previously not integrated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Cloud is the driver, whereby gateway is a means to the cloud </a:t>
          </a:r>
          <a:endParaRPr lang="en-US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4203880" y="581359"/>
        <a:ext cx="3649138" cy="3324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6176E-00D6-40D9-B0F1-A336B5D020C4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A5FFE-2DF2-4563-92C6-1E13CCEFCE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259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17121-15AB-4A74-898F-41B6FA5C9327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857FD-0D05-4364-B8B4-FBF28C7A0F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0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020324"/>
            <a:ext cx="9144000" cy="1524000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13000">
                <a:schemeClr val="bg1">
                  <a:alpha val="82000"/>
                </a:schemeClr>
              </a:gs>
              <a:gs pos="0">
                <a:schemeClr val="accent2">
                  <a:alpha val="30000"/>
                </a:schemeClr>
              </a:gs>
              <a:gs pos="51000">
                <a:srgbClr val="F9FAFA">
                  <a:alpha val="79000"/>
                </a:srgbClr>
              </a:gs>
              <a:gs pos="61000">
                <a:srgbClr val="F8FAF9">
                  <a:alpha val="54000"/>
                </a:srgbClr>
              </a:gs>
              <a:gs pos="92000">
                <a:schemeClr val="bg1">
                  <a:lumMod val="0"/>
                  <a:lumOff val="100000"/>
                  <a:alpha val="88000"/>
                </a:schemeClr>
              </a:gs>
              <a:gs pos="95000">
                <a:schemeClr val="accent2">
                  <a:alpha val="40000"/>
                </a:schemeClr>
              </a:gs>
              <a:gs pos="100000">
                <a:schemeClr val="accent2">
                  <a:alpha val="14000"/>
                </a:schemeClr>
              </a:gs>
            </a:gsLst>
            <a:lin ang="19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http://sellmore.redlion.net/dist/logo_files/CoporateLogoSet/MSOffice%20for%20Microsoft%20Office%20use/RedLion-logo_MSO.png"/>
          <p:cNvPicPr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494046"/>
            <a:ext cx="1600200" cy="6858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-8058" y="3070646"/>
            <a:ext cx="9152057" cy="838200"/>
          </a:xfrm>
          <a:noFill/>
        </p:spPr>
        <p:txBody>
          <a:bodyPr lIns="457200" rIns="3474720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0" y="3923230"/>
            <a:ext cx="9144000" cy="553520"/>
          </a:xfrm>
          <a:noFill/>
        </p:spPr>
        <p:txBody>
          <a:bodyPr lIns="457200" rIns="3474720"/>
          <a:lstStyle>
            <a:lvl1pPr marL="0" indent="0" algn="l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05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888706"/>
            <a:ext cx="2133600" cy="273844"/>
          </a:xfrm>
          <a:prstGeom prst="rect">
            <a:avLst/>
          </a:prstGeom>
        </p:spPr>
        <p:txBody>
          <a:bodyPr/>
          <a:lstStyle/>
          <a:p>
            <a:fld id="{CA8D9BE9-D0E9-482C-8F5E-09B5B00E06B8}" type="datetime1">
              <a:rPr lang="en-US" smtClean="0"/>
              <a:t>4/28/2017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888706"/>
            <a:ext cx="2133600" cy="273844"/>
          </a:xfrm>
          <a:prstGeom prst="rect">
            <a:avLst/>
          </a:prstGeom>
        </p:spPr>
        <p:txBody>
          <a:bodyPr/>
          <a:lstStyle/>
          <a:p>
            <a:fld id="{6A5CEB0A-32B2-4797-AD62-041837E9D50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http://sellmore.redlion.net/dist/logo_files/CoporateLogoSet/MSOffice%20for%20Microsoft%20Office%20use/RedLion-logo_MSO.png"/>
          <p:cNvPicPr/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00" y="246748"/>
            <a:ext cx="1064958" cy="456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8254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905250"/>
            <a:ext cx="5791200" cy="3429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b">
            <a:normAutofit/>
          </a:bodyPr>
          <a:lstStyle>
            <a:lvl1pPr algn="l">
              <a:defRPr lang="en-US" sz="2000" b="1" kern="1200" spc="-3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60498" y="361950"/>
            <a:ext cx="5807671" cy="3352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4254103"/>
            <a:ext cx="57912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888706"/>
            <a:ext cx="2133600" cy="273844"/>
          </a:xfrm>
          <a:prstGeom prst="rect">
            <a:avLst/>
          </a:prstGeom>
        </p:spPr>
        <p:txBody>
          <a:bodyPr/>
          <a:lstStyle/>
          <a:p>
            <a:fld id="{C7A8E424-58F8-42D6-A895-88CA7F5DB9E4}" type="datetime1">
              <a:rPr lang="en-US" smtClean="0"/>
              <a:t>4/28/2017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888706"/>
            <a:ext cx="2133600" cy="273844"/>
          </a:xfrm>
          <a:prstGeom prst="rect">
            <a:avLst/>
          </a:prstGeom>
        </p:spPr>
        <p:txBody>
          <a:bodyPr/>
          <a:lstStyle/>
          <a:p>
            <a:fld id="{6A5CEB0A-32B2-4797-AD62-041837E9D50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3790950"/>
            <a:ext cx="7772400" cy="0"/>
          </a:xfrm>
          <a:prstGeom prst="line">
            <a:avLst/>
          </a:prstGeom>
          <a:ln w="38100">
            <a:gradFill flip="none" rotWithShape="1">
              <a:gsLst>
                <a:gs pos="84000">
                  <a:srgbClr val="C00000">
                    <a:alpha val="81000"/>
                  </a:srgbClr>
                </a:gs>
                <a:gs pos="0">
                  <a:srgbClr val="C41230"/>
                </a:gs>
                <a:gs pos="100000">
                  <a:schemeClr val="bg1">
                    <a:alpha val="96000"/>
                  </a:schemeClr>
                </a:gs>
              </a:gsLst>
              <a:lin ang="4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http://sellmore.redlion.net/dist/logo_files/CoporateLogoSet/MSOffice%20for%20Microsoft%20Office%20use/RedLion-logo_MSO.png"/>
          <p:cNvPicPr/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00" y="246748"/>
            <a:ext cx="1064958" cy="456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05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020324"/>
            <a:ext cx="9144000" cy="1524000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13000">
                <a:schemeClr val="bg1">
                  <a:alpha val="82000"/>
                </a:schemeClr>
              </a:gs>
              <a:gs pos="0">
                <a:schemeClr val="accent2">
                  <a:alpha val="30000"/>
                </a:schemeClr>
              </a:gs>
              <a:gs pos="51000">
                <a:srgbClr val="F9FAFA">
                  <a:alpha val="79000"/>
                </a:srgbClr>
              </a:gs>
              <a:gs pos="61000">
                <a:srgbClr val="F8FAF9">
                  <a:alpha val="54000"/>
                </a:srgbClr>
              </a:gs>
              <a:gs pos="92000">
                <a:schemeClr val="bg1">
                  <a:lumMod val="0"/>
                  <a:lumOff val="100000"/>
                  <a:alpha val="88000"/>
                </a:schemeClr>
              </a:gs>
              <a:gs pos="95000">
                <a:schemeClr val="accent2">
                  <a:alpha val="40000"/>
                </a:schemeClr>
              </a:gs>
              <a:gs pos="100000">
                <a:schemeClr val="accent2">
                  <a:alpha val="14000"/>
                </a:schemeClr>
              </a:gs>
            </a:gsLst>
            <a:lin ang="19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http://sellmore.redlion.net/dist/logo_files/CoporateLogoSet/MSOffice%20for%20Microsoft%20Office%20use/RedLion-logo_MSO.png"/>
          <p:cNvPicPr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494046"/>
            <a:ext cx="1600200" cy="6858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-8058" y="3070646"/>
            <a:ext cx="9152057" cy="838200"/>
          </a:xfrm>
          <a:noFill/>
        </p:spPr>
        <p:txBody>
          <a:bodyPr lIns="457200" rIns="3474720" anchor="b" anchorCtr="0"/>
          <a:lstStyle>
            <a:lvl1pPr>
              <a:defRPr baseline="0"/>
            </a:lvl1pPr>
          </a:lstStyle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3799576"/>
            <a:ext cx="9144000" cy="781752"/>
          </a:xfrm>
          <a:prstGeom prst="rect">
            <a:avLst/>
          </a:prstGeom>
          <a:noFill/>
        </p:spPr>
        <p:txBody>
          <a:bodyPr wrap="square" lIns="457200" rtlCol="0">
            <a:spAutoFit/>
          </a:bodyPr>
          <a:lstStyle/>
          <a:p>
            <a:pPr lvl="0"/>
            <a:r>
              <a:rPr lang="en-US" sz="1400" b="0" dirty="0" smtClean="0">
                <a:latin typeface="+mn-lt"/>
              </a:rPr>
              <a:t>For more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20 Willow Springs Circle | York, PA 17406 USA</a:t>
            </a:r>
          </a:p>
          <a:p>
            <a:r>
              <a:rPr lang="en-US" sz="1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+1 (717) 767-6511 | www.redlion.net | info@redlion.net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3104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13167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0" y="3020324"/>
            <a:ext cx="9144000" cy="1524000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13000">
                <a:schemeClr val="bg1">
                  <a:alpha val="82000"/>
                </a:schemeClr>
              </a:gs>
              <a:gs pos="0">
                <a:schemeClr val="accent2">
                  <a:alpha val="30000"/>
                </a:schemeClr>
              </a:gs>
              <a:gs pos="51000">
                <a:srgbClr val="F9FAFA">
                  <a:alpha val="79000"/>
                </a:srgbClr>
              </a:gs>
              <a:gs pos="61000">
                <a:srgbClr val="F8FAF9">
                  <a:alpha val="54000"/>
                </a:srgbClr>
              </a:gs>
              <a:gs pos="92000">
                <a:schemeClr val="bg1">
                  <a:lumMod val="0"/>
                  <a:lumOff val="100000"/>
                  <a:alpha val="88000"/>
                </a:schemeClr>
              </a:gs>
              <a:gs pos="95000">
                <a:schemeClr val="accent2">
                  <a:alpha val="40000"/>
                </a:schemeClr>
              </a:gs>
              <a:gs pos="100000">
                <a:schemeClr val="accent2">
                  <a:alpha val="14000"/>
                </a:schemeClr>
              </a:gs>
            </a:gsLst>
            <a:lin ang="19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http://sellmore.redlion.net/dist/logo_files/CoporateLogoSet/MSOffice%20for%20Microsoft%20Office%20use/RedLion-logo_MSO.png"/>
          <p:cNvPicPr/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494046"/>
            <a:ext cx="1600200" cy="6858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-8058" y="3070646"/>
            <a:ext cx="9152057" cy="838200"/>
          </a:xfrm>
          <a:noFill/>
        </p:spPr>
        <p:txBody>
          <a:bodyPr lIns="457200" rIns="3474720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0" y="3923230"/>
            <a:ext cx="9144000" cy="553520"/>
          </a:xfrm>
          <a:noFill/>
        </p:spPr>
        <p:txBody>
          <a:bodyPr lIns="457200" rIns="3474720"/>
          <a:lstStyle>
            <a:lvl1pPr marL="0" indent="0" algn="l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407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26615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153400" cy="3886200"/>
          </a:xfrm>
        </p:spPr>
        <p:txBody>
          <a:bodyPr/>
          <a:lstStyle>
            <a:lvl2pPr marL="628650" indent="-287338">
              <a:defRPr/>
            </a:lvl2pPr>
            <a:lvl3pPr marL="912813" indent="-228600">
              <a:defRPr/>
            </a:lvl3pPr>
            <a:lvl4pPr marL="1090613" indent="-223838">
              <a:defRPr/>
            </a:lvl4pPr>
            <a:lvl5pPr marL="1374775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88706"/>
            <a:ext cx="2133600" cy="273844"/>
          </a:xfrm>
          <a:prstGeom prst="rect">
            <a:avLst/>
          </a:prstGeom>
        </p:spPr>
        <p:txBody>
          <a:bodyPr/>
          <a:lstStyle/>
          <a:p>
            <a:fld id="{FC45B0D9-A08B-4419-BB09-02E69E7555D7}" type="datetime1">
              <a:rPr lang="en-US" smtClean="0"/>
              <a:t>4/28/2017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88706"/>
            <a:ext cx="2133600" cy="273844"/>
          </a:xfrm>
          <a:prstGeom prst="rect">
            <a:avLst/>
          </a:prstGeom>
        </p:spPr>
        <p:txBody>
          <a:bodyPr/>
          <a:lstStyle/>
          <a:p>
            <a:fld id="{6A5CEB0A-32B2-4797-AD62-041837E9D5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268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01274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1550"/>
            <a:ext cx="4038600" cy="3886200"/>
          </a:xfrm>
        </p:spPr>
        <p:txBody>
          <a:bodyPr>
            <a:normAutofit/>
          </a:bodyPr>
          <a:lstStyle>
            <a:lvl1pPr marL="285750" indent="-285750">
              <a:defRPr sz="2000"/>
            </a:lvl1pPr>
            <a:lvl2pPr marL="576263" indent="-285750">
              <a:defRPr sz="1800"/>
            </a:lvl2pPr>
            <a:lvl3pPr marL="738188" indent="-228600">
              <a:defRPr sz="1600"/>
            </a:lvl3pPr>
            <a:lvl4pPr marL="971550" indent="-228600">
              <a:defRPr sz="1400"/>
            </a:lvl4pPr>
            <a:lvl5pPr marL="1087438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888706"/>
            <a:ext cx="2133600" cy="273844"/>
          </a:xfrm>
          <a:prstGeom prst="rect">
            <a:avLst/>
          </a:prstGeom>
        </p:spPr>
        <p:txBody>
          <a:bodyPr/>
          <a:lstStyle/>
          <a:p>
            <a:fld id="{F9CFBDC5-42F4-4B73-900B-84BFD4C5C244}" type="datetime1">
              <a:rPr lang="en-US" smtClean="0"/>
              <a:t>4/28/2017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888706"/>
            <a:ext cx="2133600" cy="273844"/>
          </a:xfrm>
          <a:prstGeom prst="rect">
            <a:avLst/>
          </a:prstGeom>
        </p:spPr>
        <p:txBody>
          <a:bodyPr/>
          <a:lstStyle/>
          <a:p>
            <a:fld id="{6A5CEB0A-32B2-4797-AD62-041837E9D5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72000" y="971550"/>
            <a:ext cx="4038600" cy="3886200"/>
          </a:xfrm>
        </p:spPr>
        <p:txBody>
          <a:bodyPr>
            <a:normAutofit/>
          </a:bodyPr>
          <a:lstStyle>
            <a:lvl1pPr marL="285750" indent="-285750">
              <a:defRPr sz="2000"/>
            </a:lvl1pPr>
            <a:lvl2pPr marL="576263" indent="-285750">
              <a:defRPr sz="1800"/>
            </a:lvl2pPr>
            <a:lvl3pPr marL="738188" indent="-228600">
              <a:defRPr sz="1600"/>
            </a:lvl3pPr>
            <a:lvl4pPr marL="971550" indent="-228600">
              <a:defRPr sz="1400"/>
            </a:lvl4pPr>
            <a:lvl5pPr marL="1087438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954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584"/>
            <a:ext cx="6705600" cy="79552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0"/>
            <a:ext cx="4040188" cy="479822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b">
            <a:normAutofit/>
          </a:bodyPr>
          <a:lstStyle>
            <a:lvl1pPr marL="0" indent="0" algn="l">
              <a:buNone/>
              <a:defRPr sz="20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57634"/>
            <a:ext cx="4040188" cy="3400116"/>
          </a:xfrm>
          <a:ln w="9525">
            <a:solidFill>
              <a:schemeClr val="accent1"/>
            </a:solidFill>
          </a:ln>
        </p:spPr>
        <p:txBody>
          <a:bodyPr>
            <a:normAutofit/>
          </a:bodyPr>
          <a:lstStyle>
            <a:lvl1pPr marL="285750" indent="-285750">
              <a:defRPr sz="2000"/>
            </a:lvl1pPr>
            <a:lvl2pPr marL="576263" indent="-285750">
              <a:defRPr sz="1800"/>
            </a:lvl2pPr>
            <a:lvl3pPr marL="801688" indent="-228600">
              <a:defRPr sz="1600"/>
            </a:lvl3pPr>
            <a:lvl4pPr marL="971550" indent="-228600">
              <a:defRPr sz="1400"/>
            </a:lvl4pPr>
            <a:lvl5pPr marL="1144588" indent="-174625"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971550"/>
            <a:ext cx="4041775" cy="479822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b">
            <a:normAutofit/>
          </a:bodyPr>
          <a:lstStyle>
            <a:lvl1pPr marL="0" indent="0" algn="l">
              <a:buNone/>
              <a:defRPr sz="20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888706"/>
            <a:ext cx="2133600" cy="273844"/>
          </a:xfrm>
          <a:prstGeom prst="rect">
            <a:avLst/>
          </a:prstGeom>
        </p:spPr>
        <p:txBody>
          <a:bodyPr/>
          <a:lstStyle/>
          <a:p>
            <a:fld id="{6D51620A-2ED8-420E-91F5-E44CB908F1A2}" type="datetime1">
              <a:rPr lang="en-US" smtClean="0"/>
              <a:t>4/28/2017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888706"/>
            <a:ext cx="2133600" cy="273844"/>
          </a:xfrm>
          <a:prstGeom prst="rect">
            <a:avLst/>
          </a:prstGeom>
        </p:spPr>
        <p:txBody>
          <a:bodyPr/>
          <a:lstStyle/>
          <a:p>
            <a:fld id="{6A5CEB0A-32B2-4797-AD62-041837E9D5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572000" y="1453896"/>
            <a:ext cx="4040188" cy="3400116"/>
          </a:xfrm>
          <a:ln w="9525">
            <a:solidFill>
              <a:schemeClr val="accent1"/>
            </a:solidFill>
          </a:ln>
        </p:spPr>
        <p:txBody>
          <a:bodyPr>
            <a:normAutofit/>
          </a:bodyPr>
          <a:lstStyle>
            <a:lvl1pPr marL="285750" indent="-285750">
              <a:defRPr sz="2000"/>
            </a:lvl1pPr>
            <a:lvl2pPr marL="576263" indent="-285750">
              <a:defRPr sz="1800"/>
            </a:lvl2pPr>
            <a:lvl3pPr marL="801688" indent="-228600">
              <a:defRPr sz="1600"/>
            </a:lvl3pPr>
            <a:lvl4pPr marL="971550" indent="-228600">
              <a:defRPr sz="1400"/>
            </a:lvl4pPr>
            <a:lvl5pPr marL="1144588" indent="-174625"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55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584"/>
            <a:ext cx="6705600" cy="79552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971550"/>
            <a:ext cx="8153400" cy="1905000"/>
          </a:xfrm>
          <a:ln w="9525">
            <a:noFill/>
          </a:ln>
        </p:spPr>
        <p:txBody>
          <a:bodyPr>
            <a:normAutofit/>
          </a:bodyPr>
          <a:lstStyle>
            <a:lvl1pPr marL="285750" indent="-285750">
              <a:defRPr sz="2000"/>
            </a:lvl1pPr>
            <a:lvl2pPr marL="576263" indent="-285750">
              <a:defRPr sz="1800"/>
            </a:lvl2pPr>
            <a:lvl3pPr marL="801688" indent="-228600">
              <a:defRPr sz="1600"/>
            </a:lvl3pPr>
            <a:lvl4pPr marL="971550" indent="-228600">
              <a:defRPr sz="1400"/>
            </a:lvl4pPr>
            <a:lvl5pPr marL="1144588" indent="-174625"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888706"/>
            <a:ext cx="2133600" cy="273844"/>
          </a:xfrm>
          <a:prstGeom prst="rect">
            <a:avLst/>
          </a:prstGeom>
        </p:spPr>
        <p:txBody>
          <a:bodyPr/>
          <a:lstStyle/>
          <a:p>
            <a:fld id="{6D51620A-2ED8-420E-91F5-E44CB908F1A2}" type="datetime1">
              <a:rPr lang="en-US" smtClean="0"/>
              <a:t>4/28/2017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888706"/>
            <a:ext cx="2133600" cy="273844"/>
          </a:xfrm>
          <a:prstGeom prst="rect">
            <a:avLst/>
          </a:prstGeom>
        </p:spPr>
        <p:txBody>
          <a:bodyPr/>
          <a:lstStyle/>
          <a:p>
            <a:fld id="{6A5CEB0A-32B2-4797-AD62-041837E9D5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57200" y="2952750"/>
            <a:ext cx="8153400" cy="1905000"/>
          </a:xfrm>
          <a:ln w="9525">
            <a:noFill/>
          </a:ln>
        </p:spPr>
        <p:txBody>
          <a:bodyPr>
            <a:normAutofit/>
          </a:bodyPr>
          <a:lstStyle>
            <a:lvl1pPr marL="285750" indent="-285750">
              <a:defRPr sz="2000"/>
            </a:lvl1pPr>
            <a:lvl2pPr marL="576263" indent="-285750">
              <a:defRPr sz="1800"/>
            </a:lvl2pPr>
            <a:lvl3pPr marL="801688" indent="-228600">
              <a:defRPr sz="1600"/>
            </a:lvl3pPr>
            <a:lvl4pPr marL="971550" indent="-228600">
              <a:defRPr sz="1400"/>
            </a:lvl4pPr>
            <a:lvl5pPr marL="1144588" indent="-174625"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048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584"/>
            <a:ext cx="6705600" cy="79552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971550"/>
            <a:ext cx="4040188" cy="1905000"/>
          </a:xfrm>
          <a:ln w="9525">
            <a:noFill/>
          </a:ln>
        </p:spPr>
        <p:txBody>
          <a:bodyPr>
            <a:noAutofit/>
          </a:bodyPr>
          <a:lstStyle>
            <a:lvl1pPr marL="285750" indent="-285750">
              <a:defRPr sz="1600"/>
            </a:lvl1pPr>
            <a:lvl2pPr marL="576263" indent="-285750">
              <a:defRPr sz="1400"/>
            </a:lvl2pPr>
            <a:lvl3pPr marL="801688" indent="-228600">
              <a:defRPr sz="1200"/>
            </a:lvl3pPr>
            <a:lvl4pPr marL="971550" indent="-228600">
              <a:defRPr sz="1100"/>
            </a:lvl4pPr>
            <a:lvl5pPr marL="1144588" indent="-174625"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888706"/>
            <a:ext cx="2133600" cy="273844"/>
          </a:xfrm>
          <a:prstGeom prst="rect">
            <a:avLst/>
          </a:prstGeom>
        </p:spPr>
        <p:txBody>
          <a:bodyPr/>
          <a:lstStyle/>
          <a:p>
            <a:fld id="{6D51620A-2ED8-420E-91F5-E44CB908F1A2}" type="datetime1">
              <a:rPr lang="en-US" smtClean="0"/>
              <a:t>4/28/2017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888706"/>
            <a:ext cx="2133600" cy="273844"/>
          </a:xfrm>
          <a:prstGeom prst="rect">
            <a:avLst/>
          </a:prstGeom>
        </p:spPr>
        <p:txBody>
          <a:bodyPr/>
          <a:lstStyle/>
          <a:p>
            <a:fld id="{6A5CEB0A-32B2-4797-AD62-041837E9D5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57200" y="2952750"/>
            <a:ext cx="4040188" cy="1905000"/>
          </a:xfrm>
          <a:ln w="9525">
            <a:noFill/>
          </a:ln>
        </p:spPr>
        <p:txBody>
          <a:bodyPr>
            <a:normAutofit/>
          </a:bodyPr>
          <a:lstStyle>
            <a:lvl1pPr marL="285750" indent="-285750">
              <a:defRPr sz="1600"/>
            </a:lvl1pPr>
            <a:lvl2pPr marL="576263" indent="-285750">
              <a:defRPr sz="1400"/>
            </a:lvl2pPr>
            <a:lvl3pPr marL="801688" indent="-228600">
              <a:defRPr sz="1200"/>
            </a:lvl3pPr>
            <a:lvl4pPr marL="971550" indent="-228600">
              <a:defRPr sz="1100"/>
            </a:lvl4pPr>
            <a:lvl5pPr marL="1144588" indent="-174625"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4572000" y="974066"/>
            <a:ext cx="4040188" cy="1905000"/>
          </a:xfrm>
          <a:ln w="9525">
            <a:noFill/>
          </a:ln>
        </p:spPr>
        <p:txBody>
          <a:bodyPr>
            <a:normAutofit/>
          </a:bodyPr>
          <a:lstStyle>
            <a:lvl1pPr marL="285750" indent="-285750">
              <a:defRPr sz="1600"/>
            </a:lvl1pPr>
            <a:lvl2pPr marL="576263" indent="-285750">
              <a:defRPr sz="1400"/>
            </a:lvl2pPr>
            <a:lvl3pPr marL="801688" indent="-228600">
              <a:defRPr sz="1200"/>
            </a:lvl3pPr>
            <a:lvl4pPr marL="971550" indent="-228600">
              <a:defRPr sz="1100"/>
            </a:lvl4pPr>
            <a:lvl5pPr marL="1144588" indent="-174625"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4572000" y="2952750"/>
            <a:ext cx="4040188" cy="1905000"/>
          </a:xfrm>
          <a:ln w="9525">
            <a:noFill/>
          </a:ln>
        </p:spPr>
        <p:txBody>
          <a:bodyPr>
            <a:normAutofit/>
          </a:bodyPr>
          <a:lstStyle>
            <a:lvl1pPr marL="285750" indent="-285750">
              <a:defRPr sz="1400"/>
            </a:lvl1pPr>
            <a:lvl2pPr marL="576263" indent="-285750">
              <a:defRPr sz="1200"/>
            </a:lvl2pPr>
            <a:lvl3pPr marL="801688" indent="-228600">
              <a:defRPr sz="1100"/>
            </a:lvl3pPr>
            <a:lvl4pPr marL="971550" indent="-228600">
              <a:defRPr sz="1050"/>
            </a:lvl4pPr>
            <a:lvl5pPr marL="1144588" indent="-17462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434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584"/>
            <a:ext cx="6705600" cy="79552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1774" y="971550"/>
            <a:ext cx="2667000" cy="1905000"/>
          </a:xfrm>
          <a:ln w="9525">
            <a:noFill/>
          </a:ln>
        </p:spPr>
        <p:txBody>
          <a:bodyPr>
            <a:noAutofit/>
          </a:bodyPr>
          <a:lstStyle>
            <a:lvl1pPr marL="285750" indent="-285750">
              <a:defRPr sz="1200"/>
            </a:lvl1pPr>
            <a:lvl2pPr marL="576263" indent="-285750">
              <a:defRPr sz="1100"/>
            </a:lvl2pPr>
            <a:lvl3pPr marL="801688" indent="-228600">
              <a:defRPr sz="1050"/>
            </a:lvl3pPr>
            <a:lvl4pPr marL="971550" indent="-228600">
              <a:defRPr sz="1000"/>
            </a:lvl4pPr>
            <a:lvl5pPr marL="1144588" indent="-174625"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888706"/>
            <a:ext cx="2133600" cy="273844"/>
          </a:xfrm>
          <a:prstGeom prst="rect">
            <a:avLst/>
          </a:prstGeom>
        </p:spPr>
        <p:txBody>
          <a:bodyPr/>
          <a:lstStyle/>
          <a:p>
            <a:fld id="{6D51620A-2ED8-420E-91F5-E44CB908F1A2}" type="datetime1">
              <a:rPr lang="en-US" smtClean="0"/>
              <a:t>4/28/2017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888706"/>
            <a:ext cx="2133600" cy="273844"/>
          </a:xfrm>
          <a:prstGeom prst="rect">
            <a:avLst/>
          </a:prstGeom>
        </p:spPr>
        <p:txBody>
          <a:bodyPr/>
          <a:lstStyle/>
          <a:p>
            <a:fld id="{6A5CEB0A-32B2-4797-AD62-041837E9D5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57200" y="965440"/>
            <a:ext cx="2667000" cy="1905000"/>
          </a:xfrm>
          <a:ln w="9525">
            <a:noFill/>
          </a:ln>
        </p:spPr>
        <p:txBody>
          <a:bodyPr>
            <a:noAutofit/>
          </a:bodyPr>
          <a:lstStyle>
            <a:lvl1pPr marL="285750" indent="-285750">
              <a:defRPr sz="1200"/>
            </a:lvl1pPr>
            <a:lvl2pPr marL="576263" indent="-285750">
              <a:defRPr sz="1100"/>
            </a:lvl2pPr>
            <a:lvl3pPr marL="801688" indent="-228600">
              <a:defRPr sz="1050"/>
            </a:lvl3pPr>
            <a:lvl4pPr marL="971550" indent="-228600">
              <a:defRPr sz="1000"/>
            </a:lvl4pPr>
            <a:lvl5pPr marL="1144588" indent="-174625"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5926348" y="971550"/>
            <a:ext cx="2670048" cy="1905000"/>
          </a:xfrm>
          <a:ln w="9525">
            <a:noFill/>
          </a:ln>
        </p:spPr>
        <p:txBody>
          <a:bodyPr>
            <a:noAutofit/>
          </a:bodyPr>
          <a:lstStyle>
            <a:lvl1pPr marL="285750" indent="-285750">
              <a:defRPr sz="1200"/>
            </a:lvl1pPr>
            <a:lvl2pPr marL="576263" indent="-285750">
              <a:defRPr sz="1100"/>
            </a:lvl2pPr>
            <a:lvl3pPr marL="801688" indent="-228600">
              <a:defRPr sz="1050"/>
            </a:lvl3pPr>
            <a:lvl4pPr marL="971550" indent="-228600">
              <a:defRPr sz="1000"/>
            </a:lvl4pPr>
            <a:lvl5pPr marL="1144588" indent="-174625"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/>
          </p:nvPr>
        </p:nvSpPr>
        <p:spPr>
          <a:xfrm>
            <a:off x="3191774" y="2952750"/>
            <a:ext cx="2667000" cy="1905000"/>
          </a:xfrm>
          <a:ln w="9525">
            <a:noFill/>
          </a:ln>
        </p:spPr>
        <p:txBody>
          <a:bodyPr>
            <a:noAutofit/>
          </a:bodyPr>
          <a:lstStyle>
            <a:lvl1pPr marL="285750" indent="-285750">
              <a:defRPr sz="1200"/>
            </a:lvl1pPr>
            <a:lvl2pPr marL="576263" indent="-285750">
              <a:defRPr sz="1100"/>
            </a:lvl2pPr>
            <a:lvl3pPr marL="801688" indent="-228600">
              <a:defRPr sz="1050"/>
            </a:lvl3pPr>
            <a:lvl4pPr marL="971550" indent="-228600">
              <a:defRPr sz="1000"/>
            </a:lvl4pPr>
            <a:lvl5pPr marL="1144588" indent="-174625"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457200" y="2946640"/>
            <a:ext cx="2667000" cy="1905000"/>
          </a:xfrm>
          <a:ln w="9525">
            <a:noFill/>
          </a:ln>
        </p:spPr>
        <p:txBody>
          <a:bodyPr>
            <a:noAutofit/>
          </a:bodyPr>
          <a:lstStyle>
            <a:lvl1pPr marL="285750" indent="-285750">
              <a:defRPr sz="1200"/>
            </a:lvl1pPr>
            <a:lvl2pPr marL="576263" indent="-285750">
              <a:defRPr sz="1100"/>
            </a:lvl2pPr>
            <a:lvl3pPr marL="801688" indent="-228600">
              <a:defRPr sz="1050"/>
            </a:lvl3pPr>
            <a:lvl4pPr marL="971550" indent="-228600">
              <a:defRPr sz="1000"/>
            </a:lvl4pPr>
            <a:lvl5pPr marL="1144588" indent="-174625"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926348" y="2952750"/>
            <a:ext cx="2670048" cy="1905000"/>
          </a:xfrm>
          <a:ln w="9525">
            <a:noFill/>
          </a:ln>
        </p:spPr>
        <p:txBody>
          <a:bodyPr>
            <a:noAutofit/>
          </a:bodyPr>
          <a:lstStyle>
            <a:lvl1pPr marL="285750" indent="-285750">
              <a:defRPr sz="1200"/>
            </a:lvl1pPr>
            <a:lvl2pPr marL="576263" indent="-285750">
              <a:defRPr sz="1100"/>
            </a:lvl2pPr>
            <a:lvl3pPr marL="801688" indent="-228600">
              <a:defRPr sz="1050"/>
            </a:lvl3pPr>
            <a:lvl4pPr marL="971550" indent="-228600">
              <a:defRPr sz="1000"/>
            </a:lvl4pPr>
            <a:lvl5pPr marL="1144588" indent="-174625"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169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88706"/>
            <a:ext cx="2133600" cy="273844"/>
          </a:xfrm>
          <a:prstGeom prst="rect">
            <a:avLst/>
          </a:prstGeom>
        </p:spPr>
        <p:txBody>
          <a:bodyPr/>
          <a:lstStyle/>
          <a:p>
            <a:fld id="{3A643560-72AD-4ACB-B7F5-318D149A17C1}" type="datetime1">
              <a:rPr lang="en-US" smtClean="0"/>
              <a:t>4/28/2017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888706"/>
            <a:ext cx="2133600" cy="273844"/>
          </a:xfrm>
          <a:prstGeom prst="rect">
            <a:avLst/>
          </a:prstGeom>
        </p:spPr>
        <p:txBody>
          <a:bodyPr/>
          <a:lstStyle/>
          <a:p>
            <a:fld id="{6A5CEB0A-32B2-4797-AD62-041837E9D5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1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7315393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2616"/>
            <a:ext cx="6705600" cy="7927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0"/>
            <a:ext cx="8229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http://sellmore.redlion.net/dist/logo_files/CoporateLogoSet/MSOffice%20for%20Microsoft%20Office%20use/RedLion-logo_MSO.png"/>
          <p:cNvPicPr/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00" y="246748"/>
            <a:ext cx="1064958" cy="4564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/>
          <p:cNvCxnSpPr/>
          <p:nvPr/>
        </p:nvCxnSpPr>
        <p:spPr>
          <a:xfrm>
            <a:off x="0" y="887399"/>
            <a:ext cx="7772400" cy="0"/>
          </a:xfrm>
          <a:prstGeom prst="line">
            <a:avLst/>
          </a:prstGeom>
          <a:ln w="38100">
            <a:gradFill flip="none" rotWithShape="1">
              <a:gsLst>
                <a:gs pos="84000">
                  <a:srgbClr val="C00000">
                    <a:alpha val="81000"/>
                  </a:srgbClr>
                </a:gs>
                <a:gs pos="0">
                  <a:srgbClr val="C41230"/>
                </a:gs>
                <a:gs pos="100000">
                  <a:schemeClr val="bg1">
                    <a:alpha val="96000"/>
                  </a:schemeClr>
                </a:gs>
              </a:gsLst>
              <a:lin ang="4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88791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A3A7048-B073-40E1-BF85-BA7A6B0F3C9D}" type="datetime1">
              <a:rPr lang="en-US" smtClean="0"/>
              <a:pPr/>
              <a:t>4/28/2017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488791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2B03A2F-DAE2-4FC5-A759-652AAEE6B9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63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9" r:id="rId6"/>
    <p:sldLayoutId id="2147483658" r:id="rId7"/>
    <p:sldLayoutId id="2147483660" r:id="rId8"/>
    <p:sldLayoutId id="2147483654" r:id="rId9"/>
    <p:sldLayoutId id="2147483655" r:id="rId10"/>
    <p:sldLayoutId id="2147483657" r:id="rId11"/>
    <p:sldLayoutId id="2147483662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061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4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hyperlink" Target="http://www.google.com/url?sa=i&amp;rct=j&amp;q=&amp;esrc=s&amp;source=images&amp;cd=&amp;cad=rja&amp;uact=8&amp;ved=0ahUKEwj888eUydfOAhVGKyYKHVFTAIoQjRwIBw&amp;url=http://upticknewswire.com/skkynet-wins-best-iot-security-solution-award-at-m2m-expo-2015/&amp;psig=AFQjCNFsH6XVHf0aFCJwq6loRFuOE0REVw&amp;ust=147204286070031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image" Target="../media/image5.png"/><Relationship Id="rId3" Type="http://schemas.openxmlformats.org/officeDocument/2006/relationships/tags" Target="../tags/tag8.xml"/><Relationship Id="rId21" Type="http://schemas.openxmlformats.org/officeDocument/2006/relationships/image" Target="../media/image8.png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image" Target="../media/image7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10" Type="http://schemas.openxmlformats.org/officeDocument/2006/relationships/tags" Target="../tags/tag15.xml"/><Relationship Id="rId19" Type="http://schemas.openxmlformats.org/officeDocument/2006/relationships/image" Target="../media/image6.pn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31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IIoT Go to Market Strategy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Steve Gallagher | April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12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IIoT GTM – Value Proposition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88706"/>
            <a:ext cx="2133600" cy="273844"/>
          </a:xfrm>
        </p:spPr>
        <p:txBody>
          <a:bodyPr/>
          <a:lstStyle/>
          <a:p>
            <a:fld id="{FC45B0D9-A08B-4419-BB09-02E69E7555D7}" type="datetime1">
              <a:rPr lang="en-US" smtClean="0"/>
              <a:t>4/28/2017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888706"/>
            <a:ext cx="2133600" cy="273844"/>
          </a:xfrm>
        </p:spPr>
        <p:txBody>
          <a:bodyPr/>
          <a:lstStyle/>
          <a:p>
            <a:fld id="{6A5CEB0A-32B2-4797-AD62-041837E9D509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940484"/>
            <a:ext cx="8227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kern="0" dirty="0" smtClean="0">
                <a:solidFill>
                  <a:srgbClr val="FF0000"/>
                </a:solidFill>
              </a:rPr>
              <a:t>Red Lion is the hardware, </a:t>
            </a:r>
            <a:r>
              <a:rPr lang="en-US" sz="1400" i="1" kern="0" dirty="0">
                <a:solidFill>
                  <a:prstClr val="white">
                    <a:lumMod val="50000"/>
                  </a:prstClr>
                </a:solidFill>
              </a:rPr>
              <a:t>one</a:t>
            </a:r>
            <a:r>
              <a:rPr lang="en-US" sz="1400" b="1" i="1" kern="0" dirty="0" smtClean="0">
                <a:solidFill>
                  <a:srgbClr val="FF0000"/>
                </a:solidFill>
              </a:rPr>
              <a:t> </a:t>
            </a:r>
            <a:r>
              <a:rPr lang="en-US" sz="1400" i="1" kern="0" dirty="0" smtClean="0">
                <a:solidFill>
                  <a:prstClr val="white">
                    <a:lumMod val="50000"/>
                  </a:prstClr>
                </a:solidFill>
              </a:rPr>
              <a:t>piece of an IIoT solution that enables secure delivery </a:t>
            </a:r>
            <a:r>
              <a:rPr kumimoji="0" lang="en-US" sz="1400" b="0" i="1" u="none" strike="noStrike" kern="0" cap="none" spc="0" normalizeH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data to the cloud.</a:t>
            </a:r>
            <a:endParaRPr kumimoji="0" lang="en-US" sz="1400" b="0" i="1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7865" y="3989074"/>
            <a:ext cx="8183131" cy="792476"/>
            <a:chOff x="1021178" y="5390311"/>
            <a:chExt cx="8183131" cy="792476"/>
          </a:xfrm>
        </p:grpSpPr>
        <p:sp>
          <p:nvSpPr>
            <p:cNvPr id="8" name="Chevron 7"/>
            <p:cNvSpPr/>
            <p:nvPr/>
          </p:nvSpPr>
          <p:spPr>
            <a:xfrm>
              <a:off x="1021178" y="5390311"/>
              <a:ext cx="1465808" cy="792476"/>
            </a:xfrm>
            <a:prstGeom prst="chevron">
              <a:avLst>
                <a:gd name="adj" fmla="val 25923"/>
              </a:avLst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8288" rIns="18288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Migrate from Product to Solution Orientation</a:t>
              </a:r>
            </a:p>
          </p:txBody>
        </p:sp>
        <p:sp>
          <p:nvSpPr>
            <p:cNvPr id="9" name="Chevron 8"/>
            <p:cNvSpPr/>
            <p:nvPr/>
          </p:nvSpPr>
          <p:spPr>
            <a:xfrm>
              <a:off x="2576914" y="5390312"/>
              <a:ext cx="6627395" cy="792475"/>
            </a:xfrm>
            <a:prstGeom prst="chevron">
              <a:avLst>
                <a:gd name="adj" fmla="val 25923"/>
              </a:avLst>
            </a:prstGeom>
            <a:noFill/>
            <a:ln w="19050" cap="flat" cmpd="sng" algn="ctr">
              <a:solidFill>
                <a:schemeClr val="accent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171450" marR="0" lvl="0" indent="-17145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en-US" sz="1400" kern="0" dirty="0" smtClean="0">
                  <a:solidFill>
                    <a:prstClr val="black"/>
                  </a:solidFill>
                </a:rPr>
                <a:t>Customers </a:t>
              </a:r>
              <a:r>
                <a:rPr kumimoji="0" lang="en-US" sz="1400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are looking for solutions the address the entire IIoT system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171450" marR="0" lvl="0" indent="-17145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Vertical</a:t>
              </a:r>
              <a:r>
                <a:rPr kumimoji="0" lang="en-US" sz="1400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based solutions are central to current thinking as our GTM strategy evolves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4800" y="1276350"/>
            <a:ext cx="8456197" cy="792476"/>
            <a:chOff x="748125" y="1729342"/>
            <a:chExt cx="8456197" cy="792476"/>
          </a:xfrm>
        </p:grpSpPr>
        <p:sp>
          <p:nvSpPr>
            <p:cNvPr id="11" name="Chevron 10"/>
            <p:cNvSpPr/>
            <p:nvPr/>
          </p:nvSpPr>
          <p:spPr>
            <a:xfrm>
              <a:off x="1021178" y="1729342"/>
              <a:ext cx="1465808" cy="792476"/>
            </a:xfrm>
            <a:prstGeom prst="chevron">
              <a:avLst>
                <a:gd name="adj" fmla="val 25923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8288" rIns="18288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 smtClean="0">
                  <a:solidFill>
                    <a:prstClr val="white"/>
                  </a:solidFill>
                </a:rPr>
                <a:t>Cloud Integration Strategy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2576926" y="1729343"/>
              <a:ext cx="6627396" cy="792475"/>
            </a:xfrm>
            <a:prstGeom prst="chevron">
              <a:avLst>
                <a:gd name="adj" fmla="val 25923"/>
              </a:avLst>
            </a:prstGeom>
            <a:noFill/>
            <a:ln w="19050" cap="flat" cmpd="sng" algn="ctr">
              <a:solidFill>
                <a:schemeClr val="accent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171450" marR="0" lvl="0" indent="-17145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We are 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cloud agnostic 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and will</a:t>
              </a:r>
              <a:r>
                <a:rPr kumimoji="0" lang="en-US" sz="1400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 support the customer’s platform choice</a:t>
              </a:r>
            </a:p>
            <a:p>
              <a:pPr marL="171450" marR="0" lvl="0" indent="-17145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Not</a:t>
              </a:r>
              <a:r>
                <a:rPr kumimoji="0" lang="en-US" sz="1400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 a proprietary cloud strategy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125" y="1774215"/>
              <a:ext cx="486192" cy="65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309156" y="2183130"/>
            <a:ext cx="8451840" cy="792476"/>
            <a:chOff x="752476" y="2816315"/>
            <a:chExt cx="8451840" cy="792476"/>
          </a:xfrm>
        </p:grpSpPr>
        <p:sp>
          <p:nvSpPr>
            <p:cNvPr id="15" name="Chevron 14"/>
            <p:cNvSpPr/>
            <p:nvPr/>
          </p:nvSpPr>
          <p:spPr>
            <a:xfrm>
              <a:off x="1021178" y="2816315"/>
              <a:ext cx="1465808" cy="792476"/>
            </a:xfrm>
            <a:prstGeom prst="chevron">
              <a:avLst>
                <a:gd name="adj" fmla="val 25923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8288" rIns="18288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Edge</a:t>
              </a:r>
              <a:r>
                <a:rPr kumimoji="0" lang="en-US" sz="1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 Computing</a:t>
              </a: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baseline="0" dirty="0" smtClean="0">
                  <a:solidFill>
                    <a:prstClr val="white"/>
                  </a:solidFill>
                </a:rPr>
                <a:t>Capability</a:t>
              </a:r>
              <a:endPara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>
              <a:off x="2576921" y="2816316"/>
              <a:ext cx="6627395" cy="792475"/>
            </a:xfrm>
            <a:prstGeom prst="chevron">
              <a:avLst>
                <a:gd name="adj" fmla="val 25923"/>
              </a:avLst>
            </a:prstGeom>
            <a:noFill/>
            <a:ln w="19050" cap="flat" cmpd="sng" algn="ctr">
              <a:solidFill>
                <a:schemeClr val="accent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171450" lvl="0" indent="-171450" defTabSz="685800">
                <a:buFont typeface="Wingdings" panose="05000000000000000000" pitchFamily="2" charset="2"/>
                <a:buChar char="§"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Application</a:t>
              </a:r>
              <a:r>
                <a:rPr kumimoji="0" lang="en-US" sz="14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lang="en-US" sz="1400" b="1" kern="0" dirty="0" smtClean="0">
                  <a:solidFill>
                    <a:prstClr val="black"/>
                  </a:solidFill>
                </a:rPr>
                <a:t>execution now </a:t>
              </a:r>
              <a:r>
                <a:rPr kumimoji="0" lang="en-US" sz="14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down to the device level 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171450" marR="0" lvl="0" indent="-17145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Allows</a:t>
              </a:r>
              <a:r>
                <a:rPr kumimoji="0" lang="en-US" sz="1400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the ability to process data locally to </a:t>
              </a:r>
              <a:r>
                <a:rPr kumimoji="0" lang="en-US" sz="140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prevent data deluge from the field to the enterprise level</a:t>
              </a:r>
              <a:endPara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6" y="2860789"/>
              <a:ext cx="485368" cy="659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309156" y="3097530"/>
            <a:ext cx="8451840" cy="792476"/>
            <a:chOff x="752476" y="4131888"/>
            <a:chExt cx="8451840" cy="792476"/>
          </a:xfrm>
        </p:grpSpPr>
        <p:sp>
          <p:nvSpPr>
            <p:cNvPr id="19" name="Chevron 18"/>
            <p:cNvSpPr/>
            <p:nvPr/>
          </p:nvSpPr>
          <p:spPr>
            <a:xfrm>
              <a:off x="1021178" y="4131888"/>
              <a:ext cx="1465808" cy="792476"/>
            </a:xfrm>
            <a:prstGeom prst="chevron">
              <a:avLst>
                <a:gd name="adj" fmla="val 25923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8288" rIns="18288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 Migrate from</a:t>
              </a:r>
              <a:r>
                <a:rPr kumimoji="0" lang="en-US" sz="1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 Automation to IIoT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>
              <a:off x="2576921" y="4131889"/>
              <a:ext cx="6627395" cy="792475"/>
            </a:xfrm>
            <a:prstGeom prst="chevron">
              <a:avLst>
                <a:gd name="adj" fmla="val 25923"/>
              </a:avLst>
            </a:prstGeom>
            <a:noFill/>
            <a:ln w="19050" cap="flat" cmpd="sng" algn="ctr">
              <a:solidFill>
                <a:schemeClr val="accent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171450" marR="0" lvl="0" indent="-17145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Its more than protocol</a:t>
              </a:r>
              <a:r>
                <a:rPr kumimoji="0" lang="en-US" sz="1400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conversion. </a:t>
              </a:r>
              <a:r>
                <a:rPr lang="en-US" sz="1400" kern="0" baseline="0" dirty="0" smtClean="0">
                  <a:solidFill>
                    <a:prstClr val="black"/>
                  </a:solidFill>
                </a:rPr>
                <a:t>Demand</a:t>
              </a:r>
              <a:r>
                <a:rPr lang="en-US" sz="1400" kern="0" dirty="0" smtClean="0">
                  <a:solidFill>
                    <a:prstClr val="black"/>
                  </a:solidFill>
                </a:rPr>
                <a:t> is for secure delivery of sensor, asset and device data to the enterprise cloud</a:t>
              </a:r>
            </a:p>
            <a:p>
              <a:pPr marL="171450" marR="0" lvl="0" indent="-17145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Leading with </a:t>
              </a:r>
              <a:r>
                <a:rPr kumimoji="0" lang="en-US" sz="140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IIoT will enable Industrial cellular sales (and DSP etc.…)</a:t>
              </a:r>
              <a:endPara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6" y="4176362"/>
              <a:ext cx="485368" cy="659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084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Cloud Partnerships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RAMQTT</a:t>
            </a:r>
          </a:p>
          <a:p>
            <a:pPr lvl="1"/>
            <a:r>
              <a:rPr lang="en-US" sz="1600" dirty="0" smtClean="0"/>
              <a:t>Pre-Configured Profiles on RAM® </a:t>
            </a:r>
          </a:p>
          <a:p>
            <a:pPr lvl="1"/>
            <a:r>
              <a:rPr lang="en-US" sz="1600" dirty="0" smtClean="0"/>
              <a:t>Plug-and-Play</a:t>
            </a:r>
          </a:p>
          <a:p>
            <a:pPr lvl="1"/>
            <a:r>
              <a:rPr lang="en-US" sz="1600" dirty="0" smtClean="0"/>
              <a:t>~2 minute setup*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B0D9-A08B-4419-BB09-02E69E7555D7}" type="datetime1">
              <a:rPr lang="en-US" smtClean="0"/>
              <a:t>4/28/2017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EB0A-32B2-4797-AD62-041837E9D509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sz="1800" b="1" dirty="0"/>
              <a:t>SDK Agents</a:t>
            </a:r>
          </a:p>
          <a:p>
            <a:pPr lvl="1"/>
            <a:r>
              <a:rPr lang="en-US" sz="1600" dirty="0"/>
              <a:t>Platform engineers integrate into Red Lion hardware</a:t>
            </a:r>
          </a:p>
          <a:p>
            <a:pPr lvl="1"/>
            <a:r>
              <a:rPr lang="en-US" sz="1600" dirty="0"/>
              <a:t>Can provide custom features (protocol conversion, etc.)</a:t>
            </a:r>
          </a:p>
          <a:p>
            <a:pPr lvl="1"/>
            <a:r>
              <a:rPr lang="en-US" sz="1600" dirty="0"/>
              <a:t>Customer must install agent onto RAM hardware</a:t>
            </a:r>
          </a:p>
          <a:p>
            <a:endParaRPr lang="en-US" dirty="0"/>
          </a:p>
        </p:txBody>
      </p:sp>
      <p:pic>
        <p:nvPicPr>
          <p:cNvPr id="8" name="Picture 2" descr="https://m2x.att.com/images/logo-m2x-hdr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98610"/>
            <a:ext cx="1524000" cy="40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mobileeurope.co.uk/images/Companies/AWS-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47389"/>
            <a:ext cx="1392111" cy="86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411" y="2634970"/>
            <a:ext cx="225552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9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58707"/>
            <a:ext cx="2023700" cy="27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1" b="33069"/>
          <a:stretch/>
        </p:blipFill>
        <p:spPr bwMode="auto">
          <a:xfrm>
            <a:off x="2590800" y="4208899"/>
            <a:ext cx="1661083" cy="37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upticknewswire.com/wp-content/uploads/2015/02/Skkynet-LOGO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851" y="2956606"/>
            <a:ext cx="2079560" cy="42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9"/>
          <a:stretch/>
        </p:blipFill>
        <p:spPr bwMode="auto">
          <a:xfrm>
            <a:off x="5638800" y="3412795"/>
            <a:ext cx="206812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864" y="4055058"/>
            <a:ext cx="1965861" cy="55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10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Lion RAM® RTUs Simplify the IIoT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B0D9-A08B-4419-BB09-02E69E7555D7}" type="datetime1">
              <a:rPr lang="en-US" smtClean="0"/>
              <a:t>4/28/2017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EB0A-32B2-4797-AD62-041837E9D509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2" descr="C:\Users\steve.gallagher\AppData\Local\Microsoft\Windows\Temporary Internet Files\Content.Outlook\KHZQL4L1\IIoT_RAMQTT_Print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5" b="15531"/>
          <a:stretch/>
        </p:blipFill>
        <p:spPr bwMode="auto">
          <a:xfrm>
            <a:off x="762000" y="958388"/>
            <a:ext cx="7696200" cy="412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Brace 2"/>
          <p:cNvSpPr/>
          <p:nvPr/>
        </p:nvSpPr>
        <p:spPr>
          <a:xfrm>
            <a:off x="609600" y="3257550"/>
            <a:ext cx="274319" cy="160020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57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Sell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dirty="0" smtClean="0"/>
          </a:p>
          <a:p>
            <a:r>
              <a:rPr lang="en-US" sz="1800" dirty="0" smtClean="0"/>
              <a:t>Today</a:t>
            </a:r>
            <a:r>
              <a:rPr lang="en-US" sz="1800" dirty="0"/>
              <a:t>, we do not</a:t>
            </a:r>
            <a:r>
              <a:rPr lang="en-US" sz="1800" dirty="0" smtClean="0"/>
              <a:t>…</a:t>
            </a:r>
          </a:p>
          <a:p>
            <a:pPr marL="0" indent="0">
              <a:buNone/>
            </a:pPr>
            <a:endParaRPr lang="en-US" sz="1800" dirty="0"/>
          </a:p>
          <a:p>
            <a:pPr lvl="1"/>
            <a:r>
              <a:rPr lang="en-US" sz="1600" dirty="0"/>
              <a:t>Resell cloud platform services</a:t>
            </a:r>
          </a:p>
          <a:p>
            <a:pPr lvl="1"/>
            <a:r>
              <a:rPr lang="en-US" sz="1600" dirty="0"/>
              <a:t>Resell carrier data plans</a:t>
            </a:r>
          </a:p>
          <a:p>
            <a:pPr lvl="1"/>
            <a:r>
              <a:rPr lang="en-US" sz="1600" dirty="0"/>
              <a:t>Encourage our distribution partners to become resellers of cloud platforms or sales enablement software</a:t>
            </a:r>
          </a:p>
          <a:p>
            <a:pPr lvl="1"/>
            <a:r>
              <a:rPr lang="en-US" sz="1600" dirty="0"/>
              <a:t>Participate in any referral, commission or revenue sharing programs with our ecosystem partners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					</a:t>
            </a:r>
            <a:r>
              <a:rPr lang="en-US" sz="1800" dirty="0" smtClean="0"/>
              <a:t>	…</a:t>
            </a:r>
            <a:r>
              <a:rPr lang="en-US" sz="1800" dirty="0"/>
              <a:t>Tomorrow?</a:t>
            </a: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B0D9-A08B-4419-BB09-02E69E7555D7}" type="datetime1">
              <a:rPr lang="en-US" smtClean="0"/>
              <a:t>4/28/2017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EB0A-32B2-4797-AD62-041837E9D50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9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IIoT Go-To-Market </a:t>
            </a:r>
            <a:r>
              <a:rPr lang="en-US" dirty="0" smtClean="0"/>
              <a:t>Plan - Who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B0D9-A08B-4419-BB09-02E69E7555D7}" type="datetime1">
              <a:rPr lang="en-US" smtClean="0"/>
              <a:t>4/28/2017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EB0A-32B2-4797-AD62-041837E9D509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456677" y="930824"/>
            <a:ext cx="4172722" cy="4172721"/>
            <a:chOff x="1335089" y="550208"/>
            <a:chExt cx="5978524" cy="5978524"/>
          </a:xfrm>
        </p:grpSpPr>
        <p:sp>
          <p:nvSpPr>
            <p:cNvPr id="7" name="Oval 6"/>
            <p:cNvSpPr/>
            <p:nvPr/>
          </p:nvSpPr>
          <p:spPr>
            <a:xfrm flipV="1">
              <a:off x="1335089" y="550208"/>
              <a:ext cx="5978524" cy="5978524"/>
            </a:xfrm>
            <a:prstGeom prst="ellipse">
              <a:avLst/>
            </a:prstGeom>
            <a:noFill/>
            <a:ln w="12700" cap="flat" cmpd="sng" algn="ctr">
              <a:solidFill>
                <a:srgbClr val="7C7C7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524252" y="677461"/>
              <a:ext cx="3277946" cy="3662109"/>
              <a:chOff x="3543301" y="677461"/>
              <a:chExt cx="3277946" cy="3662109"/>
            </a:xfrm>
          </p:grpSpPr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4343399" y="677461"/>
                <a:ext cx="2477848" cy="2862009"/>
              </a:xfrm>
              <a:custGeom>
                <a:avLst/>
                <a:gdLst>
                  <a:gd name="T0" fmla="*/ 0 w 2753"/>
                  <a:gd name="T1" fmla="*/ 3179 h 3179"/>
                  <a:gd name="T2" fmla="*/ 2753 w 2753"/>
                  <a:gd name="T3" fmla="*/ 1589 h 3179"/>
                  <a:gd name="T4" fmla="*/ 0 w 2753"/>
                  <a:gd name="T5" fmla="*/ 0 h 3179"/>
                  <a:gd name="T6" fmla="*/ 0 w 2753"/>
                  <a:gd name="T7" fmla="*/ 3179 h 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53" h="3179">
                    <a:moveTo>
                      <a:pt x="0" y="3179"/>
                    </a:moveTo>
                    <a:lnTo>
                      <a:pt x="2753" y="1589"/>
                    </a:lnTo>
                    <a:cubicBezTo>
                      <a:pt x="2185" y="606"/>
                      <a:pt x="1136" y="0"/>
                      <a:pt x="0" y="0"/>
                    </a:cubicBezTo>
                    <a:lnTo>
                      <a:pt x="0" y="3179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0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543301" y="2739370"/>
                <a:ext cx="1600200" cy="16002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905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b="1" kern="0" dirty="0" smtClean="0">
                    <a:solidFill>
                      <a:prstClr val="white"/>
                    </a:solidFill>
                    <a:latin typeface="Calibri"/>
                  </a:rPr>
                  <a:t>IIoT</a:t>
                </a:r>
              </a:p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GTM Plan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494072" y="1154442"/>
                <a:ext cx="1622857" cy="1278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Who</a:t>
                </a: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/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</a:br>
                <a:r>
                  <a:rPr kumimoji="0" lang="en-US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are the end users?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067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the End-Users?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B0D9-A08B-4419-BB09-02E69E7555D7}" type="datetime1">
              <a:rPr lang="en-US" smtClean="0"/>
              <a:t>4/28/2017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EB0A-32B2-4797-AD62-041837E9D509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6" name="Group 83"/>
          <p:cNvGrpSpPr/>
          <p:nvPr/>
        </p:nvGrpSpPr>
        <p:grpSpPr>
          <a:xfrm>
            <a:off x="88969" y="3743399"/>
            <a:ext cx="3034087" cy="1280074"/>
            <a:chOff x="-5522200" y="1248058"/>
            <a:chExt cx="3486989" cy="3489207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-5522200" y="1248058"/>
              <a:ext cx="3486989" cy="3489207"/>
            </a:xfrm>
            <a:custGeom>
              <a:avLst/>
              <a:gdLst>
                <a:gd name="T0" fmla="*/ 1492 w 3144"/>
                <a:gd name="T1" fmla="*/ 3144 h 3146"/>
                <a:gd name="T2" fmla="*/ 1256 w 3144"/>
                <a:gd name="T3" fmla="*/ 3114 h 3146"/>
                <a:gd name="T4" fmla="*/ 1032 w 3144"/>
                <a:gd name="T5" fmla="*/ 3050 h 3146"/>
                <a:gd name="T6" fmla="*/ 822 w 3144"/>
                <a:gd name="T7" fmla="*/ 2956 h 3146"/>
                <a:gd name="T8" fmla="*/ 632 w 3144"/>
                <a:gd name="T9" fmla="*/ 2832 h 3146"/>
                <a:gd name="T10" fmla="*/ 460 w 3144"/>
                <a:gd name="T11" fmla="*/ 2684 h 3146"/>
                <a:gd name="T12" fmla="*/ 312 w 3144"/>
                <a:gd name="T13" fmla="*/ 2514 h 3146"/>
                <a:gd name="T14" fmla="*/ 190 w 3144"/>
                <a:gd name="T15" fmla="*/ 2322 h 3146"/>
                <a:gd name="T16" fmla="*/ 94 w 3144"/>
                <a:gd name="T17" fmla="*/ 2114 h 3146"/>
                <a:gd name="T18" fmla="*/ 32 w 3144"/>
                <a:gd name="T19" fmla="*/ 1890 h 3146"/>
                <a:gd name="T20" fmla="*/ 2 w 3144"/>
                <a:gd name="T21" fmla="*/ 1654 h 3146"/>
                <a:gd name="T22" fmla="*/ 2 w 3144"/>
                <a:gd name="T23" fmla="*/ 1492 h 3146"/>
                <a:gd name="T24" fmla="*/ 32 w 3144"/>
                <a:gd name="T25" fmla="*/ 1256 h 3146"/>
                <a:gd name="T26" fmla="*/ 94 w 3144"/>
                <a:gd name="T27" fmla="*/ 1032 h 3146"/>
                <a:gd name="T28" fmla="*/ 190 w 3144"/>
                <a:gd name="T29" fmla="*/ 824 h 3146"/>
                <a:gd name="T30" fmla="*/ 312 w 3144"/>
                <a:gd name="T31" fmla="*/ 632 h 3146"/>
                <a:gd name="T32" fmla="*/ 460 w 3144"/>
                <a:gd name="T33" fmla="*/ 462 h 3146"/>
                <a:gd name="T34" fmla="*/ 632 w 3144"/>
                <a:gd name="T35" fmla="*/ 314 h 3146"/>
                <a:gd name="T36" fmla="*/ 822 w 3144"/>
                <a:gd name="T37" fmla="*/ 190 h 3146"/>
                <a:gd name="T38" fmla="*/ 1032 w 3144"/>
                <a:gd name="T39" fmla="*/ 96 h 3146"/>
                <a:gd name="T40" fmla="*/ 1256 w 3144"/>
                <a:gd name="T41" fmla="*/ 32 h 3146"/>
                <a:gd name="T42" fmla="*/ 1492 w 3144"/>
                <a:gd name="T43" fmla="*/ 2 h 3146"/>
                <a:gd name="T44" fmla="*/ 1652 w 3144"/>
                <a:gd name="T45" fmla="*/ 2 h 3146"/>
                <a:gd name="T46" fmla="*/ 1888 w 3144"/>
                <a:gd name="T47" fmla="*/ 32 h 3146"/>
                <a:gd name="T48" fmla="*/ 2112 w 3144"/>
                <a:gd name="T49" fmla="*/ 96 h 3146"/>
                <a:gd name="T50" fmla="*/ 2320 w 3144"/>
                <a:gd name="T51" fmla="*/ 190 h 3146"/>
                <a:gd name="T52" fmla="*/ 2512 w 3144"/>
                <a:gd name="T53" fmla="*/ 314 h 3146"/>
                <a:gd name="T54" fmla="*/ 2684 w 3144"/>
                <a:gd name="T55" fmla="*/ 462 h 3146"/>
                <a:gd name="T56" fmla="*/ 2832 w 3144"/>
                <a:gd name="T57" fmla="*/ 632 h 3146"/>
                <a:gd name="T58" fmla="*/ 2954 w 3144"/>
                <a:gd name="T59" fmla="*/ 824 h 3146"/>
                <a:gd name="T60" fmla="*/ 3050 w 3144"/>
                <a:gd name="T61" fmla="*/ 1032 h 3146"/>
                <a:gd name="T62" fmla="*/ 3112 w 3144"/>
                <a:gd name="T63" fmla="*/ 1256 h 3146"/>
                <a:gd name="T64" fmla="*/ 3142 w 3144"/>
                <a:gd name="T65" fmla="*/ 1492 h 3146"/>
                <a:gd name="T66" fmla="*/ 3142 w 3144"/>
                <a:gd name="T67" fmla="*/ 1654 h 3146"/>
                <a:gd name="T68" fmla="*/ 3112 w 3144"/>
                <a:gd name="T69" fmla="*/ 1890 h 3146"/>
                <a:gd name="T70" fmla="*/ 3050 w 3144"/>
                <a:gd name="T71" fmla="*/ 2114 h 3146"/>
                <a:gd name="T72" fmla="*/ 2954 w 3144"/>
                <a:gd name="T73" fmla="*/ 2322 h 3146"/>
                <a:gd name="T74" fmla="*/ 2832 w 3144"/>
                <a:gd name="T75" fmla="*/ 2514 h 3146"/>
                <a:gd name="T76" fmla="*/ 2684 w 3144"/>
                <a:gd name="T77" fmla="*/ 2684 h 3146"/>
                <a:gd name="T78" fmla="*/ 2512 w 3144"/>
                <a:gd name="T79" fmla="*/ 2832 h 3146"/>
                <a:gd name="T80" fmla="*/ 2320 w 3144"/>
                <a:gd name="T81" fmla="*/ 2956 h 3146"/>
                <a:gd name="T82" fmla="*/ 2112 w 3144"/>
                <a:gd name="T83" fmla="*/ 3050 h 3146"/>
                <a:gd name="T84" fmla="*/ 1888 w 3144"/>
                <a:gd name="T85" fmla="*/ 3114 h 3146"/>
                <a:gd name="T86" fmla="*/ 1652 w 3144"/>
                <a:gd name="T87" fmla="*/ 3144 h 3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44" h="3146">
                  <a:moveTo>
                    <a:pt x="1572" y="3146"/>
                  </a:moveTo>
                  <a:lnTo>
                    <a:pt x="1572" y="3146"/>
                  </a:lnTo>
                  <a:lnTo>
                    <a:pt x="1492" y="3144"/>
                  </a:lnTo>
                  <a:lnTo>
                    <a:pt x="1412" y="3138"/>
                  </a:lnTo>
                  <a:lnTo>
                    <a:pt x="1332" y="3128"/>
                  </a:lnTo>
                  <a:lnTo>
                    <a:pt x="1256" y="3114"/>
                  </a:lnTo>
                  <a:lnTo>
                    <a:pt x="1180" y="3096"/>
                  </a:lnTo>
                  <a:lnTo>
                    <a:pt x="1104" y="3074"/>
                  </a:lnTo>
                  <a:lnTo>
                    <a:pt x="1032" y="3050"/>
                  </a:lnTo>
                  <a:lnTo>
                    <a:pt x="960" y="3022"/>
                  </a:lnTo>
                  <a:lnTo>
                    <a:pt x="890" y="2990"/>
                  </a:lnTo>
                  <a:lnTo>
                    <a:pt x="822" y="2956"/>
                  </a:lnTo>
                  <a:lnTo>
                    <a:pt x="758" y="2918"/>
                  </a:lnTo>
                  <a:lnTo>
                    <a:pt x="694" y="2876"/>
                  </a:lnTo>
                  <a:lnTo>
                    <a:pt x="632" y="2832"/>
                  </a:lnTo>
                  <a:lnTo>
                    <a:pt x="572" y="2786"/>
                  </a:lnTo>
                  <a:lnTo>
                    <a:pt x="516" y="2736"/>
                  </a:lnTo>
                  <a:lnTo>
                    <a:pt x="460" y="2684"/>
                  </a:lnTo>
                  <a:lnTo>
                    <a:pt x="408" y="2630"/>
                  </a:lnTo>
                  <a:lnTo>
                    <a:pt x="358" y="2572"/>
                  </a:lnTo>
                  <a:lnTo>
                    <a:pt x="312" y="2514"/>
                  </a:lnTo>
                  <a:lnTo>
                    <a:pt x="268" y="2452"/>
                  </a:lnTo>
                  <a:lnTo>
                    <a:pt x="228" y="2388"/>
                  </a:lnTo>
                  <a:lnTo>
                    <a:pt x="190" y="2322"/>
                  </a:lnTo>
                  <a:lnTo>
                    <a:pt x="154" y="2254"/>
                  </a:lnTo>
                  <a:lnTo>
                    <a:pt x="124" y="2184"/>
                  </a:lnTo>
                  <a:lnTo>
                    <a:pt x="94" y="2114"/>
                  </a:lnTo>
                  <a:lnTo>
                    <a:pt x="70" y="2040"/>
                  </a:lnTo>
                  <a:lnTo>
                    <a:pt x="48" y="1966"/>
                  </a:lnTo>
                  <a:lnTo>
                    <a:pt x="32" y="1890"/>
                  </a:lnTo>
                  <a:lnTo>
                    <a:pt x="18" y="1812"/>
                  </a:lnTo>
                  <a:lnTo>
                    <a:pt x="8" y="1734"/>
                  </a:lnTo>
                  <a:lnTo>
                    <a:pt x="2" y="1654"/>
                  </a:lnTo>
                  <a:lnTo>
                    <a:pt x="0" y="1572"/>
                  </a:lnTo>
                  <a:lnTo>
                    <a:pt x="0" y="1572"/>
                  </a:lnTo>
                  <a:lnTo>
                    <a:pt x="2" y="1492"/>
                  </a:lnTo>
                  <a:lnTo>
                    <a:pt x="8" y="1412"/>
                  </a:lnTo>
                  <a:lnTo>
                    <a:pt x="18" y="1334"/>
                  </a:lnTo>
                  <a:lnTo>
                    <a:pt x="32" y="1256"/>
                  </a:lnTo>
                  <a:lnTo>
                    <a:pt x="48" y="1180"/>
                  </a:lnTo>
                  <a:lnTo>
                    <a:pt x="70" y="1106"/>
                  </a:lnTo>
                  <a:lnTo>
                    <a:pt x="94" y="1032"/>
                  </a:lnTo>
                  <a:lnTo>
                    <a:pt x="124" y="962"/>
                  </a:lnTo>
                  <a:lnTo>
                    <a:pt x="154" y="892"/>
                  </a:lnTo>
                  <a:lnTo>
                    <a:pt x="190" y="824"/>
                  </a:lnTo>
                  <a:lnTo>
                    <a:pt x="228" y="758"/>
                  </a:lnTo>
                  <a:lnTo>
                    <a:pt x="268" y="694"/>
                  </a:lnTo>
                  <a:lnTo>
                    <a:pt x="312" y="632"/>
                  </a:lnTo>
                  <a:lnTo>
                    <a:pt x="358" y="574"/>
                  </a:lnTo>
                  <a:lnTo>
                    <a:pt x="408" y="516"/>
                  </a:lnTo>
                  <a:lnTo>
                    <a:pt x="460" y="462"/>
                  </a:lnTo>
                  <a:lnTo>
                    <a:pt x="516" y="410"/>
                  </a:lnTo>
                  <a:lnTo>
                    <a:pt x="572" y="360"/>
                  </a:lnTo>
                  <a:lnTo>
                    <a:pt x="632" y="314"/>
                  </a:lnTo>
                  <a:lnTo>
                    <a:pt x="694" y="270"/>
                  </a:lnTo>
                  <a:lnTo>
                    <a:pt x="758" y="228"/>
                  </a:lnTo>
                  <a:lnTo>
                    <a:pt x="822" y="190"/>
                  </a:lnTo>
                  <a:lnTo>
                    <a:pt x="890" y="156"/>
                  </a:lnTo>
                  <a:lnTo>
                    <a:pt x="960" y="124"/>
                  </a:lnTo>
                  <a:lnTo>
                    <a:pt x="1032" y="96"/>
                  </a:lnTo>
                  <a:lnTo>
                    <a:pt x="1104" y="72"/>
                  </a:lnTo>
                  <a:lnTo>
                    <a:pt x="1180" y="50"/>
                  </a:lnTo>
                  <a:lnTo>
                    <a:pt x="1256" y="32"/>
                  </a:lnTo>
                  <a:lnTo>
                    <a:pt x="1332" y="18"/>
                  </a:lnTo>
                  <a:lnTo>
                    <a:pt x="1412" y="8"/>
                  </a:lnTo>
                  <a:lnTo>
                    <a:pt x="1492" y="2"/>
                  </a:lnTo>
                  <a:lnTo>
                    <a:pt x="1572" y="0"/>
                  </a:lnTo>
                  <a:lnTo>
                    <a:pt x="1572" y="0"/>
                  </a:lnTo>
                  <a:lnTo>
                    <a:pt x="1652" y="2"/>
                  </a:lnTo>
                  <a:lnTo>
                    <a:pt x="1732" y="8"/>
                  </a:lnTo>
                  <a:lnTo>
                    <a:pt x="1812" y="18"/>
                  </a:lnTo>
                  <a:lnTo>
                    <a:pt x="1888" y="32"/>
                  </a:lnTo>
                  <a:lnTo>
                    <a:pt x="1964" y="50"/>
                  </a:lnTo>
                  <a:lnTo>
                    <a:pt x="2040" y="72"/>
                  </a:lnTo>
                  <a:lnTo>
                    <a:pt x="2112" y="96"/>
                  </a:lnTo>
                  <a:lnTo>
                    <a:pt x="2184" y="124"/>
                  </a:lnTo>
                  <a:lnTo>
                    <a:pt x="2254" y="156"/>
                  </a:lnTo>
                  <a:lnTo>
                    <a:pt x="2320" y="190"/>
                  </a:lnTo>
                  <a:lnTo>
                    <a:pt x="2386" y="228"/>
                  </a:lnTo>
                  <a:lnTo>
                    <a:pt x="2450" y="270"/>
                  </a:lnTo>
                  <a:lnTo>
                    <a:pt x="2512" y="314"/>
                  </a:lnTo>
                  <a:lnTo>
                    <a:pt x="2572" y="360"/>
                  </a:lnTo>
                  <a:lnTo>
                    <a:pt x="2628" y="410"/>
                  </a:lnTo>
                  <a:lnTo>
                    <a:pt x="2684" y="462"/>
                  </a:lnTo>
                  <a:lnTo>
                    <a:pt x="2736" y="516"/>
                  </a:lnTo>
                  <a:lnTo>
                    <a:pt x="2786" y="574"/>
                  </a:lnTo>
                  <a:lnTo>
                    <a:pt x="2832" y="632"/>
                  </a:lnTo>
                  <a:lnTo>
                    <a:pt x="2876" y="694"/>
                  </a:lnTo>
                  <a:lnTo>
                    <a:pt x="2916" y="758"/>
                  </a:lnTo>
                  <a:lnTo>
                    <a:pt x="2954" y="824"/>
                  </a:lnTo>
                  <a:lnTo>
                    <a:pt x="2990" y="892"/>
                  </a:lnTo>
                  <a:lnTo>
                    <a:pt x="3020" y="962"/>
                  </a:lnTo>
                  <a:lnTo>
                    <a:pt x="3050" y="1032"/>
                  </a:lnTo>
                  <a:lnTo>
                    <a:pt x="3074" y="1106"/>
                  </a:lnTo>
                  <a:lnTo>
                    <a:pt x="3096" y="1180"/>
                  </a:lnTo>
                  <a:lnTo>
                    <a:pt x="3112" y="1256"/>
                  </a:lnTo>
                  <a:lnTo>
                    <a:pt x="3126" y="1334"/>
                  </a:lnTo>
                  <a:lnTo>
                    <a:pt x="3136" y="1412"/>
                  </a:lnTo>
                  <a:lnTo>
                    <a:pt x="3142" y="1492"/>
                  </a:lnTo>
                  <a:lnTo>
                    <a:pt x="3144" y="1572"/>
                  </a:lnTo>
                  <a:lnTo>
                    <a:pt x="3144" y="1572"/>
                  </a:lnTo>
                  <a:lnTo>
                    <a:pt x="3142" y="1654"/>
                  </a:lnTo>
                  <a:lnTo>
                    <a:pt x="3136" y="1734"/>
                  </a:lnTo>
                  <a:lnTo>
                    <a:pt x="3126" y="1812"/>
                  </a:lnTo>
                  <a:lnTo>
                    <a:pt x="3112" y="1890"/>
                  </a:lnTo>
                  <a:lnTo>
                    <a:pt x="3096" y="1966"/>
                  </a:lnTo>
                  <a:lnTo>
                    <a:pt x="3074" y="2040"/>
                  </a:lnTo>
                  <a:lnTo>
                    <a:pt x="3050" y="2114"/>
                  </a:lnTo>
                  <a:lnTo>
                    <a:pt x="3020" y="2184"/>
                  </a:lnTo>
                  <a:lnTo>
                    <a:pt x="2990" y="2254"/>
                  </a:lnTo>
                  <a:lnTo>
                    <a:pt x="2954" y="2322"/>
                  </a:lnTo>
                  <a:lnTo>
                    <a:pt x="2916" y="2388"/>
                  </a:lnTo>
                  <a:lnTo>
                    <a:pt x="2876" y="2452"/>
                  </a:lnTo>
                  <a:lnTo>
                    <a:pt x="2832" y="2514"/>
                  </a:lnTo>
                  <a:lnTo>
                    <a:pt x="2786" y="2572"/>
                  </a:lnTo>
                  <a:lnTo>
                    <a:pt x="2736" y="2630"/>
                  </a:lnTo>
                  <a:lnTo>
                    <a:pt x="2684" y="2684"/>
                  </a:lnTo>
                  <a:lnTo>
                    <a:pt x="2628" y="2736"/>
                  </a:lnTo>
                  <a:lnTo>
                    <a:pt x="2572" y="2786"/>
                  </a:lnTo>
                  <a:lnTo>
                    <a:pt x="2512" y="2832"/>
                  </a:lnTo>
                  <a:lnTo>
                    <a:pt x="2450" y="2876"/>
                  </a:lnTo>
                  <a:lnTo>
                    <a:pt x="2386" y="2918"/>
                  </a:lnTo>
                  <a:lnTo>
                    <a:pt x="2320" y="2956"/>
                  </a:lnTo>
                  <a:lnTo>
                    <a:pt x="2254" y="2990"/>
                  </a:lnTo>
                  <a:lnTo>
                    <a:pt x="2184" y="3022"/>
                  </a:lnTo>
                  <a:lnTo>
                    <a:pt x="2112" y="3050"/>
                  </a:lnTo>
                  <a:lnTo>
                    <a:pt x="2040" y="3074"/>
                  </a:lnTo>
                  <a:lnTo>
                    <a:pt x="1964" y="3096"/>
                  </a:lnTo>
                  <a:lnTo>
                    <a:pt x="1888" y="3114"/>
                  </a:lnTo>
                  <a:lnTo>
                    <a:pt x="1812" y="3128"/>
                  </a:lnTo>
                  <a:lnTo>
                    <a:pt x="1732" y="3138"/>
                  </a:lnTo>
                  <a:lnTo>
                    <a:pt x="1652" y="3144"/>
                  </a:lnTo>
                  <a:lnTo>
                    <a:pt x="1572" y="3146"/>
                  </a:lnTo>
                  <a:lnTo>
                    <a:pt x="1572" y="3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-5162854" y="1609622"/>
              <a:ext cx="2768296" cy="2766078"/>
            </a:xfrm>
            <a:custGeom>
              <a:avLst/>
              <a:gdLst>
                <a:gd name="T0" fmla="*/ 1184 w 2496"/>
                <a:gd name="T1" fmla="*/ 2 h 2494"/>
                <a:gd name="T2" fmla="*/ 996 w 2496"/>
                <a:gd name="T3" fmla="*/ 24 h 2494"/>
                <a:gd name="T4" fmla="*/ 820 w 2496"/>
                <a:gd name="T5" fmla="*/ 76 h 2494"/>
                <a:gd name="T6" fmla="*/ 654 w 2496"/>
                <a:gd name="T7" fmla="*/ 150 h 2494"/>
                <a:gd name="T8" fmla="*/ 502 w 2496"/>
                <a:gd name="T9" fmla="*/ 248 h 2494"/>
                <a:gd name="T10" fmla="*/ 366 w 2496"/>
                <a:gd name="T11" fmla="*/ 366 h 2494"/>
                <a:gd name="T12" fmla="*/ 248 w 2496"/>
                <a:gd name="T13" fmla="*/ 502 h 2494"/>
                <a:gd name="T14" fmla="*/ 152 w 2496"/>
                <a:gd name="T15" fmla="*/ 652 h 2494"/>
                <a:gd name="T16" fmla="*/ 76 w 2496"/>
                <a:gd name="T17" fmla="*/ 818 h 2494"/>
                <a:gd name="T18" fmla="*/ 26 w 2496"/>
                <a:gd name="T19" fmla="*/ 996 h 2494"/>
                <a:gd name="T20" fmla="*/ 2 w 2496"/>
                <a:gd name="T21" fmla="*/ 1182 h 2494"/>
                <a:gd name="T22" fmla="*/ 2 w 2496"/>
                <a:gd name="T23" fmla="*/ 1312 h 2494"/>
                <a:gd name="T24" fmla="*/ 26 w 2496"/>
                <a:gd name="T25" fmla="*/ 1498 h 2494"/>
                <a:gd name="T26" fmla="*/ 76 w 2496"/>
                <a:gd name="T27" fmla="*/ 1676 h 2494"/>
                <a:gd name="T28" fmla="*/ 152 w 2496"/>
                <a:gd name="T29" fmla="*/ 1842 h 2494"/>
                <a:gd name="T30" fmla="*/ 248 w 2496"/>
                <a:gd name="T31" fmla="*/ 1992 h 2494"/>
                <a:gd name="T32" fmla="*/ 366 w 2496"/>
                <a:gd name="T33" fmla="*/ 2128 h 2494"/>
                <a:gd name="T34" fmla="*/ 502 w 2496"/>
                <a:gd name="T35" fmla="*/ 2246 h 2494"/>
                <a:gd name="T36" fmla="*/ 654 w 2496"/>
                <a:gd name="T37" fmla="*/ 2344 h 2494"/>
                <a:gd name="T38" fmla="*/ 820 w 2496"/>
                <a:gd name="T39" fmla="*/ 2418 h 2494"/>
                <a:gd name="T40" fmla="*/ 996 w 2496"/>
                <a:gd name="T41" fmla="*/ 2470 h 2494"/>
                <a:gd name="T42" fmla="*/ 1184 w 2496"/>
                <a:gd name="T43" fmla="*/ 2492 h 2494"/>
                <a:gd name="T44" fmla="*/ 1312 w 2496"/>
                <a:gd name="T45" fmla="*/ 2492 h 2494"/>
                <a:gd name="T46" fmla="*/ 1500 w 2496"/>
                <a:gd name="T47" fmla="*/ 2470 h 2494"/>
                <a:gd name="T48" fmla="*/ 1676 w 2496"/>
                <a:gd name="T49" fmla="*/ 2418 h 2494"/>
                <a:gd name="T50" fmla="*/ 1842 w 2496"/>
                <a:gd name="T51" fmla="*/ 2344 h 2494"/>
                <a:gd name="T52" fmla="*/ 1994 w 2496"/>
                <a:gd name="T53" fmla="*/ 2246 h 2494"/>
                <a:gd name="T54" fmla="*/ 2130 w 2496"/>
                <a:gd name="T55" fmla="*/ 2128 h 2494"/>
                <a:gd name="T56" fmla="*/ 2248 w 2496"/>
                <a:gd name="T57" fmla="*/ 1992 h 2494"/>
                <a:gd name="T58" fmla="*/ 2344 w 2496"/>
                <a:gd name="T59" fmla="*/ 1842 h 2494"/>
                <a:gd name="T60" fmla="*/ 2420 w 2496"/>
                <a:gd name="T61" fmla="*/ 1676 h 2494"/>
                <a:gd name="T62" fmla="*/ 2470 w 2496"/>
                <a:gd name="T63" fmla="*/ 1498 h 2494"/>
                <a:gd name="T64" fmla="*/ 2494 w 2496"/>
                <a:gd name="T65" fmla="*/ 1312 h 2494"/>
                <a:gd name="T66" fmla="*/ 2494 w 2496"/>
                <a:gd name="T67" fmla="*/ 1182 h 2494"/>
                <a:gd name="T68" fmla="*/ 2470 w 2496"/>
                <a:gd name="T69" fmla="*/ 996 h 2494"/>
                <a:gd name="T70" fmla="*/ 2420 w 2496"/>
                <a:gd name="T71" fmla="*/ 818 h 2494"/>
                <a:gd name="T72" fmla="*/ 2344 w 2496"/>
                <a:gd name="T73" fmla="*/ 652 h 2494"/>
                <a:gd name="T74" fmla="*/ 2248 w 2496"/>
                <a:gd name="T75" fmla="*/ 502 h 2494"/>
                <a:gd name="T76" fmla="*/ 2130 w 2496"/>
                <a:gd name="T77" fmla="*/ 366 h 2494"/>
                <a:gd name="T78" fmla="*/ 1994 w 2496"/>
                <a:gd name="T79" fmla="*/ 248 h 2494"/>
                <a:gd name="T80" fmla="*/ 1842 w 2496"/>
                <a:gd name="T81" fmla="*/ 150 h 2494"/>
                <a:gd name="T82" fmla="*/ 1676 w 2496"/>
                <a:gd name="T83" fmla="*/ 76 h 2494"/>
                <a:gd name="T84" fmla="*/ 1500 w 2496"/>
                <a:gd name="T85" fmla="*/ 24 h 2494"/>
                <a:gd name="T86" fmla="*/ 1312 w 2496"/>
                <a:gd name="T87" fmla="*/ 2 h 2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96" h="2494">
                  <a:moveTo>
                    <a:pt x="1248" y="0"/>
                  </a:moveTo>
                  <a:lnTo>
                    <a:pt x="1248" y="0"/>
                  </a:lnTo>
                  <a:lnTo>
                    <a:pt x="1184" y="2"/>
                  </a:lnTo>
                  <a:lnTo>
                    <a:pt x="1120" y="6"/>
                  </a:lnTo>
                  <a:lnTo>
                    <a:pt x="1058" y="14"/>
                  </a:lnTo>
                  <a:lnTo>
                    <a:pt x="996" y="24"/>
                  </a:lnTo>
                  <a:lnTo>
                    <a:pt x="936" y="38"/>
                  </a:lnTo>
                  <a:lnTo>
                    <a:pt x="878" y="56"/>
                  </a:lnTo>
                  <a:lnTo>
                    <a:pt x="820" y="76"/>
                  </a:lnTo>
                  <a:lnTo>
                    <a:pt x="762" y="98"/>
                  </a:lnTo>
                  <a:lnTo>
                    <a:pt x="708" y="122"/>
                  </a:lnTo>
                  <a:lnTo>
                    <a:pt x="654" y="150"/>
                  </a:lnTo>
                  <a:lnTo>
                    <a:pt x="602" y="180"/>
                  </a:lnTo>
                  <a:lnTo>
                    <a:pt x="550" y="212"/>
                  </a:lnTo>
                  <a:lnTo>
                    <a:pt x="502" y="248"/>
                  </a:lnTo>
                  <a:lnTo>
                    <a:pt x="454" y="284"/>
                  </a:lnTo>
                  <a:lnTo>
                    <a:pt x="410" y="324"/>
                  </a:lnTo>
                  <a:lnTo>
                    <a:pt x="366" y="366"/>
                  </a:lnTo>
                  <a:lnTo>
                    <a:pt x="324" y="408"/>
                  </a:lnTo>
                  <a:lnTo>
                    <a:pt x="286" y="454"/>
                  </a:lnTo>
                  <a:lnTo>
                    <a:pt x="248" y="502"/>
                  </a:lnTo>
                  <a:lnTo>
                    <a:pt x="214" y="550"/>
                  </a:lnTo>
                  <a:lnTo>
                    <a:pt x="182" y="600"/>
                  </a:lnTo>
                  <a:lnTo>
                    <a:pt x="152" y="652"/>
                  </a:lnTo>
                  <a:lnTo>
                    <a:pt x="124" y="706"/>
                  </a:lnTo>
                  <a:lnTo>
                    <a:pt x="98" y="762"/>
                  </a:lnTo>
                  <a:lnTo>
                    <a:pt x="76" y="818"/>
                  </a:lnTo>
                  <a:lnTo>
                    <a:pt x="56" y="876"/>
                  </a:lnTo>
                  <a:lnTo>
                    <a:pt x="40" y="936"/>
                  </a:lnTo>
                  <a:lnTo>
                    <a:pt x="26" y="996"/>
                  </a:lnTo>
                  <a:lnTo>
                    <a:pt x="14" y="1058"/>
                  </a:lnTo>
                  <a:lnTo>
                    <a:pt x="6" y="1120"/>
                  </a:lnTo>
                  <a:lnTo>
                    <a:pt x="2" y="1182"/>
                  </a:lnTo>
                  <a:lnTo>
                    <a:pt x="0" y="1246"/>
                  </a:lnTo>
                  <a:lnTo>
                    <a:pt x="0" y="1246"/>
                  </a:lnTo>
                  <a:lnTo>
                    <a:pt x="2" y="1312"/>
                  </a:lnTo>
                  <a:lnTo>
                    <a:pt x="6" y="1374"/>
                  </a:lnTo>
                  <a:lnTo>
                    <a:pt x="14" y="1436"/>
                  </a:lnTo>
                  <a:lnTo>
                    <a:pt x="26" y="1498"/>
                  </a:lnTo>
                  <a:lnTo>
                    <a:pt x="40" y="1558"/>
                  </a:lnTo>
                  <a:lnTo>
                    <a:pt x="56" y="1618"/>
                  </a:lnTo>
                  <a:lnTo>
                    <a:pt x="76" y="1676"/>
                  </a:lnTo>
                  <a:lnTo>
                    <a:pt x="98" y="1732"/>
                  </a:lnTo>
                  <a:lnTo>
                    <a:pt x="124" y="1788"/>
                  </a:lnTo>
                  <a:lnTo>
                    <a:pt x="152" y="1842"/>
                  </a:lnTo>
                  <a:lnTo>
                    <a:pt x="182" y="1894"/>
                  </a:lnTo>
                  <a:lnTo>
                    <a:pt x="214" y="1944"/>
                  </a:lnTo>
                  <a:lnTo>
                    <a:pt x="248" y="1992"/>
                  </a:lnTo>
                  <a:lnTo>
                    <a:pt x="286" y="2040"/>
                  </a:lnTo>
                  <a:lnTo>
                    <a:pt x="324" y="2086"/>
                  </a:lnTo>
                  <a:lnTo>
                    <a:pt x="366" y="2128"/>
                  </a:lnTo>
                  <a:lnTo>
                    <a:pt x="410" y="2170"/>
                  </a:lnTo>
                  <a:lnTo>
                    <a:pt x="454" y="2210"/>
                  </a:lnTo>
                  <a:lnTo>
                    <a:pt x="502" y="2246"/>
                  </a:lnTo>
                  <a:lnTo>
                    <a:pt x="550" y="2282"/>
                  </a:lnTo>
                  <a:lnTo>
                    <a:pt x="602" y="2314"/>
                  </a:lnTo>
                  <a:lnTo>
                    <a:pt x="654" y="2344"/>
                  </a:lnTo>
                  <a:lnTo>
                    <a:pt x="708" y="2372"/>
                  </a:lnTo>
                  <a:lnTo>
                    <a:pt x="762" y="2396"/>
                  </a:lnTo>
                  <a:lnTo>
                    <a:pt x="820" y="2418"/>
                  </a:lnTo>
                  <a:lnTo>
                    <a:pt x="878" y="2438"/>
                  </a:lnTo>
                  <a:lnTo>
                    <a:pt x="936" y="2456"/>
                  </a:lnTo>
                  <a:lnTo>
                    <a:pt x="996" y="2470"/>
                  </a:lnTo>
                  <a:lnTo>
                    <a:pt x="1058" y="2480"/>
                  </a:lnTo>
                  <a:lnTo>
                    <a:pt x="1120" y="2488"/>
                  </a:lnTo>
                  <a:lnTo>
                    <a:pt x="1184" y="2492"/>
                  </a:lnTo>
                  <a:lnTo>
                    <a:pt x="1248" y="2494"/>
                  </a:lnTo>
                  <a:lnTo>
                    <a:pt x="1248" y="2494"/>
                  </a:lnTo>
                  <a:lnTo>
                    <a:pt x="1312" y="2492"/>
                  </a:lnTo>
                  <a:lnTo>
                    <a:pt x="1376" y="2488"/>
                  </a:lnTo>
                  <a:lnTo>
                    <a:pt x="1438" y="2480"/>
                  </a:lnTo>
                  <a:lnTo>
                    <a:pt x="1500" y="2470"/>
                  </a:lnTo>
                  <a:lnTo>
                    <a:pt x="1560" y="2456"/>
                  </a:lnTo>
                  <a:lnTo>
                    <a:pt x="1618" y="2438"/>
                  </a:lnTo>
                  <a:lnTo>
                    <a:pt x="1676" y="2418"/>
                  </a:lnTo>
                  <a:lnTo>
                    <a:pt x="1734" y="2396"/>
                  </a:lnTo>
                  <a:lnTo>
                    <a:pt x="1788" y="2372"/>
                  </a:lnTo>
                  <a:lnTo>
                    <a:pt x="1842" y="2344"/>
                  </a:lnTo>
                  <a:lnTo>
                    <a:pt x="1894" y="2314"/>
                  </a:lnTo>
                  <a:lnTo>
                    <a:pt x="1944" y="2282"/>
                  </a:lnTo>
                  <a:lnTo>
                    <a:pt x="1994" y="2246"/>
                  </a:lnTo>
                  <a:lnTo>
                    <a:pt x="2042" y="2210"/>
                  </a:lnTo>
                  <a:lnTo>
                    <a:pt x="2086" y="2170"/>
                  </a:lnTo>
                  <a:lnTo>
                    <a:pt x="2130" y="2128"/>
                  </a:lnTo>
                  <a:lnTo>
                    <a:pt x="2170" y="2086"/>
                  </a:lnTo>
                  <a:lnTo>
                    <a:pt x="2210" y="2040"/>
                  </a:lnTo>
                  <a:lnTo>
                    <a:pt x="2248" y="1992"/>
                  </a:lnTo>
                  <a:lnTo>
                    <a:pt x="2282" y="1944"/>
                  </a:lnTo>
                  <a:lnTo>
                    <a:pt x="2314" y="1894"/>
                  </a:lnTo>
                  <a:lnTo>
                    <a:pt x="2344" y="1842"/>
                  </a:lnTo>
                  <a:lnTo>
                    <a:pt x="2372" y="1788"/>
                  </a:lnTo>
                  <a:lnTo>
                    <a:pt x="2398" y="1732"/>
                  </a:lnTo>
                  <a:lnTo>
                    <a:pt x="2420" y="1676"/>
                  </a:lnTo>
                  <a:lnTo>
                    <a:pt x="2440" y="1618"/>
                  </a:lnTo>
                  <a:lnTo>
                    <a:pt x="2456" y="1558"/>
                  </a:lnTo>
                  <a:lnTo>
                    <a:pt x="2470" y="1498"/>
                  </a:lnTo>
                  <a:lnTo>
                    <a:pt x="2482" y="1436"/>
                  </a:lnTo>
                  <a:lnTo>
                    <a:pt x="2490" y="1374"/>
                  </a:lnTo>
                  <a:lnTo>
                    <a:pt x="2494" y="1312"/>
                  </a:lnTo>
                  <a:lnTo>
                    <a:pt x="2496" y="1246"/>
                  </a:lnTo>
                  <a:lnTo>
                    <a:pt x="2496" y="1246"/>
                  </a:lnTo>
                  <a:lnTo>
                    <a:pt x="2494" y="1182"/>
                  </a:lnTo>
                  <a:lnTo>
                    <a:pt x="2490" y="1120"/>
                  </a:lnTo>
                  <a:lnTo>
                    <a:pt x="2482" y="1058"/>
                  </a:lnTo>
                  <a:lnTo>
                    <a:pt x="2470" y="996"/>
                  </a:lnTo>
                  <a:lnTo>
                    <a:pt x="2456" y="936"/>
                  </a:lnTo>
                  <a:lnTo>
                    <a:pt x="2440" y="876"/>
                  </a:lnTo>
                  <a:lnTo>
                    <a:pt x="2420" y="818"/>
                  </a:lnTo>
                  <a:lnTo>
                    <a:pt x="2398" y="762"/>
                  </a:lnTo>
                  <a:lnTo>
                    <a:pt x="2372" y="706"/>
                  </a:lnTo>
                  <a:lnTo>
                    <a:pt x="2344" y="652"/>
                  </a:lnTo>
                  <a:lnTo>
                    <a:pt x="2314" y="600"/>
                  </a:lnTo>
                  <a:lnTo>
                    <a:pt x="2282" y="550"/>
                  </a:lnTo>
                  <a:lnTo>
                    <a:pt x="2248" y="502"/>
                  </a:lnTo>
                  <a:lnTo>
                    <a:pt x="2210" y="454"/>
                  </a:lnTo>
                  <a:lnTo>
                    <a:pt x="2170" y="408"/>
                  </a:lnTo>
                  <a:lnTo>
                    <a:pt x="2130" y="366"/>
                  </a:lnTo>
                  <a:lnTo>
                    <a:pt x="2086" y="324"/>
                  </a:lnTo>
                  <a:lnTo>
                    <a:pt x="2042" y="284"/>
                  </a:lnTo>
                  <a:lnTo>
                    <a:pt x="1994" y="248"/>
                  </a:lnTo>
                  <a:lnTo>
                    <a:pt x="1944" y="212"/>
                  </a:lnTo>
                  <a:lnTo>
                    <a:pt x="1894" y="180"/>
                  </a:lnTo>
                  <a:lnTo>
                    <a:pt x="1842" y="150"/>
                  </a:lnTo>
                  <a:lnTo>
                    <a:pt x="1788" y="122"/>
                  </a:lnTo>
                  <a:lnTo>
                    <a:pt x="1734" y="98"/>
                  </a:lnTo>
                  <a:lnTo>
                    <a:pt x="1676" y="76"/>
                  </a:lnTo>
                  <a:lnTo>
                    <a:pt x="1618" y="56"/>
                  </a:lnTo>
                  <a:lnTo>
                    <a:pt x="1560" y="38"/>
                  </a:lnTo>
                  <a:lnTo>
                    <a:pt x="1500" y="24"/>
                  </a:lnTo>
                  <a:lnTo>
                    <a:pt x="1438" y="14"/>
                  </a:lnTo>
                  <a:lnTo>
                    <a:pt x="1376" y="6"/>
                  </a:lnTo>
                  <a:lnTo>
                    <a:pt x="1312" y="2"/>
                  </a:lnTo>
                  <a:lnTo>
                    <a:pt x="1248" y="0"/>
                  </a:lnTo>
                  <a:lnTo>
                    <a:pt x="124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-4847871" y="1922387"/>
              <a:ext cx="2138331" cy="2140550"/>
            </a:xfrm>
            <a:custGeom>
              <a:avLst/>
              <a:gdLst>
                <a:gd name="T0" fmla="*/ 914 w 1928"/>
                <a:gd name="T1" fmla="*/ 1928 h 1930"/>
                <a:gd name="T2" fmla="*/ 770 w 1928"/>
                <a:gd name="T3" fmla="*/ 1910 h 1930"/>
                <a:gd name="T4" fmla="*/ 632 w 1928"/>
                <a:gd name="T5" fmla="*/ 1870 h 1930"/>
                <a:gd name="T6" fmla="*/ 504 w 1928"/>
                <a:gd name="T7" fmla="*/ 1812 h 1930"/>
                <a:gd name="T8" fmla="*/ 388 w 1928"/>
                <a:gd name="T9" fmla="*/ 1738 h 1930"/>
                <a:gd name="T10" fmla="*/ 282 w 1928"/>
                <a:gd name="T11" fmla="*/ 1646 h 1930"/>
                <a:gd name="T12" fmla="*/ 192 w 1928"/>
                <a:gd name="T13" fmla="*/ 1542 h 1930"/>
                <a:gd name="T14" fmla="*/ 116 w 1928"/>
                <a:gd name="T15" fmla="*/ 1424 h 1930"/>
                <a:gd name="T16" fmla="*/ 58 w 1928"/>
                <a:gd name="T17" fmla="*/ 1296 h 1930"/>
                <a:gd name="T18" fmla="*/ 20 w 1928"/>
                <a:gd name="T19" fmla="*/ 1160 h 1930"/>
                <a:gd name="T20" fmla="*/ 0 w 1928"/>
                <a:gd name="T21" fmla="*/ 1014 h 1930"/>
                <a:gd name="T22" fmla="*/ 0 w 1928"/>
                <a:gd name="T23" fmla="*/ 916 h 1930"/>
                <a:gd name="T24" fmla="*/ 20 w 1928"/>
                <a:gd name="T25" fmla="*/ 770 h 1930"/>
                <a:gd name="T26" fmla="*/ 58 w 1928"/>
                <a:gd name="T27" fmla="*/ 634 h 1930"/>
                <a:gd name="T28" fmla="*/ 116 w 1928"/>
                <a:gd name="T29" fmla="*/ 506 h 1930"/>
                <a:gd name="T30" fmla="*/ 192 w 1928"/>
                <a:gd name="T31" fmla="*/ 388 h 1930"/>
                <a:gd name="T32" fmla="*/ 282 w 1928"/>
                <a:gd name="T33" fmla="*/ 284 h 1930"/>
                <a:gd name="T34" fmla="*/ 388 w 1928"/>
                <a:gd name="T35" fmla="*/ 192 h 1930"/>
                <a:gd name="T36" fmla="*/ 504 w 1928"/>
                <a:gd name="T37" fmla="*/ 118 h 1930"/>
                <a:gd name="T38" fmla="*/ 632 w 1928"/>
                <a:gd name="T39" fmla="*/ 60 h 1930"/>
                <a:gd name="T40" fmla="*/ 770 w 1928"/>
                <a:gd name="T41" fmla="*/ 20 h 1930"/>
                <a:gd name="T42" fmla="*/ 914 w 1928"/>
                <a:gd name="T43" fmla="*/ 2 h 1930"/>
                <a:gd name="T44" fmla="*/ 1014 w 1928"/>
                <a:gd name="T45" fmla="*/ 2 h 1930"/>
                <a:gd name="T46" fmla="*/ 1158 w 1928"/>
                <a:gd name="T47" fmla="*/ 20 h 1930"/>
                <a:gd name="T48" fmla="*/ 1296 w 1928"/>
                <a:gd name="T49" fmla="*/ 60 h 1930"/>
                <a:gd name="T50" fmla="*/ 1424 w 1928"/>
                <a:gd name="T51" fmla="*/ 118 h 1930"/>
                <a:gd name="T52" fmla="*/ 1540 w 1928"/>
                <a:gd name="T53" fmla="*/ 192 h 1930"/>
                <a:gd name="T54" fmla="*/ 1646 w 1928"/>
                <a:gd name="T55" fmla="*/ 284 h 1930"/>
                <a:gd name="T56" fmla="*/ 1736 w 1928"/>
                <a:gd name="T57" fmla="*/ 388 h 1930"/>
                <a:gd name="T58" fmla="*/ 1812 w 1928"/>
                <a:gd name="T59" fmla="*/ 506 h 1930"/>
                <a:gd name="T60" fmla="*/ 1870 w 1928"/>
                <a:gd name="T61" fmla="*/ 634 h 1930"/>
                <a:gd name="T62" fmla="*/ 1908 w 1928"/>
                <a:gd name="T63" fmla="*/ 770 h 1930"/>
                <a:gd name="T64" fmla="*/ 1926 w 1928"/>
                <a:gd name="T65" fmla="*/ 916 h 1930"/>
                <a:gd name="T66" fmla="*/ 1926 w 1928"/>
                <a:gd name="T67" fmla="*/ 1014 h 1930"/>
                <a:gd name="T68" fmla="*/ 1908 w 1928"/>
                <a:gd name="T69" fmla="*/ 1160 h 1930"/>
                <a:gd name="T70" fmla="*/ 1870 w 1928"/>
                <a:gd name="T71" fmla="*/ 1296 h 1930"/>
                <a:gd name="T72" fmla="*/ 1812 w 1928"/>
                <a:gd name="T73" fmla="*/ 1424 h 1930"/>
                <a:gd name="T74" fmla="*/ 1736 w 1928"/>
                <a:gd name="T75" fmla="*/ 1542 h 1930"/>
                <a:gd name="T76" fmla="*/ 1646 w 1928"/>
                <a:gd name="T77" fmla="*/ 1646 h 1930"/>
                <a:gd name="T78" fmla="*/ 1540 w 1928"/>
                <a:gd name="T79" fmla="*/ 1738 h 1930"/>
                <a:gd name="T80" fmla="*/ 1424 w 1928"/>
                <a:gd name="T81" fmla="*/ 1812 h 1930"/>
                <a:gd name="T82" fmla="*/ 1296 w 1928"/>
                <a:gd name="T83" fmla="*/ 1870 h 1930"/>
                <a:gd name="T84" fmla="*/ 1158 w 1928"/>
                <a:gd name="T85" fmla="*/ 1910 h 1930"/>
                <a:gd name="T86" fmla="*/ 1014 w 1928"/>
                <a:gd name="T87" fmla="*/ 1928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28" h="1930">
                  <a:moveTo>
                    <a:pt x="964" y="1930"/>
                  </a:moveTo>
                  <a:lnTo>
                    <a:pt x="964" y="1930"/>
                  </a:lnTo>
                  <a:lnTo>
                    <a:pt x="914" y="1928"/>
                  </a:lnTo>
                  <a:lnTo>
                    <a:pt x="866" y="1924"/>
                  </a:lnTo>
                  <a:lnTo>
                    <a:pt x="818" y="1918"/>
                  </a:lnTo>
                  <a:lnTo>
                    <a:pt x="770" y="1910"/>
                  </a:lnTo>
                  <a:lnTo>
                    <a:pt x="724" y="1898"/>
                  </a:lnTo>
                  <a:lnTo>
                    <a:pt x="678" y="1886"/>
                  </a:lnTo>
                  <a:lnTo>
                    <a:pt x="632" y="1870"/>
                  </a:lnTo>
                  <a:lnTo>
                    <a:pt x="588" y="1854"/>
                  </a:lnTo>
                  <a:lnTo>
                    <a:pt x="546" y="1834"/>
                  </a:lnTo>
                  <a:lnTo>
                    <a:pt x="504" y="1812"/>
                  </a:lnTo>
                  <a:lnTo>
                    <a:pt x="464" y="1790"/>
                  </a:lnTo>
                  <a:lnTo>
                    <a:pt x="426" y="1764"/>
                  </a:lnTo>
                  <a:lnTo>
                    <a:pt x="388" y="1738"/>
                  </a:lnTo>
                  <a:lnTo>
                    <a:pt x="350" y="1708"/>
                  </a:lnTo>
                  <a:lnTo>
                    <a:pt x="316" y="1678"/>
                  </a:lnTo>
                  <a:lnTo>
                    <a:pt x="282" y="1646"/>
                  </a:lnTo>
                  <a:lnTo>
                    <a:pt x="250" y="1612"/>
                  </a:lnTo>
                  <a:lnTo>
                    <a:pt x="220" y="1578"/>
                  </a:lnTo>
                  <a:lnTo>
                    <a:pt x="192" y="1542"/>
                  </a:lnTo>
                  <a:lnTo>
                    <a:pt x="164" y="1504"/>
                  </a:lnTo>
                  <a:lnTo>
                    <a:pt x="140" y="1464"/>
                  </a:lnTo>
                  <a:lnTo>
                    <a:pt x="116" y="1424"/>
                  </a:lnTo>
                  <a:lnTo>
                    <a:pt x="94" y="1382"/>
                  </a:lnTo>
                  <a:lnTo>
                    <a:pt x="76" y="1340"/>
                  </a:lnTo>
                  <a:lnTo>
                    <a:pt x="58" y="1296"/>
                  </a:lnTo>
                  <a:lnTo>
                    <a:pt x="44" y="1252"/>
                  </a:lnTo>
                  <a:lnTo>
                    <a:pt x="30" y="1206"/>
                  </a:lnTo>
                  <a:lnTo>
                    <a:pt x="20" y="1160"/>
                  </a:lnTo>
                  <a:lnTo>
                    <a:pt x="10" y="1112"/>
                  </a:lnTo>
                  <a:lnTo>
                    <a:pt x="4" y="1064"/>
                  </a:lnTo>
                  <a:lnTo>
                    <a:pt x="0" y="1014"/>
                  </a:lnTo>
                  <a:lnTo>
                    <a:pt x="0" y="964"/>
                  </a:lnTo>
                  <a:lnTo>
                    <a:pt x="0" y="964"/>
                  </a:lnTo>
                  <a:lnTo>
                    <a:pt x="0" y="916"/>
                  </a:lnTo>
                  <a:lnTo>
                    <a:pt x="4" y="866"/>
                  </a:lnTo>
                  <a:lnTo>
                    <a:pt x="10" y="818"/>
                  </a:lnTo>
                  <a:lnTo>
                    <a:pt x="20" y="770"/>
                  </a:lnTo>
                  <a:lnTo>
                    <a:pt x="30" y="724"/>
                  </a:lnTo>
                  <a:lnTo>
                    <a:pt x="44" y="678"/>
                  </a:lnTo>
                  <a:lnTo>
                    <a:pt x="58" y="634"/>
                  </a:lnTo>
                  <a:lnTo>
                    <a:pt x="76" y="590"/>
                  </a:lnTo>
                  <a:lnTo>
                    <a:pt x="94" y="548"/>
                  </a:lnTo>
                  <a:lnTo>
                    <a:pt x="116" y="506"/>
                  </a:lnTo>
                  <a:lnTo>
                    <a:pt x="140" y="466"/>
                  </a:lnTo>
                  <a:lnTo>
                    <a:pt x="164" y="426"/>
                  </a:lnTo>
                  <a:lnTo>
                    <a:pt x="192" y="388"/>
                  </a:lnTo>
                  <a:lnTo>
                    <a:pt x="220" y="352"/>
                  </a:lnTo>
                  <a:lnTo>
                    <a:pt x="250" y="316"/>
                  </a:lnTo>
                  <a:lnTo>
                    <a:pt x="282" y="284"/>
                  </a:lnTo>
                  <a:lnTo>
                    <a:pt x="316" y="252"/>
                  </a:lnTo>
                  <a:lnTo>
                    <a:pt x="350" y="222"/>
                  </a:lnTo>
                  <a:lnTo>
                    <a:pt x="388" y="192"/>
                  </a:lnTo>
                  <a:lnTo>
                    <a:pt x="426" y="166"/>
                  </a:lnTo>
                  <a:lnTo>
                    <a:pt x="464" y="140"/>
                  </a:lnTo>
                  <a:lnTo>
                    <a:pt x="504" y="118"/>
                  </a:lnTo>
                  <a:lnTo>
                    <a:pt x="546" y="96"/>
                  </a:lnTo>
                  <a:lnTo>
                    <a:pt x="588" y="76"/>
                  </a:lnTo>
                  <a:lnTo>
                    <a:pt x="632" y="60"/>
                  </a:lnTo>
                  <a:lnTo>
                    <a:pt x="678" y="44"/>
                  </a:lnTo>
                  <a:lnTo>
                    <a:pt x="724" y="32"/>
                  </a:lnTo>
                  <a:lnTo>
                    <a:pt x="770" y="20"/>
                  </a:lnTo>
                  <a:lnTo>
                    <a:pt x="818" y="12"/>
                  </a:lnTo>
                  <a:lnTo>
                    <a:pt x="866" y="6"/>
                  </a:lnTo>
                  <a:lnTo>
                    <a:pt x="914" y="2"/>
                  </a:lnTo>
                  <a:lnTo>
                    <a:pt x="964" y="0"/>
                  </a:lnTo>
                  <a:lnTo>
                    <a:pt x="964" y="0"/>
                  </a:lnTo>
                  <a:lnTo>
                    <a:pt x="1014" y="2"/>
                  </a:lnTo>
                  <a:lnTo>
                    <a:pt x="1062" y="6"/>
                  </a:lnTo>
                  <a:lnTo>
                    <a:pt x="1110" y="12"/>
                  </a:lnTo>
                  <a:lnTo>
                    <a:pt x="1158" y="20"/>
                  </a:lnTo>
                  <a:lnTo>
                    <a:pt x="1204" y="32"/>
                  </a:lnTo>
                  <a:lnTo>
                    <a:pt x="1250" y="44"/>
                  </a:lnTo>
                  <a:lnTo>
                    <a:pt x="1296" y="60"/>
                  </a:lnTo>
                  <a:lnTo>
                    <a:pt x="1338" y="76"/>
                  </a:lnTo>
                  <a:lnTo>
                    <a:pt x="1382" y="96"/>
                  </a:lnTo>
                  <a:lnTo>
                    <a:pt x="1424" y="118"/>
                  </a:lnTo>
                  <a:lnTo>
                    <a:pt x="1464" y="140"/>
                  </a:lnTo>
                  <a:lnTo>
                    <a:pt x="1502" y="166"/>
                  </a:lnTo>
                  <a:lnTo>
                    <a:pt x="1540" y="192"/>
                  </a:lnTo>
                  <a:lnTo>
                    <a:pt x="1576" y="222"/>
                  </a:lnTo>
                  <a:lnTo>
                    <a:pt x="1612" y="252"/>
                  </a:lnTo>
                  <a:lnTo>
                    <a:pt x="1646" y="284"/>
                  </a:lnTo>
                  <a:lnTo>
                    <a:pt x="1678" y="316"/>
                  </a:lnTo>
                  <a:lnTo>
                    <a:pt x="1708" y="352"/>
                  </a:lnTo>
                  <a:lnTo>
                    <a:pt x="1736" y="388"/>
                  </a:lnTo>
                  <a:lnTo>
                    <a:pt x="1764" y="426"/>
                  </a:lnTo>
                  <a:lnTo>
                    <a:pt x="1788" y="466"/>
                  </a:lnTo>
                  <a:lnTo>
                    <a:pt x="1812" y="506"/>
                  </a:lnTo>
                  <a:lnTo>
                    <a:pt x="1834" y="548"/>
                  </a:lnTo>
                  <a:lnTo>
                    <a:pt x="1852" y="590"/>
                  </a:lnTo>
                  <a:lnTo>
                    <a:pt x="1870" y="634"/>
                  </a:lnTo>
                  <a:lnTo>
                    <a:pt x="1884" y="678"/>
                  </a:lnTo>
                  <a:lnTo>
                    <a:pt x="1898" y="724"/>
                  </a:lnTo>
                  <a:lnTo>
                    <a:pt x="1908" y="770"/>
                  </a:lnTo>
                  <a:lnTo>
                    <a:pt x="1918" y="818"/>
                  </a:lnTo>
                  <a:lnTo>
                    <a:pt x="1924" y="866"/>
                  </a:lnTo>
                  <a:lnTo>
                    <a:pt x="1926" y="916"/>
                  </a:lnTo>
                  <a:lnTo>
                    <a:pt x="1928" y="964"/>
                  </a:lnTo>
                  <a:lnTo>
                    <a:pt x="1928" y="964"/>
                  </a:lnTo>
                  <a:lnTo>
                    <a:pt x="1926" y="1014"/>
                  </a:lnTo>
                  <a:lnTo>
                    <a:pt x="1924" y="1064"/>
                  </a:lnTo>
                  <a:lnTo>
                    <a:pt x="1918" y="1112"/>
                  </a:lnTo>
                  <a:lnTo>
                    <a:pt x="1908" y="1160"/>
                  </a:lnTo>
                  <a:lnTo>
                    <a:pt x="1898" y="1206"/>
                  </a:lnTo>
                  <a:lnTo>
                    <a:pt x="1884" y="1252"/>
                  </a:lnTo>
                  <a:lnTo>
                    <a:pt x="1870" y="1296"/>
                  </a:lnTo>
                  <a:lnTo>
                    <a:pt x="1852" y="1340"/>
                  </a:lnTo>
                  <a:lnTo>
                    <a:pt x="1834" y="1382"/>
                  </a:lnTo>
                  <a:lnTo>
                    <a:pt x="1812" y="1424"/>
                  </a:lnTo>
                  <a:lnTo>
                    <a:pt x="1788" y="1464"/>
                  </a:lnTo>
                  <a:lnTo>
                    <a:pt x="1764" y="1504"/>
                  </a:lnTo>
                  <a:lnTo>
                    <a:pt x="1736" y="1542"/>
                  </a:lnTo>
                  <a:lnTo>
                    <a:pt x="1708" y="1578"/>
                  </a:lnTo>
                  <a:lnTo>
                    <a:pt x="1678" y="1612"/>
                  </a:lnTo>
                  <a:lnTo>
                    <a:pt x="1646" y="1646"/>
                  </a:lnTo>
                  <a:lnTo>
                    <a:pt x="1612" y="1678"/>
                  </a:lnTo>
                  <a:lnTo>
                    <a:pt x="1576" y="1708"/>
                  </a:lnTo>
                  <a:lnTo>
                    <a:pt x="1540" y="1738"/>
                  </a:lnTo>
                  <a:lnTo>
                    <a:pt x="1502" y="1764"/>
                  </a:lnTo>
                  <a:lnTo>
                    <a:pt x="1464" y="1790"/>
                  </a:lnTo>
                  <a:lnTo>
                    <a:pt x="1424" y="1812"/>
                  </a:lnTo>
                  <a:lnTo>
                    <a:pt x="1382" y="1834"/>
                  </a:lnTo>
                  <a:lnTo>
                    <a:pt x="1338" y="1854"/>
                  </a:lnTo>
                  <a:lnTo>
                    <a:pt x="1296" y="1870"/>
                  </a:lnTo>
                  <a:lnTo>
                    <a:pt x="1250" y="1886"/>
                  </a:lnTo>
                  <a:lnTo>
                    <a:pt x="1204" y="1898"/>
                  </a:lnTo>
                  <a:lnTo>
                    <a:pt x="1158" y="1910"/>
                  </a:lnTo>
                  <a:lnTo>
                    <a:pt x="1110" y="1918"/>
                  </a:lnTo>
                  <a:lnTo>
                    <a:pt x="1062" y="1924"/>
                  </a:lnTo>
                  <a:lnTo>
                    <a:pt x="1014" y="1928"/>
                  </a:lnTo>
                  <a:lnTo>
                    <a:pt x="964" y="1930"/>
                  </a:lnTo>
                  <a:lnTo>
                    <a:pt x="964" y="19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-4508489" y="2261769"/>
              <a:ext cx="1459567" cy="1461785"/>
            </a:xfrm>
            <a:custGeom>
              <a:avLst/>
              <a:gdLst>
                <a:gd name="T0" fmla="*/ 624 w 1316"/>
                <a:gd name="T1" fmla="*/ 2 h 1318"/>
                <a:gd name="T2" fmla="*/ 526 w 1316"/>
                <a:gd name="T3" fmla="*/ 14 h 1318"/>
                <a:gd name="T4" fmla="*/ 432 w 1316"/>
                <a:gd name="T5" fmla="*/ 40 h 1318"/>
                <a:gd name="T6" fmla="*/ 344 w 1316"/>
                <a:gd name="T7" fmla="*/ 80 h 1318"/>
                <a:gd name="T8" fmla="*/ 264 w 1316"/>
                <a:gd name="T9" fmla="*/ 132 h 1318"/>
                <a:gd name="T10" fmla="*/ 192 w 1316"/>
                <a:gd name="T11" fmla="*/ 194 h 1318"/>
                <a:gd name="T12" fmla="*/ 130 w 1316"/>
                <a:gd name="T13" fmla="*/ 266 h 1318"/>
                <a:gd name="T14" fmla="*/ 80 w 1316"/>
                <a:gd name="T15" fmla="*/ 346 h 1318"/>
                <a:gd name="T16" fmla="*/ 40 w 1316"/>
                <a:gd name="T17" fmla="*/ 432 h 1318"/>
                <a:gd name="T18" fmla="*/ 14 w 1316"/>
                <a:gd name="T19" fmla="*/ 526 h 1318"/>
                <a:gd name="T20" fmla="*/ 0 w 1316"/>
                <a:gd name="T21" fmla="*/ 626 h 1318"/>
                <a:gd name="T22" fmla="*/ 0 w 1316"/>
                <a:gd name="T23" fmla="*/ 692 h 1318"/>
                <a:gd name="T24" fmla="*/ 14 w 1316"/>
                <a:gd name="T25" fmla="*/ 792 h 1318"/>
                <a:gd name="T26" fmla="*/ 40 w 1316"/>
                <a:gd name="T27" fmla="*/ 886 h 1318"/>
                <a:gd name="T28" fmla="*/ 80 w 1316"/>
                <a:gd name="T29" fmla="*/ 972 h 1318"/>
                <a:gd name="T30" fmla="*/ 130 w 1316"/>
                <a:gd name="T31" fmla="*/ 1052 h 1318"/>
                <a:gd name="T32" fmla="*/ 192 w 1316"/>
                <a:gd name="T33" fmla="*/ 1124 h 1318"/>
                <a:gd name="T34" fmla="*/ 264 w 1316"/>
                <a:gd name="T35" fmla="*/ 1186 h 1318"/>
                <a:gd name="T36" fmla="*/ 344 w 1316"/>
                <a:gd name="T37" fmla="*/ 1238 h 1318"/>
                <a:gd name="T38" fmla="*/ 432 w 1316"/>
                <a:gd name="T39" fmla="*/ 1278 h 1318"/>
                <a:gd name="T40" fmla="*/ 526 w 1316"/>
                <a:gd name="T41" fmla="*/ 1304 h 1318"/>
                <a:gd name="T42" fmla="*/ 624 w 1316"/>
                <a:gd name="T43" fmla="*/ 1316 h 1318"/>
                <a:gd name="T44" fmla="*/ 692 w 1316"/>
                <a:gd name="T45" fmla="*/ 1316 h 1318"/>
                <a:gd name="T46" fmla="*/ 790 w 1316"/>
                <a:gd name="T47" fmla="*/ 1304 h 1318"/>
                <a:gd name="T48" fmla="*/ 884 w 1316"/>
                <a:gd name="T49" fmla="*/ 1278 h 1318"/>
                <a:gd name="T50" fmla="*/ 972 w 1316"/>
                <a:gd name="T51" fmla="*/ 1238 h 1318"/>
                <a:gd name="T52" fmla="*/ 1052 w 1316"/>
                <a:gd name="T53" fmla="*/ 1186 h 1318"/>
                <a:gd name="T54" fmla="*/ 1124 w 1316"/>
                <a:gd name="T55" fmla="*/ 1124 h 1318"/>
                <a:gd name="T56" fmla="*/ 1186 w 1316"/>
                <a:gd name="T57" fmla="*/ 1052 h 1318"/>
                <a:gd name="T58" fmla="*/ 1236 w 1316"/>
                <a:gd name="T59" fmla="*/ 972 h 1318"/>
                <a:gd name="T60" fmla="*/ 1276 w 1316"/>
                <a:gd name="T61" fmla="*/ 886 h 1318"/>
                <a:gd name="T62" fmla="*/ 1302 w 1316"/>
                <a:gd name="T63" fmla="*/ 792 h 1318"/>
                <a:gd name="T64" fmla="*/ 1316 w 1316"/>
                <a:gd name="T65" fmla="*/ 692 h 1318"/>
                <a:gd name="T66" fmla="*/ 1316 w 1316"/>
                <a:gd name="T67" fmla="*/ 626 h 1318"/>
                <a:gd name="T68" fmla="*/ 1302 w 1316"/>
                <a:gd name="T69" fmla="*/ 526 h 1318"/>
                <a:gd name="T70" fmla="*/ 1276 w 1316"/>
                <a:gd name="T71" fmla="*/ 432 h 1318"/>
                <a:gd name="T72" fmla="*/ 1236 w 1316"/>
                <a:gd name="T73" fmla="*/ 346 h 1318"/>
                <a:gd name="T74" fmla="*/ 1186 w 1316"/>
                <a:gd name="T75" fmla="*/ 266 h 1318"/>
                <a:gd name="T76" fmla="*/ 1124 w 1316"/>
                <a:gd name="T77" fmla="*/ 194 h 1318"/>
                <a:gd name="T78" fmla="*/ 1052 w 1316"/>
                <a:gd name="T79" fmla="*/ 132 h 1318"/>
                <a:gd name="T80" fmla="*/ 972 w 1316"/>
                <a:gd name="T81" fmla="*/ 80 h 1318"/>
                <a:gd name="T82" fmla="*/ 884 w 1316"/>
                <a:gd name="T83" fmla="*/ 40 h 1318"/>
                <a:gd name="T84" fmla="*/ 790 w 1316"/>
                <a:gd name="T85" fmla="*/ 14 h 1318"/>
                <a:gd name="T86" fmla="*/ 692 w 1316"/>
                <a:gd name="T87" fmla="*/ 2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16" h="1318">
                  <a:moveTo>
                    <a:pt x="658" y="0"/>
                  </a:moveTo>
                  <a:lnTo>
                    <a:pt x="658" y="0"/>
                  </a:lnTo>
                  <a:lnTo>
                    <a:pt x="624" y="2"/>
                  </a:lnTo>
                  <a:lnTo>
                    <a:pt x="590" y="4"/>
                  </a:lnTo>
                  <a:lnTo>
                    <a:pt x="558" y="8"/>
                  </a:lnTo>
                  <a:lnTo>
                    <a:pt x="526" y="14"/>
                  </a:lnTo>
                  <a:lnTo>
                    <a:pt x="494" y="22"/>
                  </a:lnTo>
                  <a:lnTo>
                    <a:pt x="462" y="30"/>
                  </a:lnTo>
                  <a:lnTo>
                    <a:pt x="432" y="40"/>
                  </a:lnTo>
                  <a:lnTo>
                    <a:pt x="402" y="52"/>
                  </a:lnTo>
                  <a:lnTo>
                    <a:pt x="372" y="66"/>
                  </a:lnTo>
                  <a:lnTo>
                    <a:pt x="344" y="80"/>
                  </a:lnTo>
                  <a:lnTo>
                    <a:pt x="316" y="96"/>
                  </a:lnTo>
                  <a:lnTo>
                    <a:pt x="290" y="114"/>
                  </a:lnTo>
                  <a:lnTo>
                    <a:pt x="264" y="132"/>
                  </a:lnTo>
                  <a:lnTo>
                    <a:pt x="240" y="152"/>
                  </a:lnTo>
                  <a:lnTo>
                    <a:pt x="216" y="172"/>
                  </a:lnTo>
                  <a:lnTo>
                    <a:pt x="192" y="194"/>
                  </a:lnTo>
                  <a:lnTo>
                    <a:pt x="172" y="216"/>
                  </a:lnTo>
                  <a:lnTo>
                    <a:pt x="150" y="240"/>
                  </a:lnTo>
                  <a:lnTo>
                    <a:pt x="130" y="266"/>
                  </a:lnTo>
                  <a:lnTo>
                    <a:pt x="112" y="292"/>
                  </a:lnTo>
                  <a:lnTo>
                    <a:pt x="96" y="318"/>
                  </a:lnTo>
                  <a:lnTo>
                    <a:pt x="80" y="346"/>
                  </a:lnTo>
                  <a:lnTo>
                    <a:pt x="64" y="374"/>
                  </a:lnTo>
                  <a:lnTo>
                    <a:pt x="52" y="404"/>
                  </a:lnTo>
                  <a:lnTo>
                    <a:pt x="40" y="432"/>
                  </a:lnTo>
                  <a:lnTo>
                    <a:pt x="30" y="464"/>
                  </a:lnTo>
                  <a:lnTo>
                    <a:pt x="20" y="494"/>
                  </a:lnTo>
                  <a:lnTo>
                    <a:pt x="14" y="526"/>
                  </a:lnTo>
                  <a:lnTo>
                    <a:pt x="8" y="558"/>
                  </a:lnTo>
                  <a:lnTo>
                    <a:pt x="4" y="592"/>
                  </a:lnTo>
                  <a:lnTo>
                    <a:pt x="0" y="626"/>
                  </a:lnTo>
                  <a:lnTo>
                    <a:pt x="0" y="658"/>
                  </a:lnTo>
                  <a:lnTo>
                    <a:pt x="0" y="658"/>
                  </a:lnTo>
                  <a:lnTo>
                    <a:pt x="0" y="692"/>
                  </a:lnTo>
                  <a:lnTo>
                    <a:pt x="4" y="726"/>
                  </a:lnTo>
                  <a:lnTo>
                    <a:pt x="8" y="760"/>
                  </a:lnTo>
                  <a:lnTo>
                    <a:pt x="14" y="792"/>
                  </a:lnTo>
                  <a:lnTo>
                    <a:pt x="20" y="824"/>
                  </a:lnTo>
                  <a:lnTo>
                    <a:pt x="30" y="854"/>
                  </a:lnTo>
                  <a:lnTo>
                    <a:pt x="40" y="886"/>
                  </a:lnTo>
                  <a:lnTo>
                    <a:pt x="52" y="914"/>
                  </a:lnTo>
                  <a:lnTo>
                    <a:pt x="64" y="944"/>
                  </a:lnTo>
                  <a:lnTo>
                    <a:pt x="80" y="972"/>
                  </a:lnTo>
                  <a:lnTo>
                    <a:pt x="96" y="1000"/>
                  </a:lnTo>
                  <a:lnTo>
                    <a:pt x="112" y="1026"/>
                  </a:lnTo>
                  <a:lnTo>
                    <a:pt x="130" y="1052"/>
                  </a:lnTo>
                  <a:lnTo>
                    <a:pt x="150" y="1078"/>
                  </a:lnTo>
                  <a:lnTo>
                    <a:pt x="172" y="1102"/>
                  </a:lnTo>
                  <a:lnTo>
                    <a:pt x="192" y="1124"/>
                  </a:lnTo>
                  <a:lnTo>
                    <a:pt x="216" y="1146"/>
                  </a:lnTo>
                  <a:lnTo>
                    <a:pt x="240" y="1166"/>
                  </a:lnTo>
                  <a:lnTo>
                    <a:pt x="264" y="1186"/>
                  </a:lnTo>
                  <a:lnTo>
                    <a:pt x="290" y="1204"/>
                  </a:lnTo>
                  <a:lnTo>
                    <a:pt x="316" y="1222"/>
                  </a:lnTo>
                  <a:lnTo>
                    <a:pt x="344" y="1238"/>
                  </a:lnTo>
                  <a:lnTo>
                    <a:pt x="372" y="1252"/>
                  </a:lnTo>
                  <a:lnTo>
                    <a:pt x="402" y="1266"/>
                  </a:lnTo>
                  <a:lnTo>
                    <a:pt x="432" y="1278"/>
                  </a:lnTo>
                  <a:lnTo>
                    <a:pt x="462" y="1288"/>
                  </a:lnTo>
                  <a:lnTo>
                    <a:pt x="494" y="1296"/>
                  </a:lnTo>
                  <a:lnTo>
                    <a:pt x="526" y="1304"/>
                  </a:lnTo>
                  <a:lnTo>
                    <a:pt x="558" y="1310"/>
                  </a:lnTo>
                  <a:lnTo>
                    <a:pt x="590" y="1314"/>
                  </a:lnTo>
                  <a:lnTo>
                    <a:pt x="624" y="1316"/>
                  </a:lnTo>
                  <a:lnTo>
                    <a:pt x="658" y="1318"/>
                  </a:lnTo>
                  <a:lnTo>
                    <a:pt x="658" y="1318"/>
                  </a:lnTo>
                  <a:lnTo>
                    <a:pt x="692" y="1316"/>
                  </a:lnTo>
                  <a:lnTo>
                    <a:pt x="726" y="1314"/>
                  </a:lnTo>
                  <a:lnTo>
                    <a:pt x="758" y="1310"/>
                  </a:lnTo>
                  <a:lnTo>
                    <a:pt x="790" y="1304"/>
                  </a:lnTo>
                  <a:lnTo>
                    <a:pt x="822" y="1296"/>
                  </a:lnTo>
                  <a:lnTo>
                    <a:pt x="854" y="1288"/>
                  </a:lnTo>
                  <a:lnTo>
                    <a:pt x="884" y="1278"/>
                  </a:lnTo>
                  <a:lnTo>
                    <a:pt x="914" y="1266"/>
                  </a:lnTo>
                  <a:lnTo>
                    <a:pt x="944" y="1252"/>
                  </a:lnTo>
                  <a:lnTo>
                    <a:pt x="972" y="1238"/>
                  </a:lnTo>
                  <a:lnTo>
                    <a:pt x="998" y="1222"/>
                  </a:lnTo>
                  <a:lnTo>
                    <a:pt x="1026" y="1204"/>
                  </a:lnTo>
                  <a:lnTo>
                    <a:pt x="1052" y="1186"/>
                  </a:lnTo>
                  <a:lnTo>
                    <a:pt x="1076" y="1166"/>
                  </a:lnTo>
                  <a:lnTo>
                    <a:pt x="1100" y="1146"/>
                  </a:lnTo>
                  <a:lnTo>
                    <a:pt x="1124" y="1124"/>
                  </a:lnTo>
                  <a:lnTo>
                    <a:pt x="1144" y="1102"/>
                  </a:lnTo>
                  <a:lnTo>
                    <a:pt x="1166" y="1078"/>
                  </a:lnTo>
                  <a:lnTo>
                    <a:pt x="1186" y="1052"/>
                  </a:lnTo>
                  <a:lnTo>
                    <a:pt x="1204" y="1026"/>
                  </a:lnTo>
                  <a:lnTo>
                    <a:pt x="1220" y="1000"/>
                  </a:lnTo>
                  <a:lnTo>
                    <a:pt x="1236" y="972"/>
                  </a:lnTo>
                  <a:lnTo>
                    <a:pt x="1252" y="944"/>
                  </a:lnTo>
                  <a:lnTo>
                    <a:pt x="1264" y="914"/>
                  </a:lnTo>
                  <a:lnTo>
                    <a:pt x="1276" y="886"/>
                  </a:lnTo>
                  <a:lnTo>
                    <a:pt x="1286" y="854"/>
                  </a:lnTo>
                  <a:lnTo>
                    <a:pt x="1296" y="824"/>
                  </a:lnTo>
                  <a:lnTo>
                    <a:pt x="1302" y="792"/>
                  </a:lnTo>
                  <a:lnTo>
                    <a:pt x="1308" y="760"/>
                  </a:lnTo>
                  <a:lnTo>
                    <a:pt x="1312" y="726"/>
                  </a:lnTo>
                  <a:lnTo>
                    <a:pt x="1316" y="692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316" y="626"/>
                  </a:lnTo>
                  <a:lnTo>
                    <a:pt x="1312" y="592"/>
                  </a:lnTo>
                  <a:lnTo>
                    <a:pt x="1308" y="558"/>
                  </a:lnTo>
                  <a:lnTo>
                    <a:pt x="1302" y="526"/>
                  </a:lnTo>
                  <a:lnTo>
                    <a:pt x="1296" y="494"/>
                  </a:lnTo>
                  <a:lnTo>
                    <a:pt x="1286" y="464"/>
                  </a:lnTo>
                  <a:lnTo>
                    <a:pt x="1276" y="432"/>
                  </a:lnTo>
                  <a:lnTo>
                    <a:pt x="1264" y="404"/>
                  </a:lnTo>
                  <a:lnTo>
                    <a:pt x="1252" y="374"/>
                  </a:lnTo>
                  <a:lnTo>
                    <a:pt x="1236" y="346"/>
                  </a:lnTo>
                  <a:lnTo>
                    <a:pt x="1220" y="318"/>
                  </a:lnTo>
                  <a:lnTo>
                    <a:pt x="1204" y="292"/>
                  </a:lnTo>
                  <a:lnTo>
                    <a:pt x="1186" y="266"/>
                  </a:lnTo>
                  <a:lnTo>
                    <a:pt x="1166" y="240"/>
                  </a:lnTo>
                  <a:lnTo>
                    <a:pt x="1144" y="216"/>
                  </a:lnTo>
                  <a:lnTo>
                    <a:pt x="1124" y="194"/>
                  </a:lnTo>
                  <a:lnTo>
                    <a:pt x="1100" y="172"/>
                  </a:lnTo>
                  <a:lnTo>
                    <a:pt x="1076" y="152"/>
                  </a:lnTo>
                  <a:lnTo>
                    <a:pt x="1052" y="132"/>
                  </a:lnTo>
                  <a:lnTo>
                    <a:pt x="1026" y="114"/>
                  </a:lnTo>
                  <a:lnTo>
                    <a:pt x="998" y="96"/>
                  </a:lnTo>
                  <a:lnTo>
                    <a:pt x="972" y="80"/>
                  </a:lnTo>
                  <a:lnTo>
                    <a:pt x="944" y="66"/>
                  </a:lnTo>
                  <a:lnTo>
                    <a:pt x="914" y="52"/>
                  </a:lnTo>
                  <a:lnTo>
                    <a:pt x="884" y="40"/>
                  </a:lnTo>
                  <a:lnTo>
                    <a:pt x="854" y="30"/>
                  </a:lnTo>
                  <a:lnTo>
                    <a:pt x="822" y="22"/>
                  </a:lnTo>
                  <a:lnTo>
                    <a:pt x="790" y="14"/>
                  </a:lnTo>
                  <a:lnTo>
                    <a:pt x="758" y="8"/>
                  </a:lnTo>
                  <a:lnTo>
                    <a:pt x="726" y="4"/>
                  </a:lnTo>
                  <a:lnTo>
                    <a:pt x="692" y="2"/>
                  </a:lnTo>
                  <a:lnTo>
                    <a:pt x="658" y="0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-4193506" y="2576752"/>
              <a:ext cx="829602" cy="831820"/>
            </a:xfrm>
            <a:custGeom>
              <a:avLst/>
              <a:gdLst>
                <a:gd name="T0" fmla="*/ 374 w 748"/>
                <a:gd name="T1" fmla="*/ 750 h 750"/>
                <a:gd name="T2" fmla="*/ 298 w 748"/>
                <a:gd name="T3" fmla="*/ 742 h 750"/>
                <a:gd name="T4" fmla="*/ 228 w 748"/>
                <a:gd name="T5" fmla="*/ 720 h 750"/>
                <a:gd name="T6" fmla="*/ 164 w 748"/>
                <a:gd name="T7" fmla="*/ 686 h 750"/>
                <a:gd name="T8" fmla="*/ 108 w 748"/>
                <a:gd name="T9" fmla="*/ 640 h 750"/>
                <a:gd name="T10" fmla="*/ 64 w 748"/>
                <a:gd name="T11" fmla="*/ 584 h 750"/>
                <a:gd name="T12" fmla="*/ 28 w 748"/>
                <a:gd name="T13" fmla="*/ 520 h 750"/>
                <a:gd name="T14" fmla="*/ 6 w 748"/>
                <a:gd name="T15" fmla="*/ 450 h 750"/>
                <a:gd name="T16" fmla="*/ 0 w 748"/>
                <a:gd name="T17" fmla="*/ 374 h 750"/>
                <a:gd name="T18" fmla="*/ 0 w 748"/>
                <a:gd name="T19" fmla="*/ 336 h 750"/>
                <a:gd name="T20" fmla="*/ 16 w 748"/>
                <a:gd name="T21" fmla="*/ 264 h 750"/>
                <a:gd name="T22" fmla="*/ 44 w 748"/>
                <a:gd name="T23" fmla="*/ 196 h 750"/>
                <a:gd name="T24" fmla="*/ 84 w 748"/>
                <a:gd name="T25" fmla="*/ 136 h 750"/>
                <a:gd name="T26" fmla="*/ 136 w 748"/>
                <a:gd name="T27" fmla="*/ 86 h 750"/>
                <a:gd name="T28" fmla="*/ 196 w 748"/>
                <a:gd name="T29" fmla="*/ 46 h 750"/>
                <a:gd name="T30" fmla="*/ 262 w 748"/>
                <a:gd name="T31" fmla="*/ 16 h 750"/>
                <a:gd name="T32" fmla="*/ 336 w 748"/>
                <a:gd name="T33" fmla="*/ 2 h 750"/>
                <a:gd name="T34" fmla="*/ 374 w 748"/>
                <a:gd name="T35" fmla="*/ 0 h 750"/>
                <a:gd name="T36" fmla="*/ 450 w 748"/>
                <a:gd name="T37" fmla="*/ 8 h 750"/>
                <a:gd name="T38" fmla="*/ 520 w 748"/>
                <a:gd name="T39" fmla="*/ 30 h 750"/>
                <a:gd name="T40" fmla="*/ 584 w 748"/>
                <a:gd name="T41" fmla="*/ 64 h 750"/>
                <a:gd name="T42" fmla="*/ 638 w 748"/>
                <a:gd name="T43" fmla="*/ 110 h 750"/>
                <a:gd name="T44" fmla="*/ 684 w 748"/>
                <a:gd name="T45" fmla="*/ 166 h 750"/>
                <a:gd name="T46" fmla="*/ 720 w 748"/>
                <a:gd name="T47" fmla="*/ 230 h 750"/>
                <a:gd name="T48" fmla="*/ 742 w 748"/>
                <a:gd name="T49" fmla="*/ 300 h 750"/>
                <a:gd name="T50" fmla="*/ 748 w 748"/>
                <a:gd name="T51" fmla="*/ 374 h 750"/>
                <a:gd name="T52" fmla="*/ 746 w 748"/>
                <a:gd name="T53" fmla="*/ 414 h 750"/>
                <a:gd name="T54" fmla="*/ 732 w 748"/>
                <a:gd name="T55" fmla="*/ 486 h 750"/>
                <a:gd name="T56" fmla="*/ 704 w 748"/>
                <a:gd name="T57" fmla="*/ 554 h 750"/>
                <a:gd name="T58" fmla="*/ 664 w 748"/>
                <a:gd name="T59" fmla="*/ 614 h 750"/>
                <a:gd name="T60" fmla="*/ 612 w 748"/>
                <a:gd name="T61" fmla="*/ 664 h 750"/>
                <a:gd name="T62" fmla="*/ 552 w 748"/>
                <a:gd name="T63" fmla="*/ 704 h 750"/>
                <a:gd name="T64" fmla="*/ 486 w 748"/>
                <a:gd name="T65" fmla="*/ 732 h 750"/>
                <a:gd name="T66" fmla="*/ 412 w 748"/>
                <a:gd name="T67" fmla="*/ 748 h 750"/>
                <a:gd name="T68" fmla="*/ 374 w 748"/>
                <a:gd name="T69" fmla="*/ 75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8" h="750">
                  <a:moveTo>
                    <a:pt x="374" y="750"/>
                  </a:moveTo>
                  <a:lnTo>
                    <a:pt x="374" y="750"/>
                  </a:lnTo>
                  <a:lnTo>
                    <a:pt x="336" y="748"/>
                  </a:lnTo>
                  <a:lnTo>
                    <a:pt x="298" y="742"/>
                  </a:lnTo>
                  <a:lnTo>
                    <a:pt x="262" y="732"/>
                  </a:lnTo>
                  <a:lnTo>
                    <a:pt x="228" y="720"/>
                  </a:lnTo>
                  <a:lnTo>
                    <a:pt x="196" y="704"/>
                  </a:lnTo>
                  <a:lnTo>
                    <a:pt x="164" y="686"/>
                  </a:lnTo>
                  <a:lnTo>
                    <a:pt x="136" y="664"/>
                  </a:lnTo>
                  <a:lnTo>
                    <a:pt x="108" y="640"/>
                  </a:lnTo>
                  <a:lnTo>
                    <a:pt x="84" y="614"/>
                  </a:lnTo>
                  <a:lnTo>
                    <a:pt x="64" y="584"/>
                  </a:lnTo>
                  <a:lnTo>
                    <a:pt x="44" y="554"/>
                  </a:lnTo>
                  <a:lnTo>
                    <a:pt x="28" y="520"/>
                  </a:lnTo>
                  <a:lnTo>
                    <a:pt x="16" y="486"/>
                  </a:lnTo>
                  <a:lnTo>
                    <a:pt x="6" y="450"/>
                  </a:lnTo>
                  <a:lnTo>
                    <a:pt x="0" y="414"/>
                  </a:lnTo>
                  <a:lnTo>
                    <a:pt x="0" y="374"/>
                  </a:lnTo>
                  <a:lnTo>
                    <a:pt x="0" y="374"/>
                  </a:lnTo>
                  <a:lnTo>
                    <a:pt x="0" y="336"/>
                  </a:lnTo>
                  <a:lnTo>
                    <a:pt x="6" y="300"/>
                  </a:lnTo>
                  <a:lnTo>
                    <a:pt x="16" y="264"/>
                  </a:lnTo>
                  <a:lnTo>
                    <a:pt x="28" y="230"/>
                  </a:lnTo>
                  <a:lnTo>
                    <a:pt x="44" y="196"/>
                  </a:lnTo>
                  <a:lnTo>
                    <a:pt x="64" y="166"/>
                  </a:lnTo>
                  <a:lnTo>
                    <a:pt x="84" y="136"/>
                  </a:lnTo>
                  <a:lnTo>
                    <a:pt x="108" y="110"/>
                  </a:lnTo>
                  <a:lnTo>
                    <a:pt x="136" y="86"/>
                  </a:lnTo>
                  <a:lnTo>
                    <a:pt x="164" y="64"/>
                  </a:lnTo>
                  <a:lnTo>
                    <a:pt x="196" y="46"/>
                  </a:lnTo>
                  <a:lnTo>
                    <a:pt x="228" y="30"/>
                  </a:lnTo>
                  <a:lnTo>
                    <a:pt x="262" y="16"/>
                  </a:lnTo>
                  <a:lnTo>
                    <a:pt x="298" y="8"/>
                  </a:lnTo>
                  <a:lnTo>
                    <a:pt x="336" y="2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412" y="2"/>
                  </a:lnTo>
                  <a:lnTo>
                    <a:pt x="450" y="8"/>
                  </a:lnTo>
                  <a:lnTo>
                    <a:pt x="486" y="16"/>
                  </a:lnTo>
                  <a:lnTo>
                    <a:pt x="520" y="30"/>
                  </a:lnTo>
                  <a:lnTo>
                    <a:pt x="552" y="46"/>
                  </a:lnTo>
                  <a:lnTo>
                    <a:pt x="584" y="64"/>
                  </a:lnTo>
                  <a:lnTo>
                    <a:pt x="612" y="86"/>
                  </a:lnTo>
                  <a:lnTo>
                    <a:pt x="638" y="110"/>
                  </a:lnTo>
                  <a:lnTo>
                    <a:pt x="664" y="136"/>
                  </a:lnTo>
                  <a:lnTo>
                    <a:pt x="684" y="166"/>
                  </a:lnTo>
                  <a:lnTo>
                    <a:pt x="704" y="196"/>
                  </a:lnTo>
                  <a:lnTo>
                    <a:pt x="720" y="230"/>
                  </a:lnTo>
                  <a:lnTo>
                    <a:pt x="732" y="264"/>
                  </a:lnTo>
                  <a:lnTo>
                    <a:pt x="742" y="300"/>
                  </a:lnTo>
                  <a:lnTo>
                    <a:pt x="746" y="336"/>
                  </a:lnTo>
                  <a:lnTo>
                    <a:pt x="748" y="374"/>
                  </a:lnTo>
                  <a:lnTo>
                    <a:pt x="748" y="374"/>
                  </a:lnTo>
                  <a:lnTo>
                    <a:pt x="746" y="414"/>
                  </a:lnTo>
                  <a:lnTo>
                    <a:pt x="742" y="450"/>
                  </a:lnTo>
                  <a:lnTo>
                    <a:pt x="732" y="486"/>
                  </a:lnTo>
                  <a:lnTo>
                    <a:pt x="720" y="520"/>
                  </a:lnTo>
                  <a:lnTo>
                    <a:pt x="704" y="554"/>
                  </a:lnTo>
                  <a:lnTo>
                    <a:pt x="684" y="584"/>
                  </a:lnTo>
                  <a:lnTo>
                    <a:pt x="664" y="614"/>
                  </a:lnTo>
                  <a:lnTo>
                    <a:pt x="638" y="640"/>
                  </a:lnTo>
                  <a:lnTo>
                    <a:pt x="612" y="664"/>
                  </a:lnTo>
                  <a:lnTo>
                    <a:pt x="584" y="686"/>
                  </a:lnTo>
                  <a:lnTo>
                    <a:pt x="552" y="704"/>
                  </a:lnTo>
                  <a:lnTo>
                    <a:pt x="520" y="720"/>
                  </a:lnTo>
                  <a:lnTo>
                    <a:pt x="486" y="732"/>
                  </a:lnTo>
                  <a:lnTo>
                    <a:pt x="450" y="742"/>
                  </a:lnTo>
                  <a:lnTo>
                    <a:pt x="412" y="748"/>
                  </a:lnTo>
                  <a:lnTo>
                    <a:pt x="374" y="750"/>
                  </a:lnTo>
                  <a:lnTo>
                    <a:pt x="374" y="7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7170"/>
          <p:cNvGrpSpPr/>
          <p:nvPr/>
        </p:nvGrpSpPr>
        <p:grpSpPr>
          <a:xfrm>
            <a:off x="1553630" y="1377856"/>
            <a:ext cx="1969897" cy="3039870"/>
            <a:chOff x="2259963" y="793185"/>
            <a:chExt cx="3060454" cy="472277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" name="Isosceles Triangle 17"/>
            <p:cNvSpPr/>
            <p:nvPr/>
          </p:nvSpPr>
          <p:spPr bwMode="auto">
            <a:xfrm rot="171208">
              <a:off x="2259963" y="4452843"/>
              <a:ext cx="604963" cy="1063117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530352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0 w 1060704"/>
                <a:gd name="connsiteY0" fmla="*/ 136187 h 136187"/>
                <a:gd name="connsiteX1" fmla="*/ 909731 w 1060704"/>
                <a:gd name="connsiteY1" fmla="*/ 0 h 136187"/>
                <a:gd name="connsiteX2" fmla="*/ 1060704 w 1060704"/>
                <a:gd name="connsiteY2" fmla="*/ 136187 h 136187"/>
                <a:gd name="connsiteX3" fmla="*/ 0 w 1060704"/>
                <a:gd name="connsiteY3" fmla="*/ 136187 h 136187"/>
                <a:gd name="connsiteX0" fmla="*/ 0 w 605671"/>
                <a:gd name="connsiteY0" fmla="*/ 781901 h 781901"/>
                <a:gd name="connsiteX1" fmla="*/ 454698 w 605671"/>
                <a:gd name="connsiteY1" fmla="*/ 0 h 781901"/>
                <a:gd name="connsiteX2" fmla="*/ 605671 w 605671"/>
                <a:gd name="connsiteY2" fmla="*/ 136187 h 781901"/>
                <a:gd name="connsiteX3" fmla="*/ 0 w 605671"/>
                <a:gd name="connsiteY3" fmla="*/ 781901 h 781901"/>
                <a:gd name="connsiteX0" fmla="*/ 0 w 605671"/>
                <a:gd name="connsiteY0" fmla="*/ 799236 h 799236"/>
                <a:gd name="connsiteX1" fmla="*/ 407028 w 605671"/>
                <a:gd name="connsiteY1" fmla="*/ 0 h 799236"/>
                <a:gd name="connsiteX2" fmla="*/ 605671 w 605671"/>
                <a:gd name="connsiteY2" fmla="*/ 153522 h 799236"/>
                <a:gd name="connsiteX3" fmla="*/ 0 w 605671"/>
                <a:gd name="connsiteY3" fmla="*/ 799236 h 799236"/>
                <a:gd name="connsiteX0" fmla="*/ 0 w 588336"/>
                <a:gd name="connsiteY0" fmla="*/ 799236 h 799236"/>
                <a:gd name="connsiteX1" fmla="*/ 407028 w 588336"/>
                <a:gd name="connsiteY1" fmla="*/ 0 h 799236"/>
                <a:gd name="connsiteX2" fmla="*/ 588336 w 588336"/>
                <a:gd name="connsiteY2" fmla="*/ 118853 h 799236"/>
                <a:gd name="connsiteX3" fmla="*/ 0 w 588336"/>
                <a:gd name="connsiteY3" fmla="*/ 799236 h 799236"/>
                <a:gd name="connsiteX0" fmla="*/ 0 w 796351"/>
                <a:gd name="connsiteY0" fmla="*/ 1154595 h 1154595"/>
                <a:gd name="connsiteX1" fmla="*/ 615043 w 796351"/>
                <a:gd name="connsiteY1" fmla="*/ 0 h 1154595"/>
                <a:gd name="connsiteX2" fmla="*/ 796351 w 796351"/>
                <a:gd name="connsiteY2" fmla="*/ 118853 h 1154595"/>
                <a:gd name="connsiteX3" fmla="*/ 0 w 796351"/>
                <a:gd name="connsiteY3" fmla="*/ 1154595 h 1154595"/>
                <a:gd name="connsiteX0" fmla="*/ 0 w 813685"/>
                <a:gd name="connsiteY0" fmla="*/ 1202265 h 1202265"/>
                <a:gd name="connsiteX1" fmla="*/ 632377 w 813685"/>
                <a:gd name="connsiteY1" fmla="*/ 0 h 1202265"/>
                <a:gd name="connsiteX2" fmla="*/ 813685 w 813685"/>
                <a:gd name="connsiteY2" fmla="*/ 118853 h 1202265"/>
                <a:gd name="connsiteX3" fmla="*/ 0 w 813685"/>
                <a:gd name="connsiteY3" fmla="*/ 1202265 h 1202265"/>
                <a:gd name="connsiteX0" fmla="*/ 0 w 813685"/>
                <a:gd name="connsiteY0" fmla="*/ 1172448 h 1172448"/>
                <a:gd name="connsiteX1" fmla="*/ 682073 w 813685"/>
                <a:gd name="connsiteY1" fmla="*/ 0 h 1172448"/>
                <a:gd name="connsiteX2" fmla="*/ 813685 w 813685"/>
                <a:gd name="connsiteY2" fmla="*/ 89036 h 1172448"/>
                <a:gd name="connsiteX3" fmla="*/ 0 w 813685"/>
                <a:gd name="connsiteY3" fmla="*/ 1172448 h 1172448"/>
                <a:gd name="connsiteX0" fmla="*/ 0 w 773929"/>
                <a:gd name="connsiteY0" fmla="*/ 1172448 h 1172448"/>
                <a:gd name="connsiteX1" fmla="*/ 682073 w 773929"/>
                <a:gd name="connsiteY1" fmla="*/ 0 h 1172448"/>
                <a:gd name="connsiteX2" fmla="*/ 773929 w 773929"/>
                <a:gd name="connsiteY2" fmla="*/ 69157 h 1172448"/>
                <a:gd name="connsiteX3" fmla="*/ 0 w 773929"/>
                <a:gd name="connsiteY3" fmla="*/ 1172448 h 1172448"/>
                <a:gd name="connsiteX0" fmla="*/ 0 w 664598"/>
                <a:gd name="connsiteY0" fmla="*/ 1033300 h 1033300"/>
                <a:gd name="connsiteX1" fmla="*/ 572742 w 664598"/>
                <a:gd name="connsiteY1" fmla="*/ 0 h 1033300"/>
                <a:gd name="connsiteX2" fmla="*/ 664598 w 664598"/>
                <a:gd name="connsiteY2" fmla="*/ 69157 h 1033300"/>
                <a:gd name="connsiteX3" fmla="*/ 0 w 664598"/>
                <a:gd name="connsiteY3" fmla="*/ 1033300 h 1033300"/>
                <a:gd name="connsiteX0" fmla="*/ 0 w 604963"/>
                <a:gd name="connsiteY0" fmla="*/ 1063117 h 1063117"/>
                <a:gd name="connsiteX1" fmla="*/ 513107 w 604963"/>
                <a:gd name="connsiteY1" fmla="*/ 0 h 1063117"/>
                <a:gd name="connsiteX2" fmla="*/ 604963 w 604963"/>
                <a:gd name="connsiteY2" fmla="*/ 69157 h 1063117"/>
                <a:gd name="connsiteX3" fmla="*/ 0 w 604963"/>
                <a:gd name="connsiteY3" fmla="*/ 1063117 h 106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963" h="1063117">
                  <a:moveTo>
                    <a:pt x="0" y="1063117"/>
                  </a:moveTo>
                  <a:lnTo>
                    <a:pt x="513107" y="0"/>
                  </a:lnTo>
                  <a:lnTo>
                    <a:pt x="604963" y="69157"/>
                  </a:lnTo>
                  <a:lnTo>
                    <a:pt x="0" y="106311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  <a:lumMod val="83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14" name="Group 5"/>
            <p:cNvGrpSpPr/>
            <p:nvPr/>
          </p:nvGrpSpPr>
          <p:grpSpPr>
            <a:xfrm rot="1813151">
              <a:off x="2993258" y="3265340"/>
              <a:ext cx="327832" cy="1448655"/>
              <a:chOff x="1744133" y="2819400"/>
              <a:chExt cx="299751" cy="1032933"/>
            </a:xfr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grpSpPr>
          <p:sp>
            <p:nvSpPr>
              <p:cNvPr id="23" name="Oval 22"/>
              <p:cNvSpPr/>
              <p:nvPr/>
            </p:nvSpPr>
            <p:spPr bwMode="auto">
              <a:xfrm>
                <a:off x="1744133" y="2819400"/>
                <a:ext cx="299751" cy="11853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1744133" y="2878666"/>
                <a:ext cx="299751" cy="91440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1744133" y="3733800"/>
                <a:ext cx="298798" cy="11853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roup 8"/>
            <p:cNvGrpSpPr/>
            <p:nvPr/>
          </p:nvGrpSpPr>
          <p:grpSpPr>
            <a:xfrm rot="1813151">
              <a:off x="4059887" y="793185"/>
              <a:ext cx="247178" cy="2870740"/>
              <a:chOff x="1744133" y="2819400"/>
              <a:chExt cx="303083" cy="1000463"/>
            </a:xfr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grpSpPr>
          <p:sp>
            <p:nvSpPr>
              <p:cNvPr id="20" name="Oval 19"/>
              <p:cNvSpPr/>
              <p:nvPr/>
            </p:nvSpPr>
            <p:spPr bwMode="auto">
              <a:xfrm>
                <a:off x="1744133" y="2819400"/>
                <a:ext cx="299751" cy="11853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1744133" y="2878666"/>
                <a:ext cx="299751" cy="9144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1744133" y="3760596"/>
                <a:ext cx="303083" cy="5926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Freeform 15"/>
            <p:cNvSpPr/>
            <p:nvPr/>
          </p:nvSpPr>
          <p:spPr>
            <a:xfrm rot="3531153" flipH="1">
              <a:off x="4393182" y="1025703"/>
              <a:ext cx="687113" cy="1167356"/>
            </a:xfrm>
            <a:custGeom>
              <a:avLst/>
              <a:gdLst>
                <a:gd name="connsiteX0" fmla="*/ 109366 w 695068"/>
                <a:gd name="connsiteY0" fmla="*/ 1160044 h 1193582"/>
                <a:gd name="connsiteX1" fmla="*/ 694038 w 695068"/>
                <a:gd name="connsiteY1" fmla="*/ 167461 h 1193582"/>
                <a:gd name="connsiteX2" fmla="*/ 245336 w 695068"/>
                <a:gd name="connsiteY2" fmla="*/ 68883 h 1193582"/>
                <a:gd name="connsiteX3" fmla="*/ 10787 w 695068"/>
                <a:gd name="connsiteY3" fmla="*/ 877906 h 1193582"/>
                <a:gd name="connsiteX4" fmla="*/ 109366 w 695068"/>
                <a:gd name="connsiteY4" fmla="*/ 1160044 h 1193582"/>
                <a:gd name="connsiteX0" fmla="*/ 102861 w 687541"/>
                <a:gd name="connsiteY0" fmla="*/ 1098035 h 1130095"/>
                <a:gd name="connsiteX1" fmla="*/ 687533 w 687541"/>
                <a:gd name="connsiteY1" fmla="*/ 105452 h 1130095"/>
                <a:gd name="connsiteX2" fmla="*/ 89264 w 687541"/>
                <a:gd name="connsiteY2" fmla="*/ 108852 h 1130095"/>
                <a:gd name="connsiteX3" fmla="*/ 4282 w 687541"/>
                <a:gd name="connsiteY3" fmla="*/ 815897 h 1130095"/>
                <a:gd name="connsiteX4" fmla="*/ 102861 w 687541"/>
                <a:gd name="connsiteY4" fmla="*/ 1098035 h 1130095"/>
                <a:gd name="connsiteX0" fmla="*/ 102861 w 687541"/>
                <a:gd name="connsiteY0" fmla="*/ 1098035 h 1130095"/>
                <a:gd name="connsiteX1" fmla="*/ 687533 w 687541"/>
                <a:gd name="connsiteY1" fmla="*/ 105452 h 1130095"/>
                <a:gd name="connsiteX2" fmla="*/ 89264 w 687541"/>
                <a:gd name="connsiteY2" fmla="*/ 108852 h 1130095"/>
                <a:gd name="connsiteX3" fmla="*/ 4282 w 687541"/>
                <a:gd name="connsiteY3" fmla="*/ 815897 h 1130095"/>
                <a:gd name="connsiteX4" fmla="*/ 102861 w 687541"/>
                <a:gd name="connsiteY4" fmla="*/ 1098035 h 1130095"/>
                <a:gd name="connsiteX0" fmla="*/ 102861 w 687541"/>
                <a:gd name="connsiteY0" fmla="*/ 1065712 h 1097772"/>
                <a:gd name="connsiteX1" fmla="*/ 687533 w 687541"/>
                <a:gd name="connsiteY1" fmla="*/ 73129 h 1097772"/>
                <a:gd name="connsiteX2" fmla="*/ 89264 w 687541"/>
                <a:gd name="connsiteY2" fmla="*/ 76529 h 1097772"/>
                <a:gd name="connsiteX3" fmla="*/ 4282 w 687541"/>
                <a:gd name="connsiteY3" fmla="*/ 783574 h 1097772"/>
                <a:gd name="connsiteX4" fmla="*/ 102861 w 687541"/>
                <a:gd name="connsiteY4" fmla="*/ 1065712 h 1097772"/>
                <a:gd name="connsiteX0" fmla="*/ 102861 w 687533"/>
                <a:gd name="connsiteY0" fmla="*/ 1065712 h 1097772"/>
                <a:gd name="connsiteX1" fmla="*/ 687533 w 687533"/>
                <a:gd name="connsiteY1" fmla="*/ 73129 h 1097772"/>
                <a:gd name="connsiteX2" fmla="*/ 89264 w 687533"/>
                <a:gd name="connsiteY2" fmla="*/ 76529 h 1097772"/>
                <a:gd name="connsiteX3" fmla="*/ 4282 w 687533"/>
                <a:gd name="connsiteY3" fmla="*/ 783574 h 1097772"/>
                <a:gd name="connsiteX4" fmla="*/ 102861 w 687533"/>
                <a:gd name="connsiteY4" fmla="*/ 1065712 h 1097772"/>
                <a:gd name="connsiteX0" fmla="*/ 102861 w 687533"/>
                <a:gd name="connsiteY0" fmla="*/ 1065712 h 1097772"/>
                <a:gd name="connsiteX1" fmla="*/ 687533 w 687533"/>
                <a:gd name="connsiteY1" fmla="*/ 73129 h 1097772"/>
                <a:gd name="connsiteX2" fmla="*/ 89264 w 687533"/>
                <a:gd name="connsiteY2" fmla="*/ 76529 h 1097772"/>
                <a:gd name="connsiteX3" fmla="*/ 4282 w 687533"/>
                <a:gd name="connsiteY3" fmla="*/ 783574 h 1097772"/>
                <a:gd name="connsiteX4" fmla="*/ 102861 w 687533"/>
                <a:gd name="connsiteY4" fmla="*/ 1065712 h 1097772"/>
                <a:gd name="connsiteX0" fmla="*/ 102861 w 687533"/>
                <a:gd name="connsiteY0" fmla="*/ 1096916 h 1128976"/>
                <a:gd name="connsiteX1" fmla="*/ 687533 w 687533"/>
                <a:gd name="connsiteY1" fmla="*/ 104333 h 1128976"/>
                <a:gd name="connsiteX2" fmla="*/ 89264 w 687533"/>
                <a:gd name="connsiteY2" fmla="*/ 107733 h 1128976"/>
                <a:gd name="connsiteX3" fmla="*/ 4282 w 687533"/>
                <a:gd name="connsiteY3" fmla="*/ 814778 h 1128976"/>
                <a:gd name="connsiteX4" fmla="*/ 102861 w 687533"/>
                <a:gd name="connsiteY4" fmla="*/ 1096916 h 1128976"/>
                <a:gd name="connsiteX0" fmla="*/ 142809 w 727481"/>
                <a:gd name="connsiteY0" fmla="*/ 1096916 h 1128976"/>
                <a:gd name="connsiteX1" fmla="*/ 727481 w 727481"/>
                <a:gd name="connsiteY1" fmla="*/ 104333 h 1128976"/>
                <a:gd name="connsiteX2" fmla="*/ 129212 w 727481"/>
                <a:gd name="connsiteY2" fmla="*/ 107733 h 1128976"/>
                <a:gd name="connsiteX3" fmla="*/ 44230 w 727481"/>
                <a:gd name="connsiteY3" fmla="*/ 814778 h 1128976"/>
                <a:gd name="connsiteX4" fmla="*/ 142809 w 727481"/>
                <a:gd name="connsiteY4" fmla="*/ 1096916 h 1128976"/>
                <a:gd name="connsiteX0" fmla="*/ 142809 w 727481"/>
                <a:gd name="connsiteY0" fmla="*/ 1096916 h 1128976"/>
                <a:gd name="connsiteX1" fmla="*/ 727481 w 727481"/>
                <a:gd name="connsiteY1" fmla="*/ 104333 h 1128976"/>
                <a:gd name="connsiteX2" fmla="*/ 129212 w 727481"/>
                <a:gd name="connsiteY2" fmla="*/ 107733 h 1128976"/>
                <a:gd name="connsiteX3" fmla="*/ 44230 w 727481"/>
                <a:gd name="connsiteY3" fmla="*/ 814778 h 1128976"/>
                <a:gd name="connsiteX4" fmla="*/ 142809 w 727481"/>
                <a:gd name="connsiteY4" fmla="*/ 1096916 h 1128976"/>
                <a:gd name="connsiteX0" fmla="*/ 142809 w 727481"/>
                <a:gd name="connsiteY0" fmla="*/ 1096916 h 1128976"/>
                <a:gd name="connsiteX1" fmla="*/ 727481 w 727481"/>
                <a:gd name="connsiteY1" fmla="*/ 104333 h 1128976"/>
                <a:gd name="connsiteX2" fmla="*/ 129212 w 727481"/>
                <a:gd name="connsiteY2" fmla="*/ 107733 h 1128976"/>
                <a:gd name="connsiteX3" fmla="*/ 44230 w 727481"/>
                <a:gd name="connsiteY3" fmla="*/ 814778 h 1128976"/>
                <a:gd name="connsiteX4" fmla="*/ 142809 w 727481"/>
                <a:gd name="connsiteY4" fmla="*/ 1096916 h 1128976"/>
                <a:gd name="connsiteX0" fmla="*/ 142809 w 727481"/>
                <a:gd name="connsiteY0" fmla="*/ 1096916 h 1096916"/>
                <a:gd name="connsiteX1" fmla="*/ 727481 w 727481"/>
                <a:gd name="connsiteY1" fmla="*/ 104333 h 1096916"/>
                <a:gd name="connsiteX2" fmla="*/ 129212 w 727481"/>
                <a:gd name="connsiteY2" fmla="*/ 107733 h 1096916"/>
                <a:gd name="connsiteX3" fmla="*/ 44230 w 727481"/>
                <a:gd name="connsiteY3" fmla="*/ 814778 h 1096916"/>
                <a:gd name="connsiteX4" fmla="*/ 142809 w 727481"/>
                <a:gd name="connsiteY4" fmla="*/ 1096916 h 1096916"/>
                <a:gd name="connsiteX0" fmla="*/ 81027 w 665699"/>
                <a:gd name="connsiteY0" fmla="*/ 1096916 h 1096916"/>
                <a:gd name="connsiteX1" fmla="*/ 665699 w 665699"/>
                <a:gd name="connsiteY1" fmla="*/ 104333 h 1096916"/>
                <a:gd name="connsiteX2" fmla="*/ 67430 w 665699"/>
                <a:gd name="connsiteY2" fmla="*/ 107733 h 1096916"/>
                <a:gd name="connsiteX3" fmla="*/ 81027 w 665699"/>
                <a:gd name="connsiteY3" fmla="*/ 1096916 h 1096916"/>
                <a:gd name="connsiteX0" fmla="*/ 129551 w 714223"/>
                <a:gd name="connsiteY0" fmla="*/ 1096916 h 1096916"/>
                <a:gd name="connsiteX1" fmla="*/ 714223 w 714223"/>
                <a:gd name="connsiteY1" fmla="*/ 104333 h 1096916"/>
                <a:gd name="connsiteX2" fmla="*/ 115954 w 714223"/>
                <a:gd name="connsiteY2" fmla="*/ 107733 h 1096916"/>
                <a:gd name="connsiteX3" fmla="*/ 129551 w 714223"/>
                <a:gd name="connsiteY3" fmla="*/ 1096916 h 1096916"/>
                <a:gd name="connsiteX0" fmla="*/ 115107 w 699779"/>
                <a:gd name="connsiteY0" fmla="*/ 1096916 h 1096916"/>
                <a:gd name="connsiteX1" fmla="*/ 699779 w 699779"/>
                <a:gd name="connsiteY1" fmla="*/ 104333 h 1096916"/>
                <a:gd name="connsiteX2" fmla="*/ 101510 w 699779"/>
                <a:gd name="connsiteY2" fmla="*/ 107733 h 1096916"/>
                <a:gd name="connsiteX3" fmla="*/ 115107 w 699779"/>
                <a:gd name="connsiteY3" fmla="*/ 1096916 h 1096916"/>
                <a:gd name="connsiteX0" fmla="*/ 140728 w 725400"/>
                <a:gd name="connsiteY0" fmla="*/ 1096916 h 1096916"/>
                <a:gd name="connsiteX1" fmla="*/ 725400 w 725400"/>
                <a:gd name="connsiteY1" fmla="*/ 104333 h 1096916"/>
                <a:gd name="connsiteX2" fmla="*/ 127131 w 725400"/>
                <a:gd name="connsiteY2" fmla="*/ 107733 h 1096916"/>
                <a:gd name="connsiteX3" fmla="*/ 140728 w 725400"/>
                <a:gd name="connsiteY3" fmla="*/ 1096916 h 1096916"/>
                <a:gd name="connsiteX0" fmla="*/ 62528 w 647200"/>
                <a:gd name="connsiteY0" fmla="*/ 1159147 h 1159147"/>
                <a:gd name="connsiteX1" fmla="*/ 647200 w 647200"/>
                <a:gd name="connsiteY1" fmla="*/ 166564 h 1159147"/>
                <a:gd name="connsiteX2" fmla="*/ 174571 w 647200"/>
                <a:gd name="connsiteY2" fmla="*/ 82116 h 1159147"/>
                <a:gd name="connsiteX3" fmla="*/ 62528 w 647200"/>
                <a:gd name="connsiteY3" fmla="*/ 1159147 h 1159147"/>
                <a:gd name="connsiteX0" fmla="*/ 54141 w 638813"/>
                <a:gd name="connsiteY0" fmla="*/ 1167356 h 1167356"/>
                <a:gd name="connsiteX1" fmla="*/ 638813 w 638813"/>
                <a:gd name="connsiteY1" fmla="*/ 174773 h 1167356"/>
                <a:gd name="connsiteX2" fmla="*/ 183640 w 638813"/>
                <a:gd name="connsiteY2" fmla="*/ 79775 h 1167356"/>
                <a:gd name="connsiteX3" fmla="*/ 54141 w 638813"/>
                <a:gd name="connsiteY3" fmla="*/ 1167356 h 1167356"/>
                <a:gd name="connsiteX0" fmla="*/ 107194 w 691866"/>
                <a:gd name="connsiteY0" fmla="*/ 1167356 h 1167356"/>
                <a:gd name="connsiteX1" fmla="*/ 691866 w 691866"/>
                <a:gd name="connsiteY1" fmla="*/ 174773 h 1167356"/>
                <a:gd name="connsiteX2" fmla="*/ 236693 w 691866"/>
                <a:gd name="connsiteY2" fmla="*/ 79775 h 1167356"/>
                <a:gd name="connsiteX3" fmla="*/ 107194 w 691866"/>
                <a:gd name="connsiteY3" fmla="*/ 1167356 h 1167356"/>
                <a:gd name="connsiteX0" fmla="*/ 102441 w 687113"/>
                <a:gd name="connsiteY0" fmla="*/ 1167356 h 1167356"/>
                <a:gd name="connsiteX1" fmla="*/ 687113 w 687113"/>
                <a:gd name="connsiteY1" fmla="*/ 174773 h 1167356"/>
                <a:gd name="connsiteX2" fmla="*/ 231940 w 687113"/>
                <a:gd name="connsiteY2" fmla="*/ 79775 h 1167356"/>
                <a:gd name="connsiteX3" fmla="*/ 102441 w 687113"/>
                <a:gd name="connsiteY3" fmla="*/ 1167356 h 116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7113" h="1167356">
                  <a:moveTo>
                    <a:pt x="102441" y="1167356"/>
                  </a:moveTo>
                  <a:cubicBezTo>
                    <a:pt x="216316" y="1048948"/>
                    <a:pt x="604397" y="349835"/>
                    <a:pt x="687113" y="174773"/>
                  </a:cubicBezTo>
                  <a:cubicBezTo>
                    <a:pt x="576070" y="94890"/>
                    <a:pt x="376408" y="-113417"/>
                    <a:pt x="231940" y="79775"/>
                  </a:cubicBezTo>
                  <a:cubicBezTo>
                    <a:pt x="-22500" y="476697"/>
                    <a:pt x="-70563" y="891168"/>
                    <a:pt x="102441" y="1167356"/>
                  </a:cubicBezTo>
                  <a:close/>
                </a:path>
              </a:pathLst>
            </a:custGeom>
            <a:solidFill>
              <a:schemeClr val="accent3"/>
            </a:solidFill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524491" y="892216"/>
              <a:ext cx="259015" cy="425028"/>
            </a:xfrm>
            <a:custGeom>
              <a:avLst/>
              <a:gdLst>
                <a:gd name="connsiteX0" fmla="*/ 109366 w 695068"/>
                <a:gd name="connsiteY0" fmla="*/ 1160044 h 1193582"/>
                <a:gd name="connsiteX1" fmla="*/ 694038 w 695068"/>
                <a:gd name="connsiteY1" fmla="*/ 167461 h 1193582"/>
                <a:gd name="connsiteX2" fmla="*/ 245336 w 695068"/>
                <a:gd name="connsiteY2" fmla="*/ 68883 h 1193582"/>
                <a:gd name="connsiteX3" fmla="*/ 10787 w 695068"/>
                <a:gd name="connsiteY3" fmla="*/ 877906 h 1193582"/>
                <a:gd name="connsiteX4" fmla="*/ 109366 w 695068"/>
                <a:gd name="connsiteY4" fmla="*/ 1160044 h 1193582"/>
                <a:gd name="connsiteX0" fmla="*/ 102861 w 687541"/>
                <a:gd name="connsiteY0" fmla="*/ 1098035 h 1130095"/>
                <a:gd name="connsiteX1" fmla="*/ 687533 w 687541"/>
                <a:gd name="connsiteY1" fmla="*/ 105452 h 1130095"/>
                <a:gd name="connsiteX2" fmla="*/ 89264 w 687541"/>
                <a:gd name="connsiteY2" fmla="*/ 108852 h 1130095"/>
                <a:gd name="connsiteX3" fmla="*/ 4282 w 687541"/>
                <a:gd name="connsiteY3" fmla="*/ 815897 h 1130095"/>
                <a:gd name="connsiteX4" fmla="*/ 102861 w 687541"/>
                <a:gd name="connsiteY4" fmla="*/ 1098035 h 1130095"/>
                <a:gd name="connsiteX0" fmla="*/ 102861 w 687541"/>
                <a:gd name="connsiteY0" fmla="*/ 1098035 h 1130095"/>
                <a:gd name="connsiteX1" fmla="*/ 687533 w 687541"/>
                <a:gd name="connsiteY1" fmla="*/ 105452 h 1130095"/>
                <a:gd name="connsiteX2" fmla="*/ 89264 w 687541"/>
                <a:gd name="connsiteY2" fmla="*/ 108852 h 1130095"/>
                <a:gd name="connsiteX3" fmla="*/ 4282 w 687541"/>
                <a:gd name="connsiteY3" fmla="*/ 815897 h 1130095"/>
                <a:gd name="connsiteX4" fmla="*/ 102861 w 687541"/>
                <a:gd name="connsiteY4" fmla="*/ 1098035 h 1130095"/>
                <a:gd name="connsiteX0" fmla="*/ 102861 w 687541"/>
                <a:gd name="connsiteY0" fmla="*/ 1065712 h 1097772"/>
                <a:gd name="connsiteX1" fmla="*/ 687533 w 687541"/>
                <a:gd name="connsiteY1" fmla="*/ 73129 h 1097772"/>
                <a:gd name="connsiteX2" fmla="*/ 89264 w 687541"/>
                <a:gd name="connsiteY2" fmla="*/ 76529 h 1097772"/>
                <a:gd name="connsiteX3" fmla="*/ 4282 w 687541"/>
                <a:gd name="connsiteY3" fmla="*/ 783574 h 1097772"/>
                <a:gd name="connsiteX4" fmla="*/ 102861 w 687541"/>
                <a:gd name="connsiteY4" fmla="*/ 1065712 h 1097772"/>
                <a:gd name="connsiteX0" fmla="*/ 102861 w 687533"/>
                <a:gd name="connsiteY0" fmla="*/ 1065712 h 1097772"/>
                <a:gd name="connsiteX1" fmla="*/ 687533 w 687533"/>
                <a:gd name="connsiteY1" fmla="*/ 73129 h 1097772"/>
                <a:gd name="connsiteX2" fmla="*/ 89264 w 687533"/>
                <a:gd name="connsiteY2" fmla="*/ 76529 h 1097772"/>
                <a:gd name="connsiteX3" fmla="*/ 4282 w 687533"/>
                <a:gd name="connsiteY3" fmla="*/ 783574 h 1097772"/>
                <a:gd name="connsiteX4" fmla="*/ 102861 w 687533"/>
                <a:gd name="connsiteY4" fmla="*/ 1065712 h 1097772"/>
                <a:gd name="connsiteX0" fmla="*/ 102861 w 687533"/>
                <a:gd name="connsiteY0" fmla="*/ 1065712 h 1097772"/>
                <a:gd name="connsiteX1" fmla="*/ 687533 w 687533"/>
                <a:gd name="connsiteY1" fmla="*/ 73129 h 1097772"/>
                <a:gd name="connsiteX2" fmla="*/ 89264 w 687533"/>
                <a:gd name="connsiteY2" fmla="*/ 76529 h 1097772"/>
                <a:gd name="connsiteX3" fmla="*/ 4282 w 687533"/>
                <a:gd name="connsiteY3" fmla="*/ 783574 h 1097772"/>
                <a:gd name="connsiteX4" fmla="*/ 102861 w 687533"/>
                <a:gd name="connsiteY4" fmla="*/ 1065712 h 1097772"/>
                <a:gd name="connsiteX0" fmla="*/ 102861 w 687533"/>
                <a:gd name="connsiteY0" fmla="*/ 1096916 h 1128976"/>
                <a:gd name="connsiteX1" fmla="*/ 687533 w 687533"/>
                <a:gd name="connsiteY1" fmla="*/ 104333 h 1128976"/>
                <a:gd name="connsiteX2" fmla="*/ 89264 w 687533"/>
                <a:gd name="connsiteY2" fmla="*/ 107733 h 1128976"/>
                <a:gd name="connsiteX3" fmla="*/ 4282 w 687533"/>
                <a:gd name="connsiteY3" fmla="*/ 814778 h 1128976"/>
                <a:gd name="connsiteX4" fmla="*/ 102861 w 687533"/>
                <a:gd name="connsiteY4" fmla="*/ 1096916 h 1128976"/>
                <a:gd name="connsiteX0" fmla="*/ 142809 w 727481"/>
                <a:gd name="connsiteY0" fmla="*/ 1096916 h 1128976"/>
                <a:gd name="connsiteX1" fmla="*/ 727481 w 727481"/>
                <a:gd name="connsiteY1" fmla="*/ 104333 h 1128976"/>
                <a:gd name="connsiteX2" fmla="*/ 129212 w 727481"/>
                <a:gd name="connsiteY2" fmla="*/ 107733 h 1128976"/>
                <a:gd name="connsiteX3" fmla="*/ 44230 w 727481"/>
                <a:gd name="connsiteY3" fmla="*/ 814778 h 1128976"/>
                <a:gd name="connsiteX4" fmla="*/ 142809 w 727481"/>
                <a:gd name="connsiteY4" fmla="*/ 1096916 h 1128976"/>
                <a:gd name="connsiteX0" fmla="*/ 142809 w 727481"/>
                <a:gd name="connsiteY0" fmla="*/ 1096916 h 1128976"/>
                <a:gd name="connsiteX1" fmla="*/ 727481 w 727481"/>
                <a:gd name="connsiteY1" fmla="*/ 104333 h 1128976"/>
                <a:gd name="connsiteX2" fmla="*/ 129212 w 727481"/>
                <a:gd name="connsiteY2" fmla="*/ 107733 h 1128976"/>
                <a:gd name="connsiteX3" fmla="*/ 44230 w 727481"/>
                <a:gd name="connsiteY3" fmla="*/ 814778 h 1128976"/>
                <a:gd name="connsiteX4" fmla="*/ 142809 w 727481"/>
                <a:gd name="connsiteY4" fmla="*/ 1096916 h 1128976"/>
                <a:gd name="connsiteX0" fmla="*/ 142809 w 727481"/>
                <a:gd name="connsiteY0" fmla="*/ 1096916 h 1128976"/>
                <a:gd name="connsiteX1" fmla="*/ 727481 w 727481"/>
                <a:gd name="connsiteY1" fmla="*/ 104333 h 1128976"/>
                <a:gd name="connsiteX2" fmla="*/ 129212 w 727481"/>
                <a:gd name="connsiteY2" fmla="*/ 107733 h 1128976"/>
                <a:gd name="connsiteX3" fmla="*/ 44230 w 727481"/>
                <a:gd name="connsiteY3" fmla="*/ 814778 h 1128976"/>
                <a:gd name="connsiteX4" fmla="*/ 142809 w 727481"/>
                <a:gd name="connsiteY4" fmla="*/ 1096916 h 1128976"/>
                <a:gd name="connsiteX0" fmla="*/ 142809 w 727481"/>
                <a:gd name="connsiteY0" fmla="*/ 1096916 h 1096916"/>
                <a:gd name="connsiteX1" fmla="*/ 727481 w 727481"/>
                <a:gd name="connsiteY1" fmla="*/ 104333 h 1096916"/>
                <a:gd name="connsiteX2" fmla="*/ 129212 w 727481"/>
                <a:gd name="connsiteY2" fmla="*/ 107733 h 1096916"/>
                <a:gd name="connsiteX3" fmla="*/ 44230 w 727481"/>
                <a:gd name="connsiteY3" fmla="*/ 814778 h 1096916"/>
                <a:gd name="connsiteX4" fmla="*/ 142809 w 727481"/>
                <a:gd name="connsiteY4" fmla="*/ 1096916 h 1096916"/>
                <a:gd name="connsiteX0" fmla="*/ 81027 w 665699"/>
                <a:gd name="connsiteY0" fmla="*/ 1096916 h 1096916"/>
                <a:gd name="connsiteX1" fmla="*/ 665699 w 665699"/>
                <a:gd name="connsiteY1" fmla="*/ 104333 h 1096916"/>
                <a:gd name="connsiteX2" fmla="*/ 67430 w 665699"/>
                <a:gd name="connsiteY2" fmla="*/ 107733 h 1096916"/>
                <a:gd name="connsiteX3" fmla="*/ 81027 w 665699"/>
                <a:gd name="connsiteY3" fmla="*/ 1096916 h 1096916"/>
                <a:gd name="connsiteX0" fmla="*/ 129551 w 714223"/>
                <a:gd name="connsiteY0" fmla="*/ 1096916 h 1096916"/>
                <a:gd name="connsiteX1" fmla="*/ 714223 w 714223"/>
                <a:gd name="connsiteY1" fmla="*/ 104333 h 1096916"/>
                <a:gd name="connsiteX2" fmla="*/ 115954 w 714223"/>
                <a:gd name="connsiteY2" fmla="*/ 107733 h 1096916"/>
                <a:gd name="connsiteX3" fmla="*/ 129551 w 714223"/>
                <a:gd name="connsiteY3" fmla="*/ 1096916 h 1096916"/>
                <a:gd name="connsiteX0" fmla="*/ 115107 w 699779"/>
                <a:gd name="connsiteY0" fmla="*/ 1096916 h 1096916"/>
                <a:gd name="connsiteX1" fmla="*/ 699779 w 699779"/>
                <a:gd name="connsiteY1" fmla="*/ 104333 h 1096916"/>
                <a:gd name="connsiteX2" fmla="*/ 101510 w 699779"/>
                <a:gd name="connsiteY2" fmla="*/ 107733 h 1096916"/>
                <a:gd name="connsiteX3" fmla="*/ 115107 w 699779"/>
                <a:gd name="connsiteY3" fmla="*/ 1096916 h 1096916"/>
                <a:gd name="connsiteX0" fmla="*/ 140728 w 725400"/>
                <a:gd name="connsiteY0" fmla="*/ 1096916 h 1096916"/>
                <a:gd name="connsiteX1" fmla="*/ 725400 w 725400"/>
                <a:gd name="connsiteY1" fmla="*/ 104333 h 1096916"/>
                <a:gd name="connsiteX2" fmla="*/ 127131 w 725400"/>
                <a:gd name="connsiteY2" fmla="*/ 107733 h 1096916"/>
                <a:gd name="connsiteX3" fmla="*/ 140728 w 725400"/>
                <a:gd name="connsiteY3" fmla="*/ 1096916 h 1096916"/>
                <a:gd name="connsiteX0" fmla="*/ 16151 w 600823"/>
                <a:gd name="connsiteY0" fmla="*/ 1432530 h 1432530"/>
                <a:gd name="connsiteX1" fmla="*/ 600823 w 600823"/>
                <a:gd name="connsiteY1" fmla="*/ 439947 h 1432530"/>
                <a:gd name="connsiteX2" fmla="*/ 280301 w 600823"/>
                <a:gd name="connsiteY2" fmla="*/ 43387 h 1432530"/>
                <a:gd name="connsiteX3" fmla="*/ 16151 w 600823"/>
                <a:gd name="connsiteY3" fmla="*/ 1432530 h 1432530"/>
                <a:gd name="connsiteX0" fmla="*/ 219649 w 804321"/>
                <a:gd name="connsiteY0" fmla="*/ 1432533 h 1432533"/>
                <a:gd name="connsiteX1" fmla="*/ 804321 w 804321"/>
                <a:gd name="connsiteY1" fmla="*/ 439950 h 1432533"/>
                <a:gd name="connsiteX2" fmla="*/ 483799 w 804321"/>
                <a:gd name="connsiteY2" fmla="*/ 43390 h 1432533"/>
                <a:gd name="connsiteX3" fmla="*/ 219649 w 804321"/>
                <a:gd name="connsiteY3" fmla="*/ 1432533 h 1432533"/>
                <a:gd name="connsiteX0" fmla="*/ 219649 w 804321"/>
                <a:gd name="connsiteY0" fmla="*/ 1389142 h 1389142"/>
                <a:gd name="connsiteX1" fmla="*/ 804321 w 804321"/>
                <a:gd name="connsiteY1" fmla="*/ 396559 h 1389142"/>
                <a:gd name="connsiteX2" fmla="*/ 483799 w 804321"/>
                <a:gd name="connsiteY2" fmla="*/ -1 h 1389142"/>
                <a:gd name="connsiteX3" fmla="*/ 219649 w 804321"/>
                <a:gd name="connsiteY3" fmla="*/ 1389142 h 1389142"/>
                <a:gd name="connsiteX0" fmla="*/ 219649 w 804321"/>
                <a:gd name="connsiteY0" fmla="*/ 1389142 h 1389142"/>
                <a:gd name="connsiteX1" fmla="*/ 804321 w 804321"/>
                <a:gd name="connsiteY1" fmla="*/ 396559 h 1389142"/>
                <a:gd name="connsiteX2" fmla="*/ 483799 w 804321"/>
                <a:gd name="connsiteY2" fmla="*/ -1 h 1389142"/>
                <a:gd name="connsiteX3" fmla="*/ 219649 w 804321"/>
                <a:gd name="connsiteY3" fmla="*/ 1389142 h 1389142"/>
                <a:gd name="connsiteX0" fmla="*/ 219649 w 804321"/>
                <a:gd name="connsiteY0" fmla="*/ 1389142 h 1389142"/>
                <a:gd name="connsiteX1" fmla="*/ 804321 w 804321"/>
                <a:gd name="connsiteY1" fmla="*/ 396559 h 1389142"/>
                <a:gd name="connsiteX2" fmla="*/ 483799 w 804321"/>
                <a:gd name="connsiteY2" fmla="*/ -1 h 1389142"/>
                <a:gd name="connsiteX3" fmla="*/ 219649 w 804321"/>
                <a:gd name="connsiteY3" fmla="*/ 1389142 h 1389142"/>
                <a:gd name="connsiteX0" fmla="*/ 261883 w 846555"/>
                <a:gd name="connsiteY0" fmla="*/ 1389142 h 1389142"/>
                <a:gd name="connsiteX1" fmla="*/ 846555 w 846555"/>
                <a:gd name="connsiteY1" fmla="*/ 396559 h 1389142"/>
                <a:gd name="connsiteX2" fmla="*/ 526033 w 846555"/>
                <a:gd name="connsiteY2" fmla="*/ -1 h 1389142"/>
                <a:gd name="connsiteX3" fmla="*/ 261883 w 846555"/>
                <a:gd name="connsiteY3" fmla="*/ 1389142 h 1389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6555" h="1389142">
                  <a:moveTo>
                    <a:pt x="261883" y="1389142"/>
                  </a:moveTo>
                  <a:cubicBezTo>
                    <a:pt x="375758" y="1270734"/>
                    <a:pt x="763839" y="571621"/>
                    <a:pt x="846555" y="396559"/>
                  </a:cubicBezTo>
                  <a:cubicBezTo>
                    <a:pt x="757731" y="227794"/>
                    <a:pt x="748272" y="95668"/>
                    <a:pt x="526033" y="-1"/>
                  </a:cubicBezTo>
                  <a:cubicBezTo>
                    <a:pt x="-444703" y="360764"/>
                    <a:pt x="216560" y="1297929"/>
                    <a:pt x="261883" y="1389142"/>
                  </a:cubicBezTo>
                  <a:close/>
                </a:path>
              </a:pathLst>
            </a:custGeom>
            <a:solidFill>
              <a:schemeClr val="accent3"/>
            </a:solidFill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288188" y="1146037"/>
              <a:ext cx="587535" cy="961989"/>
            </a:xfrm>
            <a:custGeom>
              <a:avLst/>
              <a:gdLst>
                <a:gd name="connsiteX0" fmla="*/ 507240 w 609312"/>
                <a:gd name="connsiteY0" fmla="*/ 55310 h 1036415"/>
                <a:gd name="connsiteX1" fmla="*/ 750 w 609312"/>
                <a:gd name="connsiteY1" fmla="*/ 1017299 h 1036415"/>
                <a:gd name="connsiteX2" fmla="*/ 398463 w 609312"/>
                <a:gd name="connsiteY2" fmla="*/ 656978 h 1036415"/>
                <a:gd name="connsiteX3" fmla="*/ 602419 w 609312"/>
                <a:gd name="connsiteY3" fmla="*/ 174284 h 1036415"/>
                <a:gd name="connsiteX4" fmla="*/ 507240 w 609312"/>
                <a:gd name="connsiteY4" fmla="*/ 55310 h 1036415"/>
                <a:gd name="connsiteX0" fmla="*/ 507240 w 609312"/>
                <a:gd name="connsiteY0" fmla="*/ 55310 h 1036415"/>
                <a:gd name="connsiteX1" fmla="*/ 750 w 609312"/>
                <a:gd name="connsiteY1" fmla="*/ 1017299 h 1036415"/>
                <a:gd name="connsiteX2" fmla="*/ 398463 w 609312"/>
                <a:gd name="connsiteY2" fmla="*/ 656978 h 1036415"/>
                <a:gd name="connsiteX3" fmla="*/ 602419 w 609312"/>
                <a:gd name="connsiteY3" fmla="*/ 174284 h 1036415"/>
                <a:gd name="connsiteX4" fmla="*/ 507240 w 609312"/>
                <a:gd name="connsiteY4" fmla="*/ 55310 h 1036415"/>
                <a:gd name="connsiteX0" fmla="*/ 507240 w 577459"/>
                <a:gd name="connsiteY0" fmla="*/ 36287 h 1017392"/>
                <a:gd name="connsiteX1" fmla="*/ 750 w 577459"/>
                <a:gd name="connsiteY1" fmla="*/ 998276 h 1017392"/>
                <a:gd name="connsiteX2" fmla="*/ 398463 w 577459"/>
                <a:gd name="connsiteY2" fmla="*/ 637955 h 1017392"/>
                <a:gd name="connsiteX3" fmla="*/ 558229 w 577459"/>
                <a:gd name="connsiteY3" fmla="*/ 301429 h 1017392"/>
                <a:gd name="connsiteX4" fmla="*/ 507240 w 577459"/>
                <a:gd name="connsiteY4" fmla="*/ 36287 h 1017392"/>
                <a:gd name="connsiteX0" fmla="*/ 507240 w 578625"/>
                <a:gd name="connsiteY0" fmla="*/ 0 h 981105"/>
                <a:gd name="connsiteX1" fmla="*/ 750 w 578625"/>
                <a:gd name="connsiteY1" fmla="*/ 961989 h 981105"/>
                <a:gd name="connsiteX2" fmla="*/ 398463 w 578625"/>
                <a:gd name="connsiteY2" fmla="*/ 601668 h 981105"/>
                <a:gd name="connsiteX3" fmla="*/ 558229 w 578625"/>
                <a:gd name="connsiteY3" fmla="*/ 265142 h 981105"/>
                <a:gd name="connsiteX4" fmla="*/ 507240 w 578625"/>
                <a:gd name="connsiteY4" fmla="*/ 0 h 981105"/>
                <a:gd name="connsiteX0" fmla="*/ 507240 w 584621"/>
                <a:gd name="connsiteY0" fmla="*/ 0 h 981105"/>
                <a:gd name="connsiteX1" fmla="*/ 750 w 584621"/>
                <a:gd name="connsiteY1" fmla="*/ 961989 h 981105"/>
                <a:gd name="connsiteX2" fmla="*/ 398463 w 584621"/>
                <a:gd name="connsiteY2" fmla="*/ 601668 h 981105"/>
                <a:gd name="connsiteX3" fmla="*/ 568427 w 584621"/>
                <a:gd name="connsiteY3" fmla="*/ 278739 h 981105"/>
                <a:gd name="connsiteX4" fmla="*/ 507240 w 584621"/>
                <a:gd name="connsiteY4" fmla="*/ 0 h 981105"/>
                <a:gd name="connsiteX0" fmla="*/ 507240 w 590453"/>
                <a:gd name="connsiteY0" fmla="*/ 0 h 981105"/>
                <a:gd name="connsiteX1" fmla="*/ 750 w 590453"/>
                <a:gd name="connsiteY1" fmla="*/ 961989 h 981105"/>
                <a:gd name="connsiteX2" fmla="*/ 398463 w 590453"/>
                <a:gd name="connsiteY2" fmla="*/ 601668 h 981105"/>
                <a:gd name="connsiteX3" fmla="*/ 568427 w 590453"/>
                <a:gd name="connsiteY3" fmla="*/ 278739 h 981105"/>
                <a:gd name="connsiteX4" fmla="*/ 507240 w 590453"/>
                <a:gd name="connsiteY4" fmla="*/ 0 h 981105"/>
                <a:gd name="connsiteX0" fmla="*/ 507240 w 590453"/>
                <a:gd name="connsiteY0" fmla="*/ 0 h 981105"/>
                <a:gd name="connsiteX1" fmla="*/ 750 w 590453"/>
                <a:gd name="connsiteY1" fmla="*/ 961989 h 981105"/>
                <a:gd name="connsiteX2" fmla="*/ 398463 w 590453"/>
                <a:gd name="connsiteY2" fmla="*/ 601668 h 981105"/>
                <a:gd name="connsiteX3" fmla="*/ 568427 w 590453"/>
                <a:gd name="connsiteY3" fmla="*/ 278739 h 981105"/>
                <a:gd name="connsiteX4" fmla="*/ 507240 w 590453"/>
                <a:gd name="connsiteY4" fmla="*/ 0 h 981105"/>
                <a:gd name="connsiteX0" fmla="*/ 506490 w 589703"/>
                <a:gd name="connsiteY0" fmla="*/ 0 h 961989"/>
                <a:gd name="connsiteX1" fmla="*/ 0 w 589703"/>
                <a:gd name="connsiteY1" fmla="*/ 961989 h 961989"/>
                <a:gd name="connsiteX2" fmla="*/ 397713 w 589703"/>
                <a:gd name="connsiteY2" fmla="*/ 601668 h 961989"/>
                <a:gd name="connsiteX3" fmla="*/ 567677 w 589703"/>
                <a:gd name="connsiteY3" fmla="*/ 278739 h 961989"/>
                <a:gd name="connsiteX4" fmla="*/ 506490 w 589703"/>
                <a:gd name="connsiteY4" fmla="*/ 0 h 961989"/>
                <a:gd name="connsiteX0" fmla="*/ 506490 w 589703"/>
                <a:gd name="connsiteY0" fmla="*/ 0 h 961989"/>
                <a:gd name="connsiteX1" fmla="*/ 0 w 589703"/>
                <a:gd name="connsiteY1" fmla="*/ 961989 h 961989"/>
                <a:gd name="connsiteX2" fmla="*/ 397713 w 589703"/>
                <a:gd name="connsiteY2" fmla="*/ 601668 h 961989"/>
                <a:gd name="connsiteX3" fmla="*/ 567677 w 589703"/>
                <a:gd name="connsiteY3" fmla="*/ 278739 h 961989"/>
                <a:gd name="connsiteX4" fmla="*/ 506490 w 589703"/>
                <a:gd name="connsiteY4" fmla="*/ 0 h 961989"/>
                <a:gd name="connsiteX0" fmla="*/ 506490 w 587535"/>
                <a:gd name="connsiteY0" fmla="*/ 0 h 961989"/>
                <a:gd name="connsiteX1" fmla="*/ 0 w 587535"/>
                <a:gd name="connsiteY1" fmla="*/ 961989 h 961989"/>
                <a:gd name="connsiteX2" fmla="*/ 397713 w 587535"/>
                <a:gd name="connsiteY2" fmla="*/ 601668 h 961989"/>
                <a:gd name="connsiteX3" fmla="*/ 564278 w 587535"/>
                <a:gd name="connsiteY3" fmla="*/ 295735 h 961989"/>
                <a:gd name="connsiteX4" fmla="*/ 506490 w 587535"/>
                <a:gd name="connsiteY4" fmla="*/ 0 h 961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535" h="961989">
                  <a:moveTo>
                    <a:pt x="506490" y="0"/>
                  </a:moveTo>
                  <a:cubicBezTo>
                    <a:pt x="406212" y="140503"/>
                    <a:pt x="45323" y="827719"/>
                    <a:pt x="0" y="961989"/>
                  </a:cubicBezTo>
                  <a:cubicBezTo>
                    <a:pt x="107643" y="909301"/>
                    <a:pt x="297435" y="742171"/>
                    <a:pt x="397713" y="601668"/>
                  </a:cubicBezTo>
                  <a:cubicBezTo>
                    <a:pt x="497991" y="461166"/>
                    <a:pt x="532552" y="395446"/>
                    <a:pt x="564278" y="295735"/>
                  </a:cubicBezTo>
                  <a:cubicBezTo>
                    <a:pt x="596004" y="196024"/>
                    <a:pt x="610167" y="29460"/>
                    <a:pt x="50649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035287" y="943125"/>
              <a:ext cx="725400" cy="1096916"/>
            </a:xfrm>
            <a:custGeom>
              <a:avLst/>
              <a:gdLst>
                <a:gd name="connsiteX0" fmla="*/ 109366 w 695068"/>
                <a:gd name="connsiteY0" fmla="*/ 1160044 h 1193582"/>
                <a:gd name="connsiteX1" fmla="*/ 694038 w 695068"/>
                <a:gd name="connsiteY1" fmla="*/ 167461 h 1193582"/>
                <a:gd name="connsiteX2" fmla="*/ 245336 w 695068"/>
                <a:gd name="connsiteY2" fmla="*/ 68883 h 1193582"/>
                <a:gd name="connsiteX3" fmla="*/ 10787 w 695068"/>
                <a:gd name="connsiteY3" fmla="*/ 877906 h 1193582"/>
                <a:gd name="connsiteX4" fmla="*/ 109366 w 695068"/>
                <a:gd name="connsiteY4" fmla="*/ 1160044 h 1193582"/>
                <a:gd name="connsiteX0" fmla="*/ 102861 w 687541"/>
                <a:gd name="connsiteY0" fmla="*/ 1098035 h 1130095"/>
                <a:gd name="connsiteX1" fmla="*/ 687533 w 687541"/>
                <a:gd name="connsiteY1" fmla="*/ 105452 h 1130095"/>
                <a:gd name="connsiteX2" fmla="*/ 89264 w 687541"/>
                <a:gd name="connsiteY2" fmla="*/ 108852 h 1130095"/>
                <a:gd name="connsiteX3" fmla="*/ 4282 w 687541"/>
                <a:gd name="connsiteY3" fmla="*/ 815897 h 1130095"/>
                <a:gd name="connsiteX4" fmla="*/ 102861 w 687541"/>
                <a:gd name="connsiteY4" fmla="*/ 1098035 h 1130095"/>
                <a:gd name="connsiteX0" fmla="*/ 102861 w 687541"/>
                <a:gd name="connsiteY0" fmla="*/ 1098035 h 1130095"/>
                <a:gd name="connsiteX1" fmla="*/ 687533 w 687541"/>
                <a:gd name="connsiteY1" fmla="*/ 105452 h 1130095"/>
                <a:gd name="connsiteX2" fmla="*/ 89264 w 687541"/>
                <a:gd name="connsiteY2" fmla="*/ 108852 h 1130095"/>
                <a:gd name="connsiteX3" fmla="*/ 4282 w 687541"/>
                <a:gd name="connsiteY3" fmla="*/ 815897 h 1130095"/>
                <a:gd name="connsiteX4" fmla="*/ 102861 w 687541"/>
                <a:gd name="connsiteY4" fmla="*/ 1098035 h 1130095"/>
                <a:gd name="connsiteX0" fmla="*/ 102861 w 687541"/>
                <a:gd name="connsiteY0" fmla="*/ 1065712 h 1097772"/>
                <a:gd name="connsiteX1" fmla="*/ 687533 w 687541"/>
                <a:gd name="connsiteY1" fmla="*/ 73129 h 1097772"/>
                <a:gd name="connsiteX2" fmla="*/ 89264 w 687541"/>
                <a:gd name="connsiteY2" fmla="*/ 76529 h 1097772"/>
                <a:gd name="connsiteX3" fmla="*/ 4282 w 687541"/>
                <a:gd name="connsiteY3" fmla="*/ 783574 h 1097772"/>
                <a:gd name="connsiteX4" fmla="*/ 102861 w 687541"/>
                <a:gd name="connsiteY4" fmla="*/ 1065712 h 1097772"/>
                <a:gd name="connsiteX0" fmla="*/ 102861 w 687533"/>
                <a:gd name="connsiteY0" fmla="*/ 1065712 h 1097772"/>
                <a:gd name="connsiteX1" fmla="*/ 687533 w 687533"/>
                <a:gd name="connsiteY1" fmla="*/ 73129 h 1097772"/>
                <a:gd name="connsiteX2" fmla="*/ 89264 w 687533"/>
                <a:gd name="connsiteY2" fmla="*/ 76529 h 1097772"/>
                <a:gd name="connsiteX3" fmla="*/ 4282 w 687533"/>
                <a:gd name="connsiteY3" fmla="*/ 783574 h 1097772"/>
                <a:gd name="connsiteX4" fmla="*/ 102861 w 687533"/>
                <a:gd name="connsiteY4" fmla="*/ 1065712 h 1097772"/>
                <a:gd name="connsiteX0" fmla="*/ 102861 w 687533"/>
                <a:gd name="connsiteY0" fmla="*/ 1065712 h 1097772"/>
                <a:gd name="connsiteX1" fmla="*/ 687533 w 687533"/>
                <a:gd name="connsiteY1" fmla="*/ 73129 h 1097772"/>
                <a:gd name="connsiteX2" fmla="*/ 89264 w 687533"/>
                <a:gd name="connsiteY2" fmla="*/ 76529 h 1097772"/>
                <a:gd name="connsiteX3" fmla="*/ 4282 w 687533"/>
                <a:gd name="connsiteY3" fmla="*/ 783574 h 1097772"/>
                <a:gd name="connsiteX4" fmla="*/ 102861 w 687533"/>
                <a:gd name="connsiteY4" fmla="*/ 1065712 h 1097772"/>
                <a:gd name="connsiteX0" fmla="*/ 102861 w 687533"/>
                <a:gd name="connsiteY0" fmla="*/ 1096916 h 1128976"/>
                <a:gd name="connsiteX1" fmla="*/ 687533 w 687533"/>
                <a:gd name="connsiteY1" fmla="*/ 104333 h 1128976"/>
                <a:gd name="connsiteX2" fmla="*/ 89264 w 687533"/>
                <a:gd name="connsiteY2" fmla="*/ 107733 h 1128976"/>
                <a:gd name="connsiteX3" fmla="*/ 4282 w 687533"/>
                <a:gd name="connsiteY3" fmla="*/ 814778 h 1128976"/>
                <a:gd name="connsiteX4" fmla="*/ 102861 w 687533"/>
                <a:gd name="connsiteY4" fmla="*/ 1096916 h 1128976"/>
                <a:gd name="connsiteX0" fmla="*/ 142809 w 727481"/>
                <a:gd name="connsiteY0" fmla="*/ 1096916 h 1128976"/>
                <a:gd name="connsiteX1" fmla="*/ 727481 w 727481"/>
                <a:gd name="connsiteY1" fmla="*/ 104333 h 1128976"/>
                <a:gd name="connsiteX2" fmla="*/ 129212 w 727481"/>
                <a:gd name="connsiteY2" fmla="*/ 107733 h 1128976"/>
                <a:gd name="connsiteX3" fmla="*/ 44230 w 727481"/>
                <a:gd name="connsiteY3" fmla="*/ 814778 h 1128976"/>
                <a:gd name="connsiteX4" fmla="*/ 142809 w 727481"/>
                <a:gd name="connsiteY4" fmla="*/ 1096916 h 1128976"/>
                <a:gd name="connsiteX0" fmla="*/ 142809 w 727481"/>
                <a:gd name="connsiteY0" fmla="*/ 1096916 h 1128976"/>
                <a:gd name="connsiteX1" fmla="*/ 727481 w 727481"/>
                <a:gd name="connsiteY1" fmla="*/ 104333 h 1128976"/>
                <a:gd name="connsiteX2" fmla="*/ 129212 w 727481"/>
                <a:gd name="connsiteY2" fmla="*/ 107733 h 1128976"/>
                <a:gd name="connsiteX3" fmla="*/ 44230 w 727481"/>
                <a:gd name="connsiteY3" fmla="*/ 814778 h 1128976"/>
                <a:gd name="connsiteX4" fmla="*/ 142809 w 727481"/>
                <a:gd name="connsiteY4" fmla="*/ 1096916 h 1128976"/>
                <a:gd name="connsiteX0" fmla="*/ 142809 w 727481"/>
                <a:gd name="connsiteY0" fmla="*/ 1096916 h 1128976"/>
                <a:gd name="connsiteX1" fmla="*/ 727481 w 727481"/>
                <a:gd name="connsiteY1" fmla="*/ 104333 h 1128976"/>
                <a:gd name="connsiteX2" fmla="*/ 129212 w 727481"/>
                <a:gd name="connsiteY2" fmla="*/ 107733 h 1128976"/>
                <a:gd name="connsiteX3" fmla="*/ 44230 w 727481"/>
                <a:gd name="connsiteY3" fmla="*/ 814778 h 1128976"/>
                <a:gd name="connsiteX4" fmla="*/ 142809 w 727481"/>
                <a:gd name="connsiteY4" fmla="*/ 1096916 h 1128976"/>
                <a:gd name="connsiteX0" fmla="*/ 142809 w 727481"/>
                <a:gd name="connsiteY0" fmla="*/ 1096916 h 1096916"/>
                <a:gd name="connsiteX1" fmla="*/ 727481 w 727481"/>
                <a:gd name="connsiteY1" fmla="*/ 104333 h 1096916"/>
                <a:gd name="connsiteX2" fmla="*/ 129212 w 727481"/>
                <a:gd name="connsiteY2" fmla="*/ 107733 h 1096916"/>
                <a:gd name="connsiteX3" fmla="*/ 44230 w 727481"/>
                <a:gd name="connsiteY3" fmla="*/ 814778 h 1096916"/>
                <a:gd name="connsiteX4" fmla="*/ 142809 w 727481"/>
                <a:gd name="connsiteY4" fmla="*/ 1096916 h 1096916"/>
                <a:gd name="connsiteX0" fmla="*/ 81027 w 665699"/>
                <a:gd name="connsiteY0" fmla="*/ 1096916 h 1096916"/>
                <a:gd name="connsiteX1" fmla="*/ 665699 w 665699"/>
                <a:gd name="connsiteY1" fmla="*/ 104333 h 1096916"/>
                <a:gd name="connsiteX2" fmla="*/ 67430 w 665699"/>
                <a:gd name="connsiteY2" fmla="*/ 107733 h 1096916"/>
                <a:gd name="connsiteX3" fmla="*/ 81027 w 665699"/>
                <a:gd name="connsiteY3" fmla="*/ 1096916 h 1096916"/>
                <a:gd name="connsiteX0" fmla="*/ 129551 w 714223"/>
                <a:gd name="connsiteY0" fmla="*/ 1096916 h 1096916"/>
                <a:gd name="connsiteX1" fmla="*/ 714223 w 714223"/>
                <a:gd name="connsiteY1" fmla="*/ 104333 h 1096916"/>
                <a:gd name="connsiteX2" fmla="*/ 115954 w 714223"/>
                <a:gd name="connsiteY2" fmla="*/ 107733 h 1096916"/>
                <a:gd name="connsiteX3" fmla="*/ 129551 w 714223"/>
                <a:gd name="connsiteY3" fmla="*/ 1096916 h 1096916"/>
                <a:gd name="connsiteX0" fmla="*/ 115107 w 699779"/>
                <a:gd name="connsiteY0" fmla="*/ 1096916 h 1096916"/>
                <a:gd name="connsiteX1" fmla="*/ 699779 w 699779"/>
                <a:gd name="connsiteY1" fmla="*/ 104333 h 1096916"/>
                <a:gd name="connsiteX2" fmla="*/ 101510 w 699779"/>
                <a:gd name="connsiteY2" fmla="*/ 107733 h 1096916"/>
                <a:gd name="connsiteX3" fmla="*/ 115107 w 699779"/>
                <a:gd name="connsiteY3" fmla="*/ 1096916 h 1096916"/>
                <a:gd name="connsiteX0" fmla="*/ 140728 w 725400"/>
                <a:gd name="connsiteY0" fmla="*/ 1096916 h 1096916"/>
                <a:gd name="connsiteX1" fmla="*/ 725400 w 725400"/>
                <a:gd name="connsiteY1" fmla="*/ 104333 h 1096916"/>
                <a:gd name="connsiteX2" fmla="*/ 127131 w 725400"/>
                <a:gd name="connsiteY2" fmla="*/ 107733 h 1096916"/>
                <a:gd name="connsiteX3" fmla="*/ 140728 w 725400"/>
                <a:gd name="connsiteY3" fmla="*/ 1096916 h 1096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00" h="1096916">
                  <a:moveTo>
                    <a:pt x="140728" y="1096916"/>
                  </a:moveTo>
                  <a:cubicBezTo>
                    <a:pt x="254603" y="978508"/>
                    <a:pt x="642684" y="279395"/>
                    <a:pt x="725400" y="104333"/>
                  </a:cubicBezTo>
                  <a:cubicBezTo>
                    <a:pt x="614357" y="24450"/>
                    <a:pt x="271599" y="-85459"/>
                    <a:pt x="127131" y="107733"/>
                  </a:cubicBezTo>
                  <a:cubicBezTo>
                    <a:pt x="-143675" y="490716"/>
                    <a:pt x="95405" y="1005703"/>
                    <a:pt x="140728" y="109691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6" name="Rectangle 70"/>
          <p:cNvSpPr>
            <a:spLocks noGrp="1"/>
          </p:cNvSpPr>
          <p:nvPr>
            <p:ph idx="1"/>
          </p:nvPr>
        </p:nvSpPr>
        <p:spPr bwMode="auto">
          <a:xfrm>
            <a:off x="4505782" y="1504950"/>
            <a:ext cx="4038600" cy="961185"/>
          </a:xfrm>
          <a:custGeom>
            <a:avLst/>
            <a:gdLst>
              <a:gd name="connsiteX0" fmla="*/ 0 w 1808070"/>
              <a:gd name="connsiteY0" fmla="*/ 0 h 859909"/>
              <a:gd name="connsiteX1" fmla="*/ 1808070 w 1808070"/>
              <a:gd name="connsiteY1" fmla="*/ 0 h 859909"/>
              <a:gd name="connsiteX2" fmla="*/ 1808070 w 1808070"/>
              <a:gd name="connsiteY2" fmla="*/ 859909 h 859909"/>
              <a:gd name="connsiteX3" fmla="*/ 0 w 1808070"/>
              <a:gd name="connsiteY3" fmla="*/ 859909 h 859909"/>
              <a:gd name="connsiteX4" fmla="*/ 0 w 1808070"/>
              <a:gd name="connsiteY4" fmla="*/ 0 h 859909"/>
              <a:gd name="connsiteX0" fmla="*/ 493986 w 2302056"/>
              <a:gd name="connsiteY0" fmla="*/ 0 h 870420"/>
              <a:gd name="connsiteX1" fmla="*/ 2302056 w 2302056"/>
              <a:gd name="connsiteY1" fmla="*/ 0 h 870420"/>
              <a:gd name="connsiteX2" fmla="*/ 2302056 w 2302056"/>
              <a:gd name="connsiteY2" fmla="*/ 859909 h 870420"/>
              <a:gd name="connsiteX3" fmla="*/ 0 w 2302056"/>
              <a:gd name="connsiteY3" fmla="*/ 870420 h 870420"/>
              <a:gd name="connsiteX4" fmla="*/ 493986 w 2302056"/>
              <a:gd name="connsiteY4" fmla="*/ 0 h 870420"/>
              <a:gd name="connsiteX0" fmla="*/ 546538 w 2354608"/>
              <a:gd name="connsiteY0" fmla="*/ 0 h 870420"/>
              <a:gd name="connsiteX1" fmla="*/ 2354608 w 2354608"/>
              <a:gd name="connsiteY1" fmla="*/ 0 h 870420"/>
              <a:gd name="connsiteX2" fmla="*/ 2354608 w 2354608"/>
              <a:gd name="connsiteY2" fmla="*/ 859909 h 870420"/>
              <a:gd name="connsiteX3" fmla="*/ 0 w 2354608"/>
              <a:gd name="connsiteY3" fmla="*/ 870420 h 870420"/>
              <a:gd name="connsiteX4" fmla="*/ 546538 w 2354608"/>
              <a:gd name="connsiteY4" fmla="*/ 0 h 870420"/>
              <a:gd name="connsiteX0" fmla="*/ 599090 w 2407160"/>
              <a:gd name="connsiteY0" fmla="*/ 0 h 870420"/>
              <a:gd name="connsiteX1" fmla="*/ 2407160 w 2407160"/>
              <a:gd name="connsiteY1" fmla="*/ 0 h 870420"/>
              <a:gd name="connsiteX2" fmla="*/ 2407160 w 2407160"/>
              <a:gd name="connsiteY2" fmla="*/ 859909 h 870420"/>
              <a:gd name="connsiteX3" fmla="*/ 0 w 2407160"/>
              <a:gd name="connsiteY3" fmla="*/ 870420 h 870420"/>
              <a:gd name="connsiteX4" fmla="*/ 599090 w 2407160"/>
              <a:gd name="connsiteY4" fmla="*/ 0 h 870420"/>
              <a:gd name="connsiteX0" fmla="*/ 114042 w 1922112"/>
              <a:gd name="connsiteY0" fmla="*/ 0 h 859909"/>
              <a:gd name="connsiteX1" fmla="*/ 1922112 w 1922112"/>
              <a:gd name="connsiteY1" fmla="*/ 0 h 859909"/>
              <a:gd name="connsiteX2" fmla="*/ 1922112 w 1922112"/>
              <a:gd name="connsiteY2" fmla="*/ 859909 h 859909"/>
              <a:gd name="connsiteX3" fmla="*/ 0 w 1922112"/>
              <a:gd name="connsiteY3" fmla="*/ 846670 h 859909"/>
              <a:gd name="connsiteX4" fmla="*/ 114042 w 1922112"/>
              <a:gd name="connsiteY4" fmla="*/ 0 h 859909"/>
              <a:gd name="connsiteX0" fmla="*/ 140989 w 1949059"/>
              <a:gd name="connsiteY0" fmla="*/ 0 h 870420"/>
              <a:gd name="connsiteX1" fmla="*/ 1949059 w 1949059"/>
              <a:gd name="connsiteY1" fmla="*/ 0 h 870420"/>
              <a:gd name="connsiteX2" fmla="*/ 1949059 w 1949059"/>
              <a:gd name="connsiteY2" fmla="*/ 859909 h 870420"/>
              <a:gd name="connsiteX3" fmla="*/ 0 w 1949059"/>
              <a:gd name="connsiteY3" fmla="*/ 870420 h 870420"/>
              <a:gd name="connsiteX4" fmla="*/ 140989 w 1949059"/>
              <a:gd name="connsiteY4" fmla="*/ 0 h 870420"/>
              <a:gd name="connsiteX0" fmla="*/ 123024 w 1931094"/>
              <a:gd name="connsiteY0" fmla="*/ 0 h 859909"/>
              <a:gd name="connsiteX1" fmla="*/ 1931094 w 1931094"/>
              <a:gd name="connsiteY1" fmla="*/ 0 h 859909"/>
              <a:gd name="connsiteX2" fmla="*/ 1931094 w 1931094"/>
              <a:gd name="connsiteY2" fmla="*/ 859909 h 859909"/>
              <a:gd name="connsiteX3" fmla="*/ 0 w 1931094"/>
              <a:gd name="connsiteY3" fmla="*/ 846669 h 859909"/>
              <a:gd name="connsiteX4" fmla="*/ 123024 w 1931094"/>
              <a:gd name="connsiteY4" fmla="*/ 0 h 859909"/>
              <a:gd name="connsiteX0" fmla="*/ 132006 w 1940076"/>
              <a:gd name="connsiteY0" fmla="*/ 0 h 882295"/>
              <a:gd name="connsiteX1" fmla="*/ 1940076 w 1940076"/>
              <a:gd name="connsiteY1" fmla="*/ 0 h 882295"/>
              <a:gd name="connsiteX2" fmla="*/ 1940076 w 1940076"/>
              <a:gd name="connsiteY2" fmla="*/ 859909 h 882295"/>
              <a:gd name="connsiteX3" fmla="*/ 0 w 1940076"/>
              <a:gd name="connsiteY3" fmla="*/ 882295 h 882295"/>
              <a:gd name="connsiteX4" fmla="*/ 132006 w 1940076"/>
              <a:gd name="connsiteY4" fmla="*/ 0 h 882295"/>
              <a:gd name="connsiteX0" fmla="*/ 123024 w 1931094"/>
              <a:gd name="connsiteY0" fmla="*/ 0 h 859909"/>
              <a:gd name="connsiteX1" fmla="*/ 1931094 w 1931094"/>
              <a:gd name="connsiteY1" fmla="*/ 0 h 859909"/>
              <a:gd name="connsiteX2" fmla="*/ 1931094 w 1931094"/>
              <a:gd name="connsiteY2" fmla="*/ 859909 h 859909"/>
              <a:gd name="connsiteX3" fmla="*/ 0 w 1931094"/>
              <a:gd name="connsiteY3" fmla="*/ 846669 h 859909"/>
              <a:gd name="connsiteX4" fmla="*/ 123024 w 1931094"/>
              <a:gd name="connsiteY4" fmla="*/ 0 h 859909"/>
              <a:gd name="connsiteX0" fmla="*/ 140989 w 1949059"/>
              <a:gd name="connsiteY0" fmla="*/ 0 h 859909"/>
              <a:gd name="connsiteX1" fmla="*/ 1949059 w 1949059"/>
              <a:gd name="connsiteY1" fmla="*/ 0 h 859909"/>
              <a:gd name="connsiteX2" fmla="*/ 1949059 w 1949059"/>
              <a:gd name="connsiteY2" fmla="*/ 859909 h 859909"/>
              <a:gd name="connsiteX3" fmla="*/ 0 w 1949059"/>
              <a:gd name="connsiteY3" fmla="*/ 858545 h 859909"/>
              <a:gd name="connsiteX4" fmla="*/ 140989 w 1949059"/>
              <a:gd name="connsiteY4" fmla="*/ 0 h 859909"/>
              <a:gd name="connsiteX0" fmla="*/ 481086 w 1949059"/>
              <a:gd name="connsiteY0" fmla="*/ 0 h 864738"/>
              <a:gd name="connsiteX1" fmla="*/ 1949059 w 1949059"/>
              <a:gd name="connsiteY1" fmla="*/ 4829 h 864738"/>
              <a:gd name="connsiteX2" fmla="*/ 1949059 w 1949059"/>
              <a:gd name="connsiteY2" fmla="*/ 864738 h 864738"/>
              <a:gd name="connsiteX3" fmla="*/ 0 w 1949059"/>
              <a:gd name="connsiteY3" fmla="*/ 863374 h 864738"/>
              <a:gd name="connsiteX4" fmla="*/ 481086 w 1949059"/>
              <a:gd name="connsiteY4" fmla="*/ 0 h 864738"/>
              <a:gd name="connsiteX0" fmla="*/ 362052 w 1830025"/>
              <a:gd name="connsiteY0" fmla="*/ 0 h 864738"/>
              <a:gd name="connsiteX1" fmla="*/ 1830025 w 1830025"/>
              <a:gd name="connsiteY1" fmla="*/ 4829 h 864738"/>
              <a:gd name="connsiteX2" fmla="*/ 1830025 w 1830025"/>
              <a:gd name="connsiteY2" fmla="*/ 864738 h 864738"/>
              <a:gd name="connsiteX3" fmla="*/ 0 w 1830025"/>
              <a:gd name="connsiteY3" fmla="*/ 858544 h 864738"/>
              <a:gd name="connsiteX4" fmla="*/ 362052 w 1830025"/>
              <a:gd name="connsiteY4" fmla="*/ 0 h 864738"/>
              <a:gd name="connsiteX0" fmla="*/ 362052 w 1830025"/>
              <a:gd name="connsiteY0" fmla="*/ 0 h 859909"/>
              <a:gd name="connsiteX1" fmla="*/ 1830025 w 1830025"/>
              <a:gd name="connsiteY1" fmla="*/ 0 h 859909"/>
              <a:gd name="connsiteX2" fmla="*/ 1830025 w 1830025"/>
              <a:gd name="connsiteY2" fmla="*/ 859909 h 859909"/>
              <a:gd name="connsiteX3" fmla="*/ 0 w 1830025"/>
              <a:gd name="connsiteY3" fmla="*/ 853715 h 859909"/>
              <a:gd name="connsiteX4" fmla="*/ 362052 w 1830025"/>
              <a:gd name="connsiteY4" fmla="*/ 0 h 85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0025" h="859909">
                <a:moveTo>
                  <a:pt x="362052" y="0"/>
                </a:moveTo>
                <a:lnTo>
                  <a:pt x="1830025" y="0"/>
                </a:lnTo>
                <a:lnTo>
                  <a:pt x="1830025" y="859909"/>
                </a:lnTo>
                <a:lnTo>
                  <a:pt x="0" y="853715"/>
                </a:lnTo>
                <a:lnTo>
                  <a:pt x="362052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27000">
                <a:schemeClr val="bg1">
                  <a:lumMod val="50000"/>
                  <a:tint val="44500"/>
                  <a:satMod val="160000"/>
                  <a:alpha val="41000"/>
                </a:schemeClr>
              </a:gs>
              <a:gs pos="100000">
                <a:schemeClr val="bg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just">
              <a:buNone/>
            </a:pPr>
            <a:r>
              <a:rPr lang="en-US" sz="1200" dirty="0" smtClean="0">
                <a:solidFill>
                  <a:prstClr val="black"/>
                </a:solidFill>
                <a:ea typeface="Calibri"/>
                <a:cs typeface="Calibri"/>
              </a:rPr>
              <a:t>A </a:t>
            </a:r>
            <a:r>
              <a:rPr lang="en-US" sz="1200" b="1" dirty="0" smtClean="0">
                <a:solidFill>
                  <a:prstClr val="black"/>
                </a:solidFill>
                <a:ea typeface="Calibri"/>
                <a:cs typeface="Calibri"/>
              </a:rPr>
              <a:t>clustered </a:t>
            </a:r>
            <a:r>
              <a:rPr lang="en-US" sz="1200" b="1" dirty="0">
                <a:solidFill>
                  <a:prstClr val="black"/>
                </a:solidFill>
                <a:ea typeface="Calibri"/>
                <a:cs typeface="Calibri"/>
              </a:rPr>
              <a:t>asset </a:t>
            </a:r>
            <a:r>
              <a:rPr lang="en-US" sz="1200" dirty="0">
                <a:solidFill>
                  <a:prstClr val="black"/>
                </a:solidFill>
                <a:ea typeface="Calibri"/>
                <a:cs typeface="Calibri"/>
              </a:rPr>
              <a:t>model whereby for most industrial applications, multiple </a:t>
            </a:r>
            <a:r>
              <a:rPr lang="en-US" sz="1200" dirty="0" smtClean="0">
                <a:solidFill>
                  <a:prstClr val="black"/>
                </a:solidFill>
                <a:ea typeface="Calibri"/>
                <a:cs typeface="Calibri"/>
              </a:rPr>
              <a:t>devices  </a:t>
            </a:r>
            <a:r>
              <a:rPr lang="en-US" sz="1200" dirty="0">
                <a:solidFill>
                  <a:prstClr val="black"/>
                </a:solidFill>
                <a:ea typeface="Calibri"/>
                <a:cs typeface="Calibri"/>
              </a:rPr>
              <a:t>are within reach of </a:t>
            </a:r>
            <a:r>
              <a:rPr lang="en-US" sz="1200" dirty="0" smtClean="0">
                <a:solidFill>
                  <a:prstClr val="black"/>
                </a:solidFill>
                <a:ea typeface="Calibri"/>
                <a:cs typeface="Calibri"/>
              </a:rPr>
              <a:t>an industrial gateway. </a:t>
            </a:r>
            <a:r>
              <a:rPr lang="en-US" sz="1200" dirty="0">
                <a:solidFill>
                  <a:prstClr val="black"/>
                </a:solidFill>
                <a:ea typeface="Calibri"/>
                <a:cs typeface="Calibri"/>
              </a:rPr>
              <a:t>We </a:t>
            </a:r>
            <a:r>
              <a:rPr lang="en-US" sz="1200" dirty="0" smtClean="0">
                <a:solidFill>
                  <a:prstClr val="black"/>
                </a:solidFill>
                <a:ea typeface="Calibri"/>
                <a:cs typeface="Calibri"/>
              </a:rPr>
              <a:t>see </a:t>
            </a:r>
            <a:r>
              <a:rPr lang="en-US" sz="1200" b="1" dirty="0">
                <a:solidFill>
                  <a:prstClr val="black"/>
                </a:solidFill>
                <a:ea typeface="Calibri"/>
                <a:cs typeface="Calibri"/>
              </a:rPr>
              <a:t>gateways as a key bridge </a:t>
            </a:r>
            <a:r>
              <a:rPr lang="en-US" sz="1200" dirty="0">
                <a:solidFill>
                  <a:prstClr val="black"/>
                </a:solidFill>
                <a:ea typeface="Calibri"/>
                <a:cs typeface="Calibri"/>
              </a:rPr>
              <a:t>between </a:t>
            </a:r>
            <a:r>
              <a:rPr lang="en-US" sz="1200" dirty="0" smtClean="0">
                <a:solidFill>
                  <a:prstClr val="black"/>
                </a:solidFill>
                <a:ea typeface="Calibri"/>
                <a:cs typeface="Calibri"/>
              </a:rPr>
              <a:t>device </a:t>
            </a:r>
            <a:r>
              <a:rPr lang="en-US" sz="1200" dirty="0">
                <a:solidFill>
                  <a:prstClr val="black"/>
                </a:solidFill>
                <a:ea typeface="Calibri"/>
                <a:cs typeface="Calibri"/>
              </a:rPr>
              <a:t>networks and the various </a:t>
            </a:r>
            <a:r>
              <a:rPr lang="en-US" sz="1200" dirty="0" smtClean="0">
                <a:solidFill>
                  <a:prstClr val="black"/>
                </a:solidFill>
                <a:ea typeface="Calibri"/>
                <a:cs typeface="Calibri"/>
              </a:rPr>
              <a:t>applications </a:t>
            </a:r>
            <a:r>
              <a:rPr lang="en-US" sz="1200" dirty="0">
                <a:solidFill>
                  <a:prstClr val="black"/>
                </a:solidFill>
                <a:ea typeface="Calibri"/>
                <a:cs typeface="Calibri"/>
              </a:rPr>
              <a:t>to which the data will be </a:t>
            </a:r>
            <a:r>
              <a:rPr lang="en-US" sz="1200" dirty="0" smtClean="0">
                <a:solidFill>
                  <a:prstClr val="black"/>
                </a:solidFill>
                <a:ea typeface="Calibri"/>
                <a:cs typeface="Calibri"/>
              </a:rPr>
              <a:t>passed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800923" y="3638550"/>
            <a:ext cx="5312597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So……</a:t>
            </a:r>
            <a:r>
              <a:rPr lang="en-US" sz="1400" b="1" dirty="0" smtClean="0">
                <a:solidFill>
                  <a:srgbClr val="FF0000"/>
                </a:solidFill>
              </a:rPr>
              <a:t>Look for end users  that have a combination of a  large base of disconnected assets, and long hardware replacement cycles. </a:t>
            </a:r>
            <a:r>
              <a:rPr lang="en-US" sz="1100" dirty="0" smtClean="0"/>
              <a:t>Our gateways  are the  prime means for integrating these legacy assets. </a:t>
            </a:r>
          </a:p>
          <a:p>
            <a:endParaRPr lang="en-US" sz="1200" i="1" dirty="0" smtClean="0"/>
          </a:p>
          <a:p>
            <a:r>
              <a:rPr lang="en-US" sz="1200" i="1" dirty="0" smtClean="0"/>
              <a:t>Note: machine builders / OEM’s may be a great “end user” target for us, however hardware needs to evolve…</a:t>
            </a:r>
            <a:endParaRPr lang="en-US" sz="1200" i="1" dirty="0"/>
          </a:p>
        </p:txBody>
      </p:sp>
      <p:sp>
        <p:nvSpPr>
          <p:cNvPr id="29" name="Rectangle 70"/>
          <p:cNvSpPr txBox="1">
            <a:spLocks/>
          </p:cNvSpPr>
          <p:nvPr/>
        </p:nvSpPr>
        <p:spPr bwMode="auto">
          <a:xfrm>
            <a:off x="4505782" y="2571750"/>
            <a:ext cx="4038600" cy="961185"/>
          </a:xfrm>
          <a:custGeom>
            <a:avLst/>
            <a:gdLst>
              <a:gd name="connsiteX0" fmla="*/ 0 w 1808070"/>
              <a:gd name="connsiteY0" fmla="*/ 0 h 859909"/>
              <a:gd name="connsiteX1" fmla="*/ 1808070 w 1808070"/>
              <a:gd name="connsiteY1" fmla="*/ 0 h 859909"/>
              <a:gd name="connsiteX2" fmla="*/ 1808070 w 1808070"/>
              <a:gd name="connsiteY2" fmla="*/ 859909 h 859909"/>
              <a:gd name="connsiteX3" fmla="*/ 0 w 1808070"/>
              <a:gd name="connsiteY3" fmla="*/ 859909 h 859909"/>
              <a:gd name="connsiteX4" fmla="*/ 0 w 1808070"/>
              <a:gd name="connsiteY4" fmla="*/ 0 h 859909"/>
              <a:gd name="connsiteX0" fmla="*/ 493986 w 2302056"/>
              <a:gd name="connsiteY0" fmla="*/ 0 h 870420"/>
              <a:gd name="connsiteX1" fmla="*/ 2302056 w 2302056"/>
              <a:gd name="connsiteY1" fmla="*/ 0 h 870420"/>
              <a:gd name="connsiteX2" fmla="*/ 2302056 w 2302056"/>
              <a:gd name="connsiteY2" fmla="*/ 859909 h 870420"/>
              <a:gd name="connsiteX3" fmla="*/ 0 w 2302056"/>
              <a:gd name="connsiteY3" fmla="*/ 870420 h 870420"/>
              <a:gd name="connsiteX4" fmla="*/ 493986 w 2302056"/>
              <a:gd name="connsiteY4" fmla="*/ 0 h 870420"/>
              <a:gd name="connsiteX0" fmla="*/ 546538 w 2354608"/>
              <a:gd name="connsiteY0" fmla="*/ 0 h 870420"/>
              <a:gd name="connsiteX1" fmla="*/ 2354608 w 2354608"/>
              <a:gd name="connsiteY1" fmla="*/ 0 h 870420"/>
              <a:gd name="connsiteX2" fmla="*/ 2354608 w 2354608"/>
              <a:gd name="connsiteY2" fmla="*/ 859909 h 870420"/>
              <a:gd name="connsiteX3" fmla="*/ 0 w 2354608"/>
              <a:gd name="connsiteY3" fmla="*/ 870420 h 870420"/>
              <a:gd name="connsiteX4" fmla="*/ 546538 w 2354608"/>
              <a:gd name="connsiteY4" fmla="*/ 0 h 870420"/>
              <a:gd name="connsiteX0" fmla="*/ 599090 w 2407160"/>
              <a:gd name="connsiteY0" fmla="*/ 0 h 870420"/>
              <a:gd name="connsiteX1" fmla="*/ 2407160 w 2407160"/>
              <a:gd name="connsiteY1" fmla="*/ 0 h 870420"/>
              <a:gd name="connsiteX2" fmla="*/ 2407160 w 2407160"/>
              <a:gd name="connsiteY2" fmla="*/ 859909 h 870420"/>
              <a:gd name="connsiteX3" fmla="*/ 0 w 2407160"/>
              <a:gd name="connsiteY3" fmla="*/ 870420 h 870420"/>
              <a:gd name="connsiteX4" fmla="*/ 599090 w 2407160"/>
              <a:gd name="connsiteY4" fmla="*/ 0 h 870420"/>
              <a:gd name="connsiteX0" fmla="*/ 114042 w 1922112"/>
              <a:gd name="connsiteY0" fmla="*/ 0 h 859909"/>
              <a:gd name="connsiteX1" fmla="*/ 1922112 w 1922112"/>
              <a:gd name="connsiteY1" fmla="*/ 0 h 859909"/>
              <a:gd name="connsiteX2" fmla="*/ 1922112 w 1922112"/>
              <a:gd name="connsiteY2" fmla="*/ 859909 h 859909"/>
              <a:gd name="connsiteX3" fmla="*/ 0 w 1922112"/>
              <a:gd name="connsiteY3" fmla="*/ 846670 h 859909"/>
              <a:gd name="connsiteX4" fmla="*/ 114042 w 1922112"/>
              <a:gd name="connsiteY4" fmla="*/ 0 h 859909"/>
              <a:gd name="connsiteX0" fmla="*/ 140989 w 1949059"/>
              <a:gd name="connsiteY0" fmla="*/ 0 h 870420"/>
              <a:gd name="connsiteX1" fmla="*/ 1949059 w 1949059"/>
              <a:gd name="connsiteY1" fmla="*/ 0 h 870420"/>
              <a:gd name="connsiteX2" fmla="*/ 1949059 w 1949059"/>
              <a:gd name="connsiteY2" fmla="*/ 859909 h 870420"/>
              <a:gd name="connsiteX3" fmla="*/ 0 w 1949059"/>
              <a:gd name="connsiteY3" fmla="*/ 870420 h 870420"/>
              <a:gd name="connsiteX4" fmla="*/ 140989 w 1949059"/>
              <a:gd name="connsiteY4" fmla="*/ 0 h 870420"/>
              <a:gd name="connsiteX0" fmla="*/ 123024 w 1931094"/>
              <a:gd name="connsiteY0" fmla="*/ 0 h 859909"/>
              <a:gd name="connsiteX1" fmla="*/ 1931094 w 1931094"/>
              <a:gd name="connsiteY1" fmla="*/ 0 h 859909"/>
              <a:gd name="connsiteX2" fmla="*/ 1931094 w 1931094"/>
              <a:gd name="connsiteY2" fmla="*/ 859909 h 859909"/>
              <a:gd name="connsiteX3" fmla="*/ 0 w 1931094"/>
              <a:gd name="connsiteY3" fmla="*/ 846669 h 859909"/>
              <a:gd name="connsiteX4" fmla="*/ 123024 w 1931094"/>
              <a:gd name="connsiteY4" fmla="*/ 0 h 859909"/>
              <a:gd name="connsiteX0" fmla="*/ 132006 w 1940076"/>
              <a:gd name="connsiteY0" fmla="*/ 0 h 882295"/>
              <a:gd name="connsiteX1" fmla="*/ 1940076 w 1940076"/>
              <a:gd name="connsiteY1" fmla="*/ 0 h 882295"/>
              <a:gd name="connsiteX2" fmla="*/ 1940076 w 1940076"/>
              <a:gd name="connsiteY2" fmla="*/ 859909 h 882295"/>
              <a:gd name="connsiteX3" fmla="*/ 0 w 1940076"/>
              <a:gd name="connsiteY3" fmla="*/ 882295 h 882295"/>
              <a:gd name="connsiteX4" fmla="*/ 132006 w 1940076"/>
              <a:gd name="connsiteY4" fmla="*/ 0 h 882295"/>
              <a:gd name="connsiteX0" fmla="*/ 123024 w 1931094"/>
              <a:gd name="connsiteY0" fmla="*/ 0 h 859909"/>
              <a:gd name="connsiteX1" fmla="*/ 1931094 w 1931094"/>
              <a:gd name="connsiteY1" fmla="*/ 0 h 859909"/>
              <a:gd name="connsiteX2" fmla="*/ 1931094 w 1931094"/>
              <a:gd name="connsiteY2" fmla="*/ 859909 h 859909"/>
              <a:gd name="connsiteX3" fmla="*/ 0 w 1931094"/>
              <a:gd name="connsiteY3" fmla="*/ 846669 h 859909"/>
              <a:gd name="connsiteX4" fmla="*/ 123024 w 1931094"/>
              <a:gd name="connsiteY4" fmla="*/ 0 h 859909"/>
              <a:gd name="connsiteX0" fmla="*/ 140989 w 1949059"/>
              <a:gd name="connsiteY0" fmla="*/ 0 h 859909"/>
              <a:gd name="connsiteX1" fmla="*/ 1949059 w 1949059"/>
              <a:gd name="connsiteY1" fmla="*/ 0 h 859909"/>
              <a:gd name="connsiteX2" fmla="*/ 1949059 w 1949059"/>
              <a:gd name="connsiteY2" fmla="*/ 859909 h 859909"/>
              <a:gd name="connsiteX3" fmla="*/ 0 w 1949059"/>
              <a:gd name="connsiteY3" fmla="*/ 858545 h 859909"/>
              <a:gd name="connsiteX4" fmla="*/ 140989 w 1949059"/>
              <a:gd name="connsiteY4" fmla="*/ 0 h 859909"/>
              <a:gd name="connsiteX0" fmla="*/ 481086 w 1949059"/>
              <a:gd name="connsiteY0" fmla="*/ 0 h 864738"/>
              <a:gd name="connsiteX1" fmla="*/ 1949059 w 1949059"/>
              <a:gd name="connsiteY1" fmla="*/ 4829 h 864738"/>
              <a:gd name="connsiteX2" fmla="*/ 1949059 w 1949059"/>
              <a:gd name="connsiteY2" fmla="*/ 864738 h 864738"/>
              <a:gd name="connsiteX3" fmla="*/ 0 w 1949059"/>
              <a:gd name="connsiteY3" fmla="*/ 863374 h 864738"/>
              <a:gd name="connsiteX4" fmla="*/ 481086 w 1949059"/>
              <a:gd name="connsiteY4" fmla="*/ 0 h 864738"/>
              <a:gd name="connsiteX0" fmla="*/ 362052 w 1830025"/>
              <a:gd name="connsiteY0" fmla="*/ 0 h 864738"/>
              <a:gd name="connsiteX1" fmla="*/ 1830025 w 1830025"/>
              <a:gd name="connsiteY1" fmla="*/ 4829 h 864738"/>
              <a:gd name="connsiteX2" fmla="*/ 1830025 w 1830025"/>
              <a:gd name="connsiteY2" fmla="*/ 864738 h 864738"/>
              <a:gd name="connsiteX3" fmla="*/ 0 w 1830025"/>
              <a:gd name="connsiteY3" fmla="*/ 858544 h 864738"/>
              <a:gd name="connsiteX4" fmla="*/ 362052 w 1830025"/>
              <a:gd name="connsiteY4" fmla="*/ 0 h 864738"/>
              <a:gd name="connsiteX0" fmla="*/ 362052 w 1830025"/>
              <a:gd name="connsiteY0" fmla="*/ 0 h 859909"/>
              <a:gd name="connsiteX1" fmla="*/ 1830025 w 1830025"/>
              <a:gd name="connsiteY1" fmla="*/ 0 h 859909"/>
              <a:gd name="connsiteX2" fmla="*/ 1830025 w 1830025"/>
              <a:gd name="connsiteY2" fmla="*/ 859909 h 859909"/>
              <a:gd name="connsiteX3" fmla="*/ 0 w 1830025"/>
              <a:gd name="connsiteY3" fmla="*/ 853715 h 859909"/>
              <a:gd name="connsiteX4" fmla="*/ 362052 w 1830025"/>
              <a:gd name="connsiteY4" fmla="*/ 0 h 85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0025" h="859909">
                <a:moveTo>
                  <a:pt x="362052" y="0"/>
                </a:moveTo>
                <a:lnTo>
                  <a:pt x="1830025" y="0"/>
                </a:lnTo>
                <a:lnTo>
                  <a:pt x="1830025" y="859909"/>
                </a:lnTo>
                <a:lnTo>
                  <a:pt x="0" y="853715"/>
                </a:lnTo>
                <a:lnTo>
                  <a:pt x="362052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27000">
                <a:schemeClr val="bg1">
                  <a:lumMod val="50000"/>
                  <a:tint val="44500"/>
                  <a:satMod val="160000"/>
                  <a:alpha val="41000"/>
                </a:schemeClr>
              </a:gs>
              <a:gs pos="100000">
                <a:schemeClr val="bg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8733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81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0613" indent="-22383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4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200" dirty="0">
                <a:solidFill>
                  <a:prstClr val="black"/>
                </a:solidFill>
              </a:rPr>
              <a:t>We also believe that most IIoT applications types will follow the overlay or </a:t>
            </a:r>
            <a:r>
              <a:rPr lang="en-US" sz="1200" b="1" dirty="0">
                <a:solidFill>
                  <a:prstClr val="black"/>
                </a:solidFill>
              </a:rPr>
              <a:t>legacy application</a:t>
            </a:r>
            <a:r>
              <a:rPr lang="en-US" sz="1200" dirty="0">
                <a:solidFill>
                  <a:prstClr val="black"/>
                </a:solidFill>
              </a:rPr>
              <a:t>, and that gateways will be essential for talking to existing assets to obtain data.  </a:t>
            </a:r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4503420" y="965586"/>
            <a:ext cx="3842315" cy="44805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6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Two key things to look for…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3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IIoT Go-To-Market </a:t>
            </a:r>
            <a:r>
              <a:rPr lang="en-US" dirty="0" smtClean="0"/>
              <a:t>Plan - Why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B0D9-A08B-4419-BB09-02E69E7555D7}" type="datetime1">
              <a:rPr lang="en-US" smtClean="0"/>
              <a:t>4/28/2017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EB0A-32B2-4797-AD62-041837E9D509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456677" y="930824"/>
            <a:ext cx="4172723" cy="4172721"/>
            <a:chOff x="1335089" y="550208"/>
            <a:chExt cx="5978525" cy="5978524"/>
          </a:xfrm>
        </p:grpSpPr>
        <p:sp>
          <p:nvSpPr>
            <p:cNvPr id="7" name="Oval 6"/>
            <p:cNvSpPr/>
            <p:nvPr/>
          </p:nvSpPr>
          <p:spPr>
            <a:xfrm flipV="1">
              <a:off x="1335089" y="550208"/>
              <a:ext cx="5978524" cy="5978524"/>
            </a:xfrm>
            <a:prstGeom prst="ellipse">
              <a:avLst/>
            </a:prstGeom>
            <a:noFill/>
            <a:ln w="12700" cap="flat" cmpd="sng" algn="ctr">
              <a:solidFill>
                <a:srgbClr val="7C7C7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524252" y="2108466"/>
              <a:ext cx="3789362" cy="2862010"/>
              <a:chOff x="3543301" y="2108466"/>
              <a:chExt cx="3789362" cy="2862010"/>
            </a:xfrm>
          </p:grpSpPr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343399" y="2108466"/>
                <a:ext cx="2989264" cy="2862010"/>
              </a:xfrm>
              <a:custGeom>
                <a:avLst/>
                <a:gdLst>
                  <a:gd name="T0" fmla="*/ 0 w 3321"/>
                  <a:gd name="T1" fmla="*/ 1590 h 3179"/>
                  <a:gd name="T2" fmla="*/ 2753 w 3321"/>
                  <a:gd name="T3" fmla="*/ 3179 h 3179"/>
                  <a:gd name="T4" fmla="*/ 2753 w 3321"/>
                  <a:gd name="T5" fmla="*/ 0 h 3179"/>
                  <a:gd name="T6" fmla="*/ 0 w 3321"/>
                  <a:gd name="T7" fmla="*/ 1590 h 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21" h="3179">
                    <a:moveTo>
                      <a:pt x="0" y="1590"/>
                    </a:moveTo>
                    <a:lnTo>
                      <a:pt x="2753" y="3179"/>
                    </a:lnTo>
                    <a:cubicBezTo>
                      <a:pt x="3321" y="2196"/>
                      <a:pt x="3321" y="984"/>
                      <a:pt x="2753" y="0"/>
                    </a:cubicBezTo>
                    <a:lnTo>
                      <a:pt x="0" y="1590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0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543301" y="2739370"/>
                <a:ext cx="1600200" cy="16002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905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b="1" kern="0" dirty="0" smtClean="0">
                    <a:solidFill>
                      <a:prstClr val="white"/>
                    </a:solidFill>
                    <a:latin typeface="Calibri"/>
                  </a:rPr>
                  <a:t>IIoT</a:t>
                </a:r>
              </a:p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GTM Plan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436864" y="2661080"/>
                <a:ext cx="1622857" cy="1367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Why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</a:br>
                <a:r>
                  <a:rPr kumimoji="0" lang="en-US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do end customers</a:t>
                </a:r>
              </a:p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want this?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802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the Gateway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B0D9-A08B-4419-BB09-02E69E7555D7}" type="datetime1">
              <a:rPr lang="en-US" smtClean="0"/>
              <a:t>4/28/2017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EB0A-32B2-4797-AD62-041837E9D509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60465875"/>
              </p:ext>
            </p:extLst>
          </p:nvPr>
        </p:nvGraphicFramePr>
        <p:xfrm>
          <a:off x="663781" y="1047750"/>
          <a:ext cx="7870619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357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IIoT Go-To-Market Plan – How/Where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B0D9-A08B-4419-BB09-02E69E7555D7}" type="datetime1">
              <a:rPr lang="en-US" smtClean="0"/>
              <a:t>4/28/2017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EB0A-32B2-4797-AD62-041837E9D509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456677" y="930824"/>
            <a:ext cx="4172722" cy="4172721"/>
            <a:chOff x="1335089" y="550208"/>
            <a:chExt cx="5978524" cy="5978524"/>
          </a:xfrm>
        </p:grpSpPr>
        <p:sp>
          <p:nvSpPr>
            <p:cNvPr id="7" name="Oval 6"/>
            <p:cNvSpPr/>
            <p:nvPr/>
          </p:nvSpPr>
          <p:spPr>
            <a:xfrm flipV="1">
              <a:off x="1335089" y="550208"/>
              <a:ext cx="5978524" cy="5978524"/>
            </a:xfrm>
            <a:prstGeom prst="ellipse">
              <a:avLst/>
            </a:prstGeom>
            <a:noFill/>
            <a:ln w="12700" cap="flat" cmpd="sng" algn="ctr">
              <a:solidFill>
                <a:srgbClr val="7C7C7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846502" y="2739370"/>
              <a:ext cx="4270204" cy="3662109"/>
              <a:chOff x="1865551" y="2739370"/>
              <a:chExt cx="4270204" cy="3662109"/>
            </a:xfrm>
          </p:grpSpPr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1865551" y="3539470"/>
                <a:ext cx="2477848" cy="2862009"/>
              </a:xfrm>
              <a:custGeom>
                <a:avLst/>
                <a:gdLst>
                  <a:gd name="T0" fmla="*/ 2752 w 2752"/>
                  <a:gd name="T1" fmla="*/ 0 h 3178"/>
                  <a:gd name="T2" fmla="*/ 0 w 2752"/>
                  <a:gd name="T3" fmla="*/ 1589 h 3178"/>
                  <a:gd name="T4" fmla="*/ 2752 w 2752"/>
                  <a:gd name="T5" fmla="*/ 3178 h 3178"/>
                  <a:gd name="T6" fmla="*/ 2752 w 2752"/>
                  <a:gd name="T7" fmla="*/ 0 h 3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52" h="3178">
                    <a:moveTo>
                      <a:pt x="2752" y="0"/>
                    </a:moveTo>
                    <a:lnTo>
                      <a:pt x="0" y="1589"/>
                    </a:lnTo>
                    <a:cubicBezTo>
                      <a:pt x="567" y="2573"/>
                      <a:pt x="1617" y="3178"/>
                      <a:pt x="2752" y="3178"/>
                    </a:cubicBezTo>
                    <a:lnTo>
                      <a:pt x="275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0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543301" y="2739370"/>
                <a:ext cx="1600200" cy="16002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905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b="1" kern="0" dirty="0" smtClean="0">
                    <a:solidFill>
                      <a:prstClr val="white"/>
                    </a:solidFill>
                    <a:latin typeface="Calibri"/>
                  </a:rPr>
                  <a:t>IIoT</a:t>
                </a:r>
              </a:p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GTM Plan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543685" y="4429741"/>
                <a:ext cx="1622857" cy="1278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How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/>
                </a:r>
                <a:b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</a:br>
                <a:r>
                  <a:rPr kumimoji="0" lang="en-US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do we go to market?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512898" y="4429741"/>
                <a:ext cx="1622857" cy="1587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Where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/>
                </a:r>
                <a:b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</a:br>
                <a:r>
                  <a:rPr kumimoji="0" lang="en-US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can we reach them?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582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731459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8"/>
          <p:cNvSpPr>
            <a:spLocks/>
          </p:cNvSpPr>
          <p:nvPr/>
        </p:nvSpPr>
        <p:spPr bwMode="auto">
          <a:xfrm>
            <a:off x="2630123" y="2782662"/>
            <a:ext cx="2837313" cy="1351188"/>
          </a:xfrm>
          <a:custGeom>
            <a:avLst/>
            <a:gdLst>
              <a:gd name="T0" fmla="*/ 2234 w 2416"/>
              <a:gd name="T1" fmla="*/ 758 h 1260"/>
              <a:gd name="T2" fmla="*/ 2122 w 2416"/>
              <a:gd name="T3" fmla="*/ 878 h 1260"/>
              <a:gd name="T4" fmla="*/ 1992 w 2416"/>
              <a:gd name="T5" fmla="*/ 972 h 1260"/>
              <a:gd name="T6" fmla="*/ 1848 w 2416"/>
              <a:gd name="T7" fmla="*/ 1040 h 1260"/>
              <a:gd name="T8" fmla="*/ 1696 w 2416"/>
              <a:gd name="T9" fmla="*/ 1080 h 1260"/>
              <a:gd name="T10" fmla="*/ 1538 w 2416"/>
              <a:gd name="T11" fmla="*/ 1092 h 1260"/>
              <a:gd name="T12" fmla="*/ 1378 w 2416"/>
              <a:gd name="T13" fmla="*/ 1074 h 1260"/>
              <a:gd name="T14" fmla="*/ 1224 w 2416"/>
              <a:gd name="T15" fmla="*/ 1026 h 1260"/>
              <a:gd name="T16" fmla="*/ 1130 w 2416"/>
              <a:gd name="T17" fmla="*/ 1014 h 1260"/>
              <a:gd name="T18" fmla="*/ 1046 w 2416"/>
              <a:gd name="T19" fmla="*/ 1104 h 1260"/>
              <a:gd name="T20" fmla="*/ 950 w 2416"/>
              <a:gd name="T21" fmla="*/ 1174 h 1260"/>
              <a:gd name="T22" fmla="*/ 842 w 2416"/>
              <a:gd name="T23" fmla="*/ 1224 h 1260"/>
              <a:gd name="T24" fmla="*/ 728 w 2416"/>
              <a:gd name="T25" fmla="*/ 1252 h 1260"/>
              <a:gd name="T26" fmla="*/ 610 w 2416"/>
              <a:gd name="T27" fmla="*/ 1260 h 1260"/>
              <a:gd name="T28" fmla="*/ 492 w 2416"/>
              <a:gd name="T29" fmla="*/ 1246 h 1260"/>
              <a:gd name="T30" fmla="*/ 376 w 2416"/>
              <a:gd name="T31" fmla="*/ 1208 h 1260"/>
              <a:gd name="T32" fmla="*/ 294 w 2416"/>
              <a:gd name="T33" fmla="*/ 1164 h 1260"/>
              <a:gd name="T34" fmla="*/ 194 w 2416"/>
              <a:gd name="T35" fmla="*/ 1084 h 1260"/>
              <a:gd name="T36" fmla="*/ 114 w 2416"/>
              <a:gd name="T37" fmla="*/ 990 h 1260"/>
              <a:gd name="T38" fmla="*/ 54 w 2416"/>
              <a:gd name="T39" fmla="*/ 884 h 1260"/>
              <a:gd name="T40" fmla="*/ 16 w 2416"/>
              <a:gd name="T41" fmla="*/ 770 h 1260"/>
              <a:gd name="T42" fmla="*/ 0 w 2416"/>
              <a:gd name="T43" fmla="*/ 650 h 1260"/>
              <a:gd name="T44" fmla="*/ 8 w 2416"/>
              <a:gd name="T45" fmla="*/ 528 h 1260"/>
              <a:gd name="T46" fmla="*/ 40 w 2416"/>
              <a:gd name="T47" fmla="*/ 408 h 1260"/>
              <a:gd name="T48" fmla="*/ 98 w 2416"/>
              <a:gd name="T49" fmla="*/ 294 h 1260"/>
              <a:gd name="T50" fmla="*/ 186 w 2416"/>
              <a:gd name="T51" fmla="*/ 184 h 1260"/>
              <a:gd name="T52" fmla="*/ 332 w 2416"/>
              <a:gd name="T53" fmla="*/ 76 h 1260"/>
              <a:gd name="T54" fmla="*/ 500 w 2416"/>
              <a:gd name="T55" fmla="*/ 14 h 1260"/>
              <a:gd name="T56" fmla="*/ 678 w 2416"/>
              <a:gd name="T57" fmla="*/ 2 h 1260"/>
              <a:gd name="T58" fmla="*/ 722 w 2416"/>
              <a:gd name="T59" fmla="*/ 6 h 1260"/>
              <a:gd name="T60" fmla="*/ 764 w 2416"/>
              <a:gd name="T61" fmla="*/ 192 h 1260"/>
              <a:gd name="T62" fmla="*/ 844 w 2416"/>
              <a:gd name="T63" fmla="*/ 366 h 1260"/>
              <a:gd name="T64" fmla="*/ 964 w 2416"/>
              <a:gd name="T65" fmla="*/ 520 h 1260"/>
              <a:gd name="T66" fmla="*/ 1120 w 2416"/>
              <a:gd name="T67" fmla="*/ 646 h 1260"/>
              <a:gd name="T68" fmla="*/ 1236 w 2416"/>
              <a:gd name="T69" fmla="*/ 708 h 1260"/>
              <a:gd name="T70" fmla="*/ 1398 w 2416"/>
              <a:gd name="T71" fmla="*/ 760 h 1260"/>
              <a:gd name="T72" fmla="*/ 1564 w 2416"/>
              <a:gd name="T73" fmla="*/ 780 h 1260"/>
              <a:gd name="T74" fmla="*/ 1728 w 2416"/>
              <a:gd name="T75" fmla="*/ 766 h 1260"/>
              <a:gd name="T76" fmla="*/ 1888 w 2416"/>
              <a:gd name="T77" fmla="*/ 722 h 1260"/>
              <a:gd name="T78" fmla="*/ 2036 w 2416"/>
              <a:gd name="T79" fmla="*/ 648 h 1260"/>
              <a:gd name="T80" fmla="*/ 2170 w 2416"/>
              <a:gd name="T81" fmla="*/ 546 h 1260"/>
              <a:gd name="T82" fmla="*/ 2284 w 2416"/>
              <a:gd name="T83" fmla="*/ 414 h 1260"/>
              <a:gd name="T84" fmla="*/ 2340 w 2416"/>
              <a:gd name="T85" fmla="*/ 322 h 1260"/>
              <a:gd name="T86" fmla="*/ 2412 w 2416"/>
              <a:gd name="T87" fmla="*/ 144 h 1260"/>
              <a:gd name="T88" fmla="*/ 2416 w 2416"/>
              <a:gd name="T89" fmla="*/ 248 h 1260"/>
              <a:gd name="T90" fmla="*/ 2402 w 2416"/>
              <a:gd name="T91" fmla="*/ 388 h 1260"/>
              <a:gd name="T92" fmla="*/ 2364 w 2416"/>
              <a:gd name="T93" fmla="*/ 526 h 1260"/>
              <a:gd name="T94" fmla="*/ 2302 w 2416"/>
              <a:gd name="T95" fmla="*/ 658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16" h="1260">
                <a:moveTo>
                  <a:pt x="2282" y="690"/>
                </a:moveTo>
                <a:lnTo>
                  <a:pt x="2282" y="690"/>
                </a:lnTo>
                <a:lnTo>
                  <a:pt x="2258" y="726"/>
                </a:lnTo>
                <a:lnTo>
                  <a:pt x="2234" y="758"/>
                </a:lnTo>
                <a:lnTo>
                  <a:pt x="2208" y="792"/>
                </a:lnTo>
                <a:lnTo>
                  <a:pt x="2180" y="822"/>
                </a:lnTo>
                <a:lnTo>
                  <a:pt x="2152" y="850"/>
                </a:lnTo>
                <a:lnTo>
                  <a:pt x="2122" y="878"/>
                </a:lnTo>
                <a:lnTo>
                  <a:pt x="2090" y="904"/>
                </a:lnTo>
                <a:lnTo>
                  <a:pt x="2058" y="928"/>
                </a:lnTo>
                <a:lnTo>
                  <a:pt x="2026" y="952"/>
                </a:lnTo>
                <a:lnTo>
                  <a:pt x="1992" y="972"/>
                </a:lnTo>
                <a:lnTo>
                  <a:pt x="1956" y="992"/>
                </a:lnTo>
                <a:lnTo>
                  <a:pt x="1920" y="1010"/>
                </a:lnTo>
                <a:lnTo>
                  <a:pt x="1884" y="1026"/>
                </a:lnTo>
                <a:lnTo>
                  <a:pt x="1848" y="1040"/>
                </a:lnTo>
                <a:lnTo>
                  <a:pt x="1810" y="1052"/>
                </a:lnTo>
                <a:lnTo>
                  <a:pt x="1772" y="1064"/>
                </a:lnTo>
                <a:lnTo>
                  <a:pt x="1734" y="1072"/>
                </a:lnTo>
                <a:lnTo>
                  <a:pt x="1696" y="1080"/>
                </a:lnTo>
                <a:lnTo>
                  <a:pt x="1656" y="1086"/>
                </a:lnTo>
                <a:lnTo>
                  <a:pt x="1616" y="1090"/>
                </a:lnTo>
                <a:lnTo>
                  <a:pt x="1576" y="1092"/>
                </a:lnTo>
                <a:lnTo>
                  <a:pt x="1538" y="1092"/>
                </a:lnTo>
                <a:lnTo>
                  <a:pt x="1498" y="1090"/>
                </a:lnTo>
                <a:lnTo>
                  <a:pt x="1458" y="1086"/>
                </a:lnTo>
                <a:lnTo>
                  <a:pt x="1418" y="1080"/>
                </a:lnTo>
                <a:lnTo>
                  <a:pt x="1378" y="1074"/>
                </a:lnTo>
                <a:lnTo>
                  <a:pt x="1340" y="1064"/>
                </a:lnTo>
                <a:lnTo>
                  <a:pt x="1300" y="1054"/>
                </a:lnTo>
                <a:lnTo>
                  <a:pt x="1262" y="1040"/>
                </a:lnTo>
                <a:lnTo>
                  <a:pt x="1224" y="1026"/>
                </a:lnTo>
                <a:lnTo>
                  <a:pt x="1186" y="1008"/>
                </a:lnTo>
                <a:lnTo>
                  <a:pt x="1148" y="990"/>
                </a:lnTo>
                <a:lnTo>
                  <a:pt x="1148" y="990"/>
                </a:lnTo>
                <a:lnTo>
                  <a:pt x="1130" y="1014"/>
                </a:lnTo>
                <a:lnTo>
                  <a:pt x="1110" y="1038"/>
                </a:lnTo>
                <a:lnTo>
                  <a:pt x="1090" y="1062"/>
                </a:lnTo>
                <a:lnTo>
                  <a:pt x="1068" y="1084"/>
                </a:lnTo>
                <a:lnTo>
                  <a:pt x="1046" y="1104"/>
                </a:lnTo>
                <a:lnTo>
                  <a:pt x="1022" y="1124"/>
                </a:lnTo>
                <a:lnTo>
                  <a:pt x="1000" y="1142"/>
                </a:lnTo>
                <a:lnTo>
                  <a:pt x="974" y="1158"/>
                </a:lnTo>
                <a:lnTo>
                  <a:pt x="950" y="1174"/>
                </a:lnTo>
                <a:lnTo>
                  <a:pt x="924" y="1188"/>
                </a:lnTo>
                <a:lnTo>
                  <a:pt x="896" y="1202"/>
                </a:lnTo>
                <a:lnTo>
                  <a:pt x="870" y="1214"/>
                </a:lnTo>
                <a:lnTo>
                  <a:pt x="842" y="1224"/>
                </a:lnTo>
                <a:lnTo>
                  <a:pt x="814" y="1234"/>
                </a:lnTo>
                <a:lnTo>
                  <a:pt x="786" y="1242"/>
                </a:lnTo>
                <a:lnTo>
                  <a:pt x="756" y="1248"/>
                </a:lnTo>
                <a:lnTo>
                  <a:pt x="728" y="1252"/>
                </a:lnTo>
                <a:lnTo>
                  <a:pt x="698" y="1256"/>
                </a:lnTo>
                <a:lnTo>
                  <a:pt x="670" y="1260"/>
                </a:lnTo>
                <a:lnTo>
                  <a:pt x="640" y="1260"/>
                </a:lnTo>
                <a:lnTo>
                  <a:pt x="610" y="1260"/>
                </a:lnTo>
                <a:lnTo>
                  <a:pt x="580" y="1258"/>
                </a:lnTo>
                <a:lnTo>
                  <a:pt x="552" y="1256"/>
                </a:lnTo>
                <a:lnTo>
                  <a:pt x="522" y="1252"/>
                </a:lnTo>
                <a:lnTo>
                  <a:pt x="492" y="1246"/>
                </a:lnTo>
                <a:lnTo>
                  <a:pt x="464" y="1238"/>
                </a:lnTo>
                <a:lnTo>
                  <a:pt x="434" y="1230"/>
                </a:lnTo>
                <a:lnTo>
                  <a:pt x="406" y="1218"/>
                </a:lnTo>
                <a:lnTo>
                  <a:pt x="376" y="1208"/>
                </a:lnTo>
                <a:lnTo>
                  <a:pt x="348" y="1194"/>
                </a:lnTo>
                <a:lnTo>
                  <a:pt x="322" y="1180"/>
                </a:lnTo>
                <a:lnTo>
                  <a:pt x="294" y="1164"/>
                </a:lnTo>
                <a:lnTo>
                  <a:pt x="294" y="1164"/>
                </a:lnTo>
                <a:lnTo>
                  <a:pt x="268" y="1146"/>
                </a:lnTo>
                <a:lnTo>
                  <a:pt x="242" y="1126"/>
                </a:lnTo>
                <a:lnTo>
                  <a:pt x="216" y="1106"/>
                </a:lnTo>
                <a:lnTo>
                  <a:pt x="194" y="1084"/>
                </a:lnTo>
                <a:lnTo>
                  <a:pt x="172" y="1062"/>
                </a:lnTo>
                <a:lnTo>
                  <a:pt x="150" y="1040"/>
                </a:lnTo>
                <a:lnTo>
                  <a:pt x="132" y="1016"/>
                </a:lnTo>
                <a:lnTo>
                  <a:pt x="114" y="990"/>
                </a:lnTo>
                <a:lnTo>
                  <a:pt x="96" y="964"/>
                </a:lnTo>
                <a:lnTo>
                  <a:pt x="80" y="938"/>
                </a:lnTo>
                <a:lnTo>
                  <a:pt x="66" y="912"/>
                </a:lnTo>
                <a:lnTo>
                  <a:pt x="54" y="884"/>
                </a:lnTo>
                <a:lnTo>
                  <a:pt x="42" y="856"/>
                </a:lnTo>
                <a:lnTo>
                  <a:pt x="32" y="828"/>
                </a:lnTo>
                <a:lnTo>
                  <a:pt x="24" y="798"/>
                </a:lnTo>
                <a:lnTo>
                  <a:pt x="16" y="770"/>
                </a:lnTo>
                <a:lnTo>
                  <a:pt x="10" y="740"/>
                </a:lnTo>
                <a:lnTo>
                  <a:pt x="6" y="710"/>
                </a:lnTo>
                <a:lnTo>
                  <a:pt x="2" y="680"/>
                </a:lnTo>
                <a:lnTo>
                  <a:pt x="0" y="650"/>
                </a:lnTo>
                <a:lnTo>
                  <a:pt x="0" y="618"/>
                </a:lnTo>
                <a:lnTo>
                  <a:pt x="2" y="588"/>
                </a:lnTo>
                <a:lnTo>
                  <a:pt x="4" y="558"/>
                </a:lnTo>
                <a:lnTo>
                  <a:pt x="8" y="528"/>
                </a:lnTo>
                <a:lnTo>
                  <a:pt x="14" y="498"/>
                </a:lnTo>
                <a:lnTo>
                  <a:pt x="22" y="468"/>
                </a:lnTo>
                <a:lnTo>
                  <a:pt x="30" y="438"/>
                </a:lnTo>
                <a:lnTo>
                  <a:pt x="40" y="408"/>
                </a:lnTo>
                <a:lnTo>
                  <a:pt x="52" y="378"/>
                </a:lnTo>
                <a:lnTo>
                  <a:pt x="66" y="350"/>
                </a:lnTo>
                <a:lnTo>
                  <a:pt x="82" y="322"/>
                </a:lnTo>
                <a:lnTo>
                  <a:pt x="98" y="294"/>
                </a:lnTo>
                <a:lnTo>
                  <a:pt x="98" y="294"/>
                </a:lnTo>
                <a:lnTo>
                  <a:pt x="124" y="254"/>
                </a:lnTo>
                <a:lnTo>
                  <a:pt x="154" y="218"/>
                </a:lnTo>
                <a:lnTo>
                  <a:pt x="186" y="184"/>
                </a:lnTo>
                <a:lnTo>
                  <a:pt x="220" y="152"/>
                </a:lnTo>
                <a:lnTo>
                  <a:pt x="256" y="124"/>
                </a:lnTo>
                <a:lnTo>
                  <a:pt x="292" y="98"/>
                </a:lnTo>
                <a:lnTo>
                  <a:pt x="332" y="76"/>
                </a:lnTo>
                <a:lnTo>
                  <a:pt x="372" y="56"/>
                </a:lnTo>
                <a:lnTo>
                  <a:pt x="414" y="38"/>
                </a:lnTo>
                <a:lnTo>
                  <a:pt x="456" y="24"/>
                </a:lnTo>
                <a:lnTo>
                  <a:pt x="500" y="14"/>
                </a:lnTo>
                <a:lnTo>
                  <a:pt x="544" y="6"/>
                </a:lnTo>
                <a:lnTo>
                  <a:pt x="588" y="2"/>
                </a:lnTo>
                <a:lnTo>
                  <a:pt x="632" y="0"/>
                </a:lnTo>
                <a:lnTo>
                  <a:pt x="678" y="2"/>
                </a:lnTo>
                <a:lnTo>
                  <a:pt x="722" y="6"/>
                </a:lnTo>
                <a:lnTo>
                  <a:pt x="722" y="6"/>
                </a:lnTo>
                <a:lnTo>
                  <a:pt x="722" y="6"/>
                </a:lnTo>
                <a:lnTo>
                  <a:pt x="722" y="6"/>
                </a:lnTo>
                <a:lnTo>
                  <a:pt x="730" y="54"/>
                </a:lnTo>
                <a:lnTo>
                  <a:pt x="738" y="100"/>
                </a:lnTo>
                <a:lnTo>
                  <a:pt x="750" y="146"/>
                </a:lnTo>
                <a:lnTo>
                  <a:pt x="764" y="192"/>
                </a:lnTo>
                <a:lnTo>
                  <a:pt x="780" y="238"/>
                </a:lnTo>
                <a:lnTo>
                  <a:pt x="798" y="282"/>
                </a:lnTo>
                <a:lnTo>
                  <a:pt x="820" y="324"/>
                </a:lnTo>
                <a:lnTo>
                  <a:pt x="844" y="366"/>
                </a:lnTo>
                <a:lnTo>
                  <a:pt x="870" y="406"/>
                </a:lnTo>
                <a:lnTo>
                  <a:pt x="898" y="446"/>
                </a:lnTo>
                <a:lnTo>
                  <a:pt x="930" y="484"/>
                </a:lnTo>
                <a:lnTo>
                  <a:pt x="964" y="520"/>
                </a:lnTo>
                <a:lnTo>
                  <a:pt x="1000" y="554"/>
                </a:lnTo>
                <a:lnTo>
                  <a:pt x="1038" y="588"/>
                </a:lnTo>
                <a:lnTo>
                  <a:pt x="1078" y="618"/>
                </a:lnTo>
                <a:lnTo>
                  <a:pt x="1120" y="646"/>
                </a:lnTo>
                <a:lnTo>
                  <a:pt x="1120" y="646"/>
                </a:lnTo>
                <a:lnTo>
                  <a:pt x="1158" y="670"/>
                </a:lnTo>
                <a:lnTo>
                  <a:pt x="1196" y="690"/>
                </a:lnTo>
                <a:lnTo>
                  <a:pt x="1236" y="708"/>
                </a:lnTo>
                <a:lnTo>
                  <a:pt x="1276" y="724"/>
                </a:lnTo>
                <a:lnTo>
                  <a:pt x="1316" y="738"/>
                </a:lnTo>
                <a:lnTo>
                  <a:pt x="1358" y="750"/>
                </a:lnTo>
                <a:lnTo>
                  <a:pt x="1398" y="760"/>
                </a:lnTo>
                <a:lnTo>
                  <a:pt x="1440" y="768"/>
                </a:lnTo>
                <a:lnTo>
                  <a:pt x="1480" y="774"/>
                </a:lnTo>
                <a:lnTo>
                  <a:pt x="1522" y="778"/>
                </a:lnTo>
                <a:lnTo>
                  <a:pt x="1564" y="780"/>
                </a:lnTo>
                <a:lnTo>
                  <a:pt x="1606" y="780"/>
                </a:lnTo>
                <a:lnTo>
                  <a:pt x="1646" y="776"/>
                </a:lnTo>
                <a:lnTo>
                  <a:pt x="1688" y="772"/>
                </a:lnTo>
                <a:lnTo>
                  <a:pt x="1728" y="766"/>
                </a:lnTo>
                <a:lnTo>
                  <a:pt x="1770" y="758"/>
                </a:lnTo>
                <a:lnTo>
                  <a:pt x="1810" y="748"/>
                </a:lnTo>
                <a:lnTo>
                  <a:pt x="1848" y="736"/>
                </a:lnTo>
                <a:lnTo>
                  <a:pt x="1888" y="722"/>
                </a:lnTo>
                <a:lnTo>
                  <a:pt x="1926" y="706"/>
                </a:lnTo>
                <a:lnTo>
                  <a:pt x="1964" y="690"/>
                </a:lnTo>
                <a:lnTo>
                  <a:pt x="2000" y="670"/>
                </a:lnTo>
                <a:lnTo>
                  <a:pt x="2036" y="648"/>
                </a:lnTo>
                <a:lnTo>
                  <a:pt x="2072" y="626"/>
                </a:lnTo>
                <a:lnTo>
                  <a:pt x="2106" y="600"/>
                </a:lnTo>
                <a:lnTo>
                  <a:pt x="2138" y="574"/>
                </a:lnTo>
                <a:lnTo>
                  <a:pt x="2170" y="546"/>
                </a:lnTo>
                <a:lnTo>
                  <a:pt x="2200" y="516"/>
                </a:lnTo>
                <a:lnTo>
                  <a:pt x="2230" y="484"/>
                </a:lnTo>
                <a:lnTo>
                  <a:pt x="2256" y="450"/>
                </a:lnTo>
                <a:lnTo>
                  <a:pt x="2284" y="414"/>
                </a:lnTo>
                <a:lnTo>
                  <a:pt x="2308" y="378"/>
                </a:lnTo>
                <a:lnTo>
                  <a:pt x="2308" y="378"/>
                </a:lnTo>
                <a:lnTo>
                  <a:pt x="2324" y="350"/>
                </a:lnTo>
                <a:lnTo>
                  <a:pt x="2340" y="322"/>
                </a:lnTo>
                <a:lnTo>
                  <a:pt x="2356" y="292"/>
                </a:lnTo>
                <a:lnTo>
                  <a:pt x="2368" y="262"/>
                </a:lnTo>
                <a:lnTo>
                  <a:pt x="2392" y="204"/>
                </a:lnTo>
                <a:lnTo>
                  <a:pt x="2412" y="144"/>
                </a:lnTo>
                <a:lnTo>
                  <a:pt x="2412" y="144"/>
                </a:lnTo>
                <a:lnTo>
                  <a:pt x="2414" y="178"/>
                </a:lnTo>
                <a:lnTo>
                  <a:pt x="2416" y="212"/>
                </a:lnTo>
                <a:lnTo>
                  <a:pt x="2416" y="248"/>
                </a:lnTo>
                <a:lnTo>
                  <a:pt x="2414" y="282"/>
                </a:lnTo>
                <a:lnTo>
                  <a:pt x="2412" y="318"/>
                </a:lnTo>
                <a:lnTo>
                  <a:pt x="2406" y="352"/>
                </a:lnTo>
                <a:lnTo>
                  <a:pt x="2402" y="388"/>
                </a:lnTo>
                <a:lnTo>
                  <a:pt x="2394" y="422"/>
                </a:lnTo>
                <a:lnTo>
                  <a:pt x="2386" y="456"/>
                </a:lnTo>
                <a:lnTo>
                  <a:pt x="2376" y="492"/>
                </a:lnTo>
                <a:lnTo>
                  <a:pt x="2364" y="526"/>
                </a:lnTo>
                <a:lnTo>
                  <a:pt x="2350" y="560"/>
                </a:lnTo>
                <a:lnTo>
                  <a:pt x="2336" y="592"/>
                </a:lnTo>
                <a:lnTo>
                  <a:pt x="2320" y="626"/>
                </a:lnTo>
                <a:lnTo>
                  <a:pt x="2302" y="658"/>
                </a:lnTo>
                <a:lnTo>
                  <a:pt x="2282" y="690"/>
                </a:lnTo>
                <a:lnTo>
                  <a:pt x="2282" y="6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to revenue is a “Partner Play”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58572"/>
            <a:ext cx="1740438" cy="203978"/>
          </a:xfrm>
        </p:spPr>
        <p:txBody>
          <a:bodyPr/>
          <a:lstStyle/>
          <a:p>
            <a:fld id="{FC45B0D9-A08B-4419-BB09-02E69E7555D7}" type="datetime1">
              <a:rPr lang="en-US" smtClean="0"/>
              <a:t>4/28/2017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EB0A-32B2-4797-AD62-041837E9D509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836167" y="1047750"/>
            <a:ext cx="2416884" cy="2136164"/>
          </a:xfrm>
          <a:custGeom>
            <a:avLst/>
            <a:gdLst>
              <a:gd name="T0" fmla="*/ 1684 w 2058"/>
              <a:gd name="T1" fmla="*/ 1208 h 1992"/>
              <a:gd name="T2" fmla="*/ 1550 w 2058"/>
              <a:gd name="T3" fmla="*/ 1072 h 1992"/>
              <a:gd name="T4" fmla="*/ 1388 w 2058"/>
              <a:gd name="T5" fmla="*/ 968 h 1992"/>
              <a:gd name="T6" fmla="*/ 1206 w 2058"/>
              <a:gd name="T7" fmla="*/ 900 h 1992"/>
              <a:gd name="T8" fmla="*/ 1006 w 2058"/>
              <a:gd name="T9" fmla="*/ 878 h 1992"/>
              <a:gd name="T10" fmla="*/ 874 w 2058"/>
              <a:gd name="T11" fmla="*/ 888 h 1992"/>
              <a:gd name="T12" fmla="*/ 710 w 2058"/>
              <a:gd name="T13" fmla="*/ 930 h 1992"/>
              <a:gd name="T14" fmla="*/ 560 w 2058"/>
              <a:gd name="T15" fmla="*/ 1002 h 1992"/>
              <a:gd name="T16" fmla="*/ 426 w 2058"/>
              <a:gd name="T17" fmla="*/ 1102 h 1992"/>
              <a:gd name="T18" fmla="*/ 316 w 2058"/>
              <a:gd name="T19" fmla="*/ 1224 h 1992"/>
              <a:gd name="T20" fmla="*/ 230 w 2058"/>
              <a:gd name="T21" fmla="*/ 1366 h 1992"/>
              <a:gd name="T22" fmla="*/ 172 w 2058"/>
              <a:gd name="T23" fmla="*/ 1524 h 1992"/>
              <a:gd name="T24" fmla="*/ 146 w 2058"/>
              <a:gd name="T25" fmla="*/ 1694 h 1992"/>
              <a:gd name="T26" fmla="*/ 146 w 2058"/>
              <a:gd name="T27" fmla="*/ 1804 h 1992"/>
              <a:gd name="T28" fmla="*/ 182 w 2058"/>
              <a:gd name="T29" fmla="*/ 1992 h 1992"/>
              <a:gd name="T30" fmla="*/ 124 w 2058"/>
              <a:gd name="T31" fmla="*/ 1906 h 1992"/>
              <a:gd name="T32" fmla="*/ 60 w 2058"/>
              <a:gd name="T33" fmla="*/ 1780 h 1992"/>
              <a:gd name="T34" fmla="*/ 18 w 2058"/>
              <a:gd name="T35" fmla="*/ 1644 h 1992"/>
              <a:gd name="T36" fmla="*/ 0 w 2058"/>
              <a:gd name="T37" fmla="*/ 1498 h 1992"/>
              <a:gd name="T38" fmla="*/ 4 w 2058"/>
              <a:gd name="T39" fmla="*/ 1378 h 1992"/>
              <a:gd name="T40" fmla="*/ 34 w 2058"/>
              <a:gd name="T41" fmla="*/ 1216 h 1992"/>
              <a:gd name="T42" fmla="*/ 94 w 2058"/>
              <a:gd name="T43" fmla="*/ 1068 h 1992"/>
              <a:gd name="T44" fmla="*/ 180 w 2058"/>
              <a:gd name="T45" fmla="*/ 934 h 1992"/>
              <a:gd name="T46" fmla="*/ 288 w 2058"/>
              <a:gd name="T47" fmla="*/ 818 h 1992"/>
              <a:gd name="T48" fmla="*/ 416 w 2058"/>
              <a:gd name="T49" fmla="*/ 724 h 1992"/>
              <a:gd name="T50" fmla="*/ 558 w 2058"/>
              <a:gd name="T51" fmla="*/ 654 h 1992"/>
              <a:gd name="T52" fmla="*/ 716 w 2058"/>
              <a:gd name="T53" fmla="*/ 612 h 1992"/>
              <a:gd name="T54" fmla="*/ 800 w 2058"/>
              <a:gd name="T55" fmla="*/ 572 h 1992"/>
              <a:gd name="T56" fmla="*/ 824 w 2058"/>
              <a:gd name="T57" fmla="*/ 452 h 1992"/>
              <a:gd name="T58" fmla="*/ 868 w 2058"/>
              <a:gd name="T59" fmla="*/ 340 h 1992"/>
              <a:gd name="T60" fmla="*/ 932 w 2058"/>
              <a:gd name="T61" fmla="*/ 242 h 1992"/>
              <a:gd name="T62" fmla="*/ 1014 w 2058"/>
              <a:gd name="T63" fmla="*/ 156 h 1992"/>
              <a:gd name="T64" fmla="*/ 1108 w 2058"/>
              <a:gd name="T65" fmla="*/ 86 h 1992"/>
              <a:gd name="T66" fmla="*/ 1216 w 2058"/>
              <a:gd name="T67" fmla="*/ 36 h 1992"/>
              <a:gd name="T68" fmla="*/ 1334 w 2058"/>
              <a:gd name="T69" fmla="*/ 6 h 1992"/>
              <a:gd name="T70" fmla="*/ 1428 w 2058"/>
              <a:gd name="T71" fmla="*/ 0 h 1992"/>
              <a:gd name="T72" fmla="*/ 1554 w 2058"/>
              <a:gd name="T73" fmla="*/ 12 h 1992"/>
              <a:gd name="T74" fmla="*/ 1674 w 2058"/>
              <a:gd name="T75" fmla="*/ 50 h 1992"/>
              <a:gd name="T76" fmla="*/ 1780 w 2058"/>
              <a:gd name="T77" fmla="*/ 108 h 1992"/>
              <a:gd name="T78" fmla="*/ 1874 w 2058"/>
              <a:gd name="T79" fmla="*/ 184 h 1992"/>
              <a:gd name="T80" fmla="*/ 1950 w 2058"/>
              <a:gd name="T81" fmla="*/ 278 h 1992"/>
              <a:gd name="T82" fmla="*/ 2008 w 2058"/>
              <a:gd name="T83" fmla="*/ 384 h 1992"/>
              <a:gd name="T84" fmla="*/ 2046 w 2058"/>
              <a:gd name="T85" fmla="*/ 504 h 1992"/>
              <a:gd name="T86" fmla="*/ 2058 w 2058"/>
              <a:gd name="T87" fmla="*/ 630 h 1992"/>
              <a:gd name="T88" fmla="*/ 2042 w 2058"/>
              <a:gd name="T89" fmla="*/ 770 h 1992"/>
              <a:gd name="T90" fmla="*/ 1976 w 2058"/>
              <a:gd name="T91" fmla="*/ 940 h 1992"/>
              <a:gd name="T92" fmla="*/ 1868 w 2058"/>
              <a:gd name="T93" fmla="*/ 1082 h 1992"/>
              <a:gd name="T94" fmla="*/ 1724 w 2058"/>
              <a:gd name="T95" fmla="*/ 1186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58" h="1992">
                <a:moveTo>
                  <a:pt x="1684" y="1206"/>
                </a:moveTo>
                <a:lnTo>
                  <a:pt x="1684" y="1206"/>
                </a:lnTo>
                <a:lnTo>
                  <a:pt x="1684" y="1208"/>
                </a:lnTo>
                <a:lnTo>
                  <a:pt x="1684" y="1208"/>
                </a:lnTo>
                <a:lnTo>
                  <a:pt x="1652" y="1170"/>
                </a:lnTo>
                <a:lnTo>
                  <a:pt x="1620" y="1136"/>
                </a:lnTo>
                <a:lnTo>
                  <a:pt x="1586" y="1102"/>
                </a:lnTo>
                <a:lnTo>
                  <a:pt x="1550" y="1072"/>
                </a:lnTo>
                <a:lnTo>
                  <a:pt x="1512" y="1042"/>
                </a:lnTo>
                <a:lnTo>
                  <a:pt x="1472" y="1014"/>
                </a:lnTo>
                <a:lnTo>
                  <a:pt x="1432" y="990"/>
                </a:lnTo>
                <a:lnTo>
                  <a:pt x="1388" y="968"/>
                </a:lnTo>
                <a:lnTo>
                  <a:pt x="1344" y="946"/>
                </a:lnTo>
                <a:lnTo>
                  <a:pt x="1300" y="930"/>
                </a:lnTo>
                <a:lnTo>
                  <a:pt x="1252" y="914"/>
                </a:lnTo>
                <a:lnTo>
                  <a:pt x="1206" y="900"/>
                </a:lnTo>
                <a:lnTo>
                  <a:pt x="1156" y="890"/>
                </a:lnTo>
                <a:lnTo>
                  <a:pt x="1108" y="884"/>
                </a:lnTo>
                <a:lnTo>
                  <a:pt x="1056" y="880"/>
                </a:lnTo>
                <a:lnTo>
                  <a:pt x="1006" y="878"/>
                </a:lnTo>
                <a:lnTo>
                  <a:pt x="1006" y="878"/>
                </a:lnTo>
                <a:lnTo>
                  <a:pt x="962" y="878"/>
                </a:lnTo>
                <a:lnTo>
                  <a:pt x="918" y="882"/>
                </a:lnTo>
                <a:lnTo>
                  <a:pt x="874" y="888"/>
                </a:lnTo>
                <a:lnTo>
                  <a:pt x="832" y="896"/>
                </a:lnTo>
                <a:lnTo>
                  <a:pt x="790" y="904"/>
                </a:lnTo>
                <a:lnTo>
                  <a:pt x="750" y="916"/>
                </a:lnTo>
                <a:lnTo>
                  <a:pt x="710" y="930"/>
                </a:lnTo>
                <a:lnTo>
                  <a:pt x="670" y="946"/>
                </a:lnTo>
                <a:lnTo>
                  <a:pt x="632" y="962"/>
                </a:lnTo>
                <a:lnTo>
                  <a:pt x="596" y="982"/>
                </a:lnTo>
                <a:lnTo>
                  <a:pt x="560" y="1002"/>
                </a:lnTo>
                <a:lnTo>
                  <a:pt x="524" y="1024"/>
                </a:lnTo>
                <a:lnTo>
                  <a:pt x="490" y="1048"/>
                </a:lnTo>
                <a:lnTo>
                  <a:pt x="458" y="1074"/>
                </a:lnTo>
                <a:lnTo>
                  <a:pt x="426" y="1102"/>
                </a:lnTo>
                <a:lnTo>
                  <a:pt x="396" y="1130"/>
                </a:lnTo>
                <a:lnTo>
                  <a:pt x="368" y="1160"/>
                </a:lnTo>
                <a:lnTo>
                  <a:pt x="342" y="1190"/>
                </a:lnTo>
                <a:lnTo>
                  <a:pt x="316" y="1224"/>
                </a:lnTo>
                <a:lnTo>
                  <a:pt x="292" y="1258"/>
                </a:lnTo>
                <a:lnTo>
                  <a:pt x="270" y="1292"/>
                </a:lnTo>
                <a:lnTo>
                  <a:pt x="248" y="1328"/>
                </a:lnTo>
                <a:lnTo>
                  <a:pt x="230" y="1366"/>
                </a:lnTo>
                <a:lnTo>
                  <a:pt x="212" y="1404"/>
                </a:lnTo>
                <a:lnTo>
                  <a:pt x="196" y="1442"/>
                </a:lnTo>
                <a:lnTo>
                  <a:pt x="184" y="1482"/>
                </a:lnTo>
                <a:lnTo>
                  <a:pt x="172" y="1524"/>
                </a:lnTo>
                <a:lnTo>
                  <a:pt x="162" y="1566"/>
                </a:lnTo>
                <a:lnTo>
                  <a:pt x="154" y="1608"/>
                </a:lnTo>
                <a:lnTo>
                  <a:pt x="148" y="1650"/>
                </a:lnTo>
                <a:lnTo>
                  <a:pt x="146" y="1694"/>
                </a:lnTo>
                <a:lnTo>
                  <a:pt x="144" y="1738"/>
                </a:lnTo>
                <a:lnTo>
                  <a:pt x="144" y="1738"/>
                </a:lnTo>
                <a:lnTo>
                  <a:pt x="146" y="1772"/>
                </a:lnTo>
                <a:lnTo>
                  <a:pt x="146" y="1804"/>
                </a:lnTo>
                <a:lnTo>
                  <a:pt x="150" y="1836"/>
                </a:lnTo>
                <a:lnTo>
                  <a:pt x="154" y="1868"/>
                </a:lnTo>
                <a:lnTo>
                  <a:pt x="166" y="1932"/>
                </a:lnTo>
                <a:lnTo>
                  <a:pt x="182" y="1992"/>
                </a:lnTo>
                <a:lnTo>
                  <a:pt x="182" y="1992"/>
                </a:lnTo>
                <a:lnTo>
                  <a:pt x="162" y="1964"/>
                </a:lnTo>
                <a:lnTo>
                  <a:pt x="142" y="1936"/>
                </a:lnTo>
                <a:lnTo>
                  <a:pt x="124" y="1906"/>
                </a:lnTo>
                <a:lnTo>
                  <a:pt x="106" y="1876"/>
                </a:lnTo>
                <a:lnTo>
                  <a:pt x="90" y="1844"/>
                </a:lnTo>
                <a:lnTo>
                  <a:pt x="74" y="1814"/>
                </a:lnTo>
                <a:lnTo>
                  <a:pt x="60" y="1780"/>
                </a:lnTo>
                <a:lnTo>
                  <a:pt x="48" y="1748"/>
                </a:lnTo>
                <a:lnTo>
                  <a:pt x="36" y="1714"/>
                </a:lnTo>
                <a:lnTo>
                  <a:pt x="28" y="1680"/>
                </a:lnTo>
                <a:lnTo>
                  <a:pt x="18" y="1644"/>
                </a:lnTo>
                <a:lnTo>
                  <a:pt x="12" y="1608"/>
                </a:lnTo>
                <a:lnTo>
                  <a:pt x="6" y="1572"/>
                </a:lnTo>
                <a:lnTo>
                  <a:pt x="2" y="1536"/>
                </a:lnTo>
                <a:lnTo>
                  <a:pt x="0" y="1498"/>
                </a:lnTo>
                <a:lnTo>
                  <a:pt x="0" y="1462"/>
                </a:lnTo>
                <a:lnTo>
                  <a:pt x="0" y="1462"/>
                </a:lnTo>
                <a:lnTo>
                  <a:pt x="0" y="1420"/>
                </a:lnTo>
                <a:lnTo>
                  <a:pt x="4" y="1378"/>
                </a:lnTo>
                <a:lnTo>
                  <a:pt x="8" y="1336"/>
                </a:lnTo>
                <a:lnTo>
                  <a:pt x="16" y="1296"/>
                </a:lnTo>
                <a:lnTo>
                  <a:pt x="24" y="1256"/>
                </a:lnTo>
                <a:lnTo>
                  <a:pt x="34" y="1216"/>
                </a:lnTo>
                <a:lnTo>
                  <a:pt x="48" y="1178"/>
                </a:lnTo>
                <a:lnTo>
                  <a:pt x="62" y="1140"/>
                </a:lnTo>
                <a:lnTo>
                  <a:pt x="78" y="1104"/>
                </a:lnTo>
                <a:lnTo>
                  <a:pt x="94" y="1068"/>
                </a:lnTo>
                <a:lnTo>
                  <a:pt x="114" y="1032"/>
                </a:lnTo>
                <a:lnTo>
                  <a:pt x="134" y="998"/>
                </a:lnTo>
                <a:lnTo>
                  <a:pt x="156" y="966"/>
                </a:lnTo>
                <a:lnTo>
                  <a:pt x="180" y="934"/>
                </a:lnTo>
                <a:lnTo>
                  <a:pt x="206" y="902"/>
                </a:lnTo>
                <a:lnTo>
                  <a:pt x="232" y="874"/>
                </a:lnTo>
                <a:lnTo>
                  <a:pt x="260" y="846"/>
                </a:lnTo>
                <a:lnTo>
                  <a:pt x="288" y="818"/>
                </a:lnTo>
                <a:lnTo>
                  <a:pt x="318" y="792"/>
                </a:lnTo>
                <a:lnTo>
                  <a:pt x="350" y="768"/>
                </a:lnTo>
                <a:lnTo>
                  <a:pt x="382" y="746"/>
                </a:lnTo>
                <a:lnTo>
                  <a:pt x="416" y="724"/>
                </a:lnTo>
                <a:lnTo>
                  <a:pt x="450" y="704"/>
                </a:lnTo>
                <a:lnTo>
                  <a:pt x="486" y="686"/>
                </a:lnTo>
                <a:lnTo>
                  <a:pt x="522" y="670"/>
                </a:lnTo>
                <a:lnTo>
                  <a:pt x="558" y="654"/>
                </a:lnTo>
                <a:lnTo>
                  <a:pt x="596" y="642"/>
                </a:lnTo>
                <a:lnTo>
                  <a:pt x="636" y="630"/>
                </a:lnTo>
                <a:lnTo>
                  <a:pt x="676" y="620"/>
                </a:lnTo>
                <a:lnTo>
                  <a:pt x="716" y="612"/>
                </a:lnTo>
                <a:lnTo>
                  <a:pt x="756" y="606"/>
                </a:lnTo>
                <a:lnTo>
                  <a:pt x="798" y="602"/>
                </a:lnTo>
                <a:lnTo>
                  <a:pt x="798" y="602"/>
                </a:lnTo>
                <a:lnTo>
                  <a:pt x="800" y="572"/>
                </a:lnTo>
                <a:lnTo>
                  <a:pt x="804" y="540"/>
                </a:lnTo>
                <a:lnTo>
                  <a:pt x="810" y="510"/>
                </a:lnTo>
                <a:lnTo>
                  <a:pt x="816" y="480"/>
                </a:lnTo>
                <a:lnTo>
                  <a:pt x="824" y="452"/>
                </a:lnTo>
                <a:lnTo>
                  <a:pt x="832" y="422"/>
                </a:lnTo>
                <a:lnTo>
                  <a:pt x="844" y="394"/>
                </a:lnTo>
                <a:lnTo>
                  <a:pt x="856" y="368"/>
                </a:lnTo>
                <a:lnTo>
                  <a:pt x="868" y="340"/>
                </a:lnTo>
                <a:lnTo>
                  <a:pt x="882" y="314"/>
                </a:lnTo>
                <a:lnTo>
                  <a:pt x="898" y="290"/>
                </a:lnTo>
                <a:lnTo>
                  <a:pt x="914" y="264"/>
                </a:lnTo>
                <a:lnTo>
                  <a:pt x="932" y="242"/>
                </a:lnTo>
                <a:lnTo>
                  <a:pt x="952" y="218"/>
                </a:lnTo>
                <a:lnTo>
                  <a:pt x="970" y="196"/>
                </a:lnTo>
                <a:lnTo>
                  <a:pt x="992" y="176"/>
                </a:lnTo>
                <a:lnTo>
                  <a:pt x="1014" y="156"/>
                </a:lnTo>
                <a:lnTo>
                  <a:pt x="1036" y="136"/>
                </a:lnTo>
                <a:lnTo>
                  <a:pt x="1060" y="120"/>
                </a:lnTo>
                <a:lnTo>
                  <a:pt x="1084" y="102"/>
                </a:lnTo>
                <a:lnTo>
                  <a:pt x="1108" y="86"/>
                </a:lnTo>
                <a:lnTo>
                  <a:pt x="1134" y="72"/>
                </a:lnTo>
                <a:lnTo>
                  <a:pt x="1162" y="60"/>
                </a:lnTo>
                <a:lnTo>
                  <a:pt x="1188" y="48"/>
                </a:lnTo>
                <a:lnTo>
                  <a:pt x="1216" y="36"/>
                </a:lnTo>
                <a:lnTo>
                  <a:pt x="1246" y="26"/>
                </a:lnTo>
                <a:lnTo>
                  <a:pt x="1274" y="18"/>
                </a:lnTo>
                <a:lnTo>
                  <a:pt x="1304" y="12"/>
                </a:lnTo>
                <a:lnTo>
                  <a:pt x="1334" y="6"/>
                </a:lnTo>
                <a:lnTo>
                  <a:pt x="1366" y="4"/>
                </a:lnTo>
                <a:lnTo>
                  <a:pt x="1396" y="0"/>
                </a:lnTo>
                <a:lnTo>
                  <a:pt x="1428" y="0"/>
                </a:lnTo>
                <a:lnTo>
                  <a:pt x="1428" y="0"/>
                </a:lnTo>
                <a:lnTo>
                  <a:pt x="1460" y="0"/>
                </a:lnTo>
                <a:lnTo>
                  <a:pt x="1492" y="4"/>
                </a:lnTo>
                <a:lnTo>
                  <a:pt x="1524" y="8"/>
                </a:lnTo>
                <a:lnTo>
                  <a:pt x="1554" y="12"/>
                </a:lnTo>
                <a:lnTo>
                  <a:pt x="1586" y="20"/>
                </a:lnTo>
                <a:lnTo>
                  <a:pt x="1616" y="28"/>
                </a:lnTo>
                <a:lnTo>
                  <a:pt x="1644" y="38"/>
                </a:lnTo>
                <a:lnTo>
                  <a:pt x="1674" y="50"/>
                </a:lnTo>
                <a:lnTo>
                  <a:pt x="1702" y="62"/>
                </a:lnTo>
                <a:lnTo>
                  <a:pt x="1728" y="76"/>
                </a:lnTo>
                <a:lnTo>
                  <a:pt x="1754" y="92"/>
                </a:lnTo>
                <a:lnTo>
                  <a:pt x="1780" y="108"/>
                </a:lnTo>
                <a:lnTo>
                  <a:pt x="1804" y="126"/>
                </a:lnTo>
                <a:lnTo>
                  <a:pt x="1828" y="144"/>
                </a:lnTo>
                <a:lnTo>
                  <a:pt x="1852" y="164"/>
                </a:lnTo>
                <a:lnTo>
                  <a:pt x="1874" y="184"/>
                </a:lnTo>
                <a:lnTo>
                  <a:pt x="1894" y="206"/>
                </a:lnTo>
                <a:lnTo>
                  <a:pt x="1914" y="230"/>
                </a:lnTo>
                <a:lnTo>
                  <a:pt x="1932" y="254"/>
                </a:lnTo>
                <a:lnTo>
                  <a:pt x="1950" y="278"/>
                </a:lnTo>
                <a:lnTo>
                  <a:pt x="1966" y="304"/>
                </a:lnTo>
                <a:lnTo>
                  <a:pt x="1982" y="330"/>
                </a:lnTo>
                <a:lnTo>
                  <a:pt x="1996" y="356"/>
                </a:lnTo>
                <a:lnTo>
                  <a:pt x="2008" y="384"/>
                </a:lnTo>
                <a:lnTo>
                  <a:pt x="2020" y="414"/>
                </a:lnTo>
                <a:lnTo>
                  <a:pt x="2030" y="442"/>
                </a:lnTo>
                <a:lnTo>
                  <a:pt x="2038" y="472"/>
                </a:lnTo>
                <a:lnTo>
                  <a:pt x="2046" y="504"/>
                </a:lnTo>
                <a:lnTo>
                  <a:pt x="2050" y="534"/>
                </a:lnTo>
                <a:lnTo>
                  <a:pt x="2054" y="566"/>
                </a:lnTo>
                <a:lnTo>
                  <a:pt x="2058" y="598"/>
                </a:lnTo>
                <a:lnTo>
                  <a:pt x="2058" y="630"/>
                </a:lnTo>
                <a:lnTo>
                  <a:pt x="2058" y="630"/>
                </a:lnTo>
                <a:lnTo>
                  <a:pt x="2056" y="678"/>
                </a:lnTo>
                <a:lnTo>
                  <a:pt x="2050" y="724"/>
                </a:lnTo>
                <a:lnTo>
                  <a:pt x="2042" y="770"/>
                </a:lnTo>
                <a:lnTo>
                  <a:pt x="2030" y="814"/>
                </a:lnTo>
                <a:lnTo>
                  <a:pt x="2016" y="858"/>
                </a:lnTo>
                <a:lnTo>
                  <a:pt x="1998" y="900"/>
                </a:lnTo>
                <a:lnTo>
                  <a:pt x="1976" y="940"/>
                </a:lnTo>
                <a:lnTo>
                  <a:pt x="1954" y="978"/>
                </a:lnTo>
                <a:lnTo>
                  <a:pt x="1928" y="1014"/>
                </a:lnTo>
                <a:lnTo>
                  <a:pt x="1898" y="1048"/>
                </a:lnTo>
                <a:lnTo>
                  <a:pt x="1868" y="1082"/>
                </a:lnTo>
                <a:lnTo>
                  <a:pt x="1834" y="1112"/>
                </a:lnTo>
                <a:lnTo>
                  <a:pt x="1800" y="1138"/>
                </a:lnTo>
                <a:lnTo>
                  <a:pt x="1762" y="1164"/>
                </a:lnTo>
                <a:lnTo>
                  <a:pt x="1724" y="1186"/>
                </a:lnTo>
                <a:lnTo>
                  <a:pt x="1684" y="1206"/>
                </a:lnTo>
                <a:lnTo>
                  <a:pt x="1684" y="12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170957" y="1991834"/>
            <a:ext cx="2712829" cy="1904532"/>
          </a:xfrm>
          <a:custGeom>
            <a:avLst/>
            <a:gdLst>
              <a:gd name="T0" fmla="*/ 1782 w 2310"/>
              <a:gd name="T1" fmla="*/ 1766 h 1776"/>
              <a:gd name="T2" fmla="*/ 1600 w 2310"/>
              <a:gd name="T3" fmla="*/ 1770 h 1776"/>
              <a:gd name="T4" fmla="*/ 1428 w 2310"/>
              <a:gd name="T5" fmla="*/ 1722 h 1776"/>
              <a:gd name="T6" fmla="*/ 1276 w 2310"/>
              <a:gd name="T7" fmla="*/ 1628 h 1776"/>
              <a:gd name="T8" fmla="*/ 1210 w 2310"/>
              <a:gd name="T9" fmla="*/ 1566 h 1776"/>
              <a:gd name="T10" fmla="*/ 1280 w 2310"/>
              <a:gd name="T11" fmla="*/ 1442 h 1776"/>
              <a:gd name="T12" fmla="*/ 1338 w 2310"/>
              <a:gd name="T13" fmla="*/ 1260 h 1776"/>
              <a:gd name="T14" fmla="*/ 1356 w 2310"/>
              <a:gd name="T15" fmla="*/ 1066 h 1776"/>
              <a:gd name="T16" fmla="*/ 1328 w 2310"/>
              <a:gd name="T17" fmla="*/ 868 h 1776"/>
              <a:gd name="T18" fmla="*/ 1282 w 2310"/>
              <a:gd name="T19" fmla="*/ 738 h 1776"/>
              <a:gd name="T20" fmla="*/ 1198 w 2310"/>
              <a:gd name="T21" fmla="*/ 588 h 1776"/>
              <a:gd name="T22" fmla="*/ 1088 w 2310"/>
              <a:gd name="T23" fmla="*/ 462 h 1776"/>
              <a:gd name="T24" fmla="*/ 958 w 2310"/>
              <a:gd name="T25" fmla="*/ 360 h 1776"/>
              <a:gd name="T26" fmla="*/ 812 w 2310"/>
              <a:gd name="T27" fmla="*/ 284 h 1776"/>
              <a:gd name="T28" fmla="*/ 652 w 2310"/>
              <a:gd name="T29" fmla="*/ 238 h 1776"/>
              <a:gd name="T30" fmla="*/ 484 w 2310"/>
              <a:gd name="T31" fmla="*/ 224 h 1776"/>
              <a:gd name="T32" fmla="*/ 314 w 2310"/>
              <a:gd name="T33" fmla="*/ 244 h 1776"/>
              <a:gd name="T34" fmla="*/ 198 w 2310"/>
              <a:gd name="T35" fmla="*/ 278 h 1776"/>
              <a:gd name="T36" fmla="*/ 52 w 2310"/>
              <a:gd name="T37" fmla="*/ 346 h 1776"/>
              <a:gd name="T38" fmla="*/ 40 w 2310"/>
              <a:gd name="T39" fmla="*/ 324 h 1776"/>
              <a:gd name="T40" fmla="*/ 136 w 2310"/>
              <a:gd name="T41" fmla="*/ 222 h 1776"/>
              <a:gd name="T42" fmla="*/ 250 w 2310"/>
              <a:gd name="T43" fmla="*/ 136 h 1776"/>
              <a:gd name="T44" fmla="*/ 378 w 2310"/>
              <a:gd name="T45" fmla="*/ 68 h 1776"/>
              <a:gd name="T46" fmla="*/ 488 w 2310"/>
              <a:gd name="T47" fmla="*/ 30 h 1776"/>
              <a:gd name="T48" fmla="*/ 652 w 2310"/>
              <a:gd name="T49" fmla="*/ 2 h 1776"/>
              <a:gd name="T50" fmla="*/ 814 w 2310"/>
              <a:gd name="T51" fmla="*/ 6 h 1776"/>
              <a:gd name="T52" fmla="*/ 968 w 2310"/>
              <a:gd name="T53" fmla="*/ 40 h 1776"/>
              <a:gd name="T54" fmla="*/ 1114 w 2310"/>
              <a:gd name="T55" fmla="*/ 100 h 1776"/>
              <a:gd name="T56" fmla="*/ 1248 w 2310"/>
              <a:gd name="T57" fmla="*/ 186 h 1776"/>
              <a:gd name="T58" fmla="*/ 1362 w 2310"/>
              <a:gd name="T59" fmla="*/ 296 h 1776"/>
              <a:gd name="T60" fmla="*/ 1458 w 2310"/>
              <a:gd name="T61" fmla="*/ 426 h 1776"/>
              <a:gd name="T62" fmla="*/ 1512 w 2310"/>
              <a:gd name="T63" fmla="*/ 538 h 1776"/>
              <a:gd name="T64" fmla="*/ 1634 w 2310"/>
              <a:gd name="T65" fmla="*/ 516 h 1776"/>
              <a:gd name="T66" fmla="*/ 1754 w 2310"/>
              <a:gd name="T67" fmla="*/ 520 h 1776"/>
              <a:gd name="T68" fmla="*/ 1870 w 2310"/>
              <a:gd name="T69" fmla="*/ 544 h 1776"/>
              <a:gd name="T70" fmla="*/ 1978 w 2310"/>
              <a:gd name="T71" fmla="*/ 590 h 1776"/>
              <a:gd name="T72" fmla="*/ 2076 w 2310"/>
              <a:gd name="T73" fmla="*/ 654 h 1776"/>
              <a:gd name="T74" fmla="*/ 2160 w 2310"/>
              <a:gd name="T75" fmla="*/ 738 h 1776"/>
              <a:gd name="T76" fmla="*/ 2230 w 2310"/>
              <a:gd name="T77" fmla="*/ 836 h 1776"/>
              <a:gd name="T78" fmla="*/ 2280 w 2310"/>
              <a:gd name="T79" fmla="*/ 950 h 1776"/>
              <a:gd name="T80" fmla="*/ 2302 w 2310"/>
              <a:gd name="T81" fmla="*/ 1044 h 1776"/>
              <a:gd name="T82" fmla="*/ 2310 w 2310"/>
              <a:gd name="T83" fmla="*/ 1168 h 1776"/>
              <a:gd name="T84" fmla="*/ 2294 w 2310"/>
              <a:gd name="T85" fmla="*/ 1290 h 1776"/>
              <a:gd name="T86" fmla="*/ 2254 w 2310"/>
              <a:gd name="T87" fmla="*/ 1404 h 1776"/>
              <a:gd name="T88" fmla="*/ 2194 w 2310"/>
              <a:gd name="T89" fmla="*/ 1508 h 1776"/>
              <a:gd name="T90" fmla="*/ 2116 w 2310"/>
              <a:gd name="T91" fmla="*/ 1600 h 1776"/>
              <a:gd name="T92" fmla="*/ 2018 w 2310"/>
              <a:gd name="T93" fmla="*/ 1676 h 1776"/>
              <a:gd name="T94" fmla="*/ 1906 w 2310"/>
              <a:gd name="T95" fmla="*/ 1734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10" h="1776">
                <a:moveTo>
                  <a:pt x="1874" y="1744"/>
                </a:moveTo>
                <a:lnTo>
                  <a:pt x="1874" y="1744"/>
                </a:lnTo>
                <a:lnTo>
                  <a:pt x="1828" y="1758"/>
                </a:lnTo>
                <a:lnTo>
                  <a:pt x="1782" y="1766"/>
                </a:lnTo>
                <a:lnTo>
                  <a:pt x="1736" y="1772"/>
                </a:lnTo>
                <a:lnTo>
                  <a:pt x="1690" y="1776"/>
                </a:lnTo>
                <a:lnTo>
                  <a:pt x="1644" y="1774"/>
                </a:lnTo>
                <a:lnTo>
                  <a:pt x="1600" y="1770"/>
                </a:lnTo>
                <a:lnTo>
                  <a:pt x="1556" y="1762"/>
                </a:lnTo>
                <a:lnTo>
                  <a:pt x="1512" y="1752"/>
                </a:lnTo>
                <a:lnTo>
                  <a:pt x="1468" y="1738"/>
                </a:lnTo>
                <a:lnTo>
                  <a:pt x="1428" y="1722"/>
                </a:lnTo>
                <a:lnTo>
                  <a:pt x="1388" y="1702"/>
                </a:lnTo>
                <a:lnTo>
                  <a:pt x="1348" y="1680"/>
                </a:lnTo>
                <a:lnTo>
                  <a:pt x="1312" y="1656"/>
                </a:lnTo>
                <a:lnTo>
                  <a:pt x="1276" y="1628"/>
                </a:lnTo>
                <a:lnTo>
                  <a:pt x="1242" y="1598"/>
                </a:lnTo>
                <a:lnTo>
                  <a:pt x="1210" y="1566"/>
                </a:lnTo>
                <a:lnTo>
                  <a:pt x="1210" y="1566"/>
                </a:lnTo>
                <a:lnTo>
                  <a:pt x="1210" y="1566"/>
                </a:lnTo>
                <a:lnTo>
                  <a:pt x="1210" y="1566"/>
                </a:lnTo>
                <a:lnTo>
                  <a:pt x="1236" y="1526"/>
                </a:lnTo>
                <a:lnTo>
                  <a:pt x="1258" y="1484"/>
                </a:lnTo>
                <a:lnTo>
                  <a:pt x="1280" y="1442"/>
                </a:lnTo>
                <a:lnTo>
                  <a:pt x="1298" y="1396"/>
                </a:lnTo>
                <a:lnTo>
                  <a:pt x="1314" y="1352"/>
                </a:lnTo>
                <a:lnTo>
                  <a:pt x="1328" y="1306"/>
                </a:lnTo>
                <a:lnTo>
                  <a:pt x="1338" y="1260"/>
                </a:lnTo>
                <a:lnTo>
                  <a:pt x="1348" y="1212"/>
                </a:lnTo>
                <a:lnTo>
                  <a:pt x="1354" y="1164"/>
                </a:lnTo>
                <a:lnTo>
                  <a:pt x="1356" y="1116"/>
                </a:lnTo>
                <a:lnTo>
                  <a:pt x="1356" y="1066"/>
                </a:lnTo>
                <a:lnTo>
                  <a:pt x="1354" y="1016"/>
                </a:lnTo>
                <a:lnTo>
                  <a:pt x="1348" y="968"/>
                </a:lnTo>
                <a:lnTo>
                  <a:pt x="1340" y="918"/>
                </a:lnTo>
                <a:lnTo>
                  <a:pt x="1328" y="868"/>
                </a:lnTo>
                <a:lnTo>
                  <a:pt x="1314" y="820"/>
                </a:lnTo>
                <a:lnTo>
                  <a:pt x="1314" y="820"/>
                </a:lnTo>
                <a:lnTo>
                  <a:pt x="1300" y="778"/>
                </a:lnTo>
                <a:lnTo>
                  <a:pt x="1282" y="738"/>
                </a:lnTo>
                <a:lnTo>
                  <a:pt x="1264" y="698"/>
                </a:lnTo>
                <a:lnTo>
                  <a:pt x="1244" y="660"/>
                </a:lnTo>
                <a:lnTo>
                  <a:pt x="1222" y="624"/>
                </a:lnTo>
                <a:lnTo>
                  <a:pt x="1198" y="588"/>
                </a:lnTo>
                <a:lnTo>
                  <a:pt x="1174" y="554"/>
                </a:lnTo>
                <a:lnTo>
                  <a:pt x="1146" y="522"/>
                </a:lnTo>
                <a:lnTo>
                  <a:pt x="1118" y="490"/>
                </a:lnTo>
                <a:lnTo>
                  <a:pt x="1088" y="462"/>
                </a:lnTo>
                <a:lnTo>
                  <a:pt x="1058" y="434"/>
                </a:lnTo>
                <a:lnTo>
                  <a:pt x="1026" y="408"/>
                </a:lnTo>
                <a:lnTo>
                  <a:pt x="992" y="382"/>
                </a:lnTo>
                <a:lnTo>
                  <a:pt x="958" y="360"/>
                </a:lnTo>
                <a:lnTo>
                  <a:pt x="922" y="338"/>
                </a:lnTo>
                <a:lnTo>
                  <a:pt x="886" y="318"/>
                </a:lnTo>
                <a:lnTo>
                  <a:pt x="850" y="300"/>
                </a:lnTo>
                <a:lnTo>
                  <a:pt x="812" y="284"/>
                </a:lnTo>
                <a:lnTo>
                  <a:pt x="772" y="270"/>
                </a:lnTo>
                <a:lnTo>
                  <a:pt x="732" y="258"/>
                </a:lnTo>
                <a:lnTo>
                  <a:pt x="692" y="248"/>
                </a:lnTo>
                <a:lnTo>
                  <a:pt x="652" y="238"/>
                </a:lnTo>
                <a:lnTo>
                  <a:pt x="610" y="232"/>
                </a:lnTo>
                <a:lnTo>
                  <a:pt x="570" y="228"/>
                </a:lnTo>
                <a:lnTo>
                  <a:pt x="528" y="224"/>
                </a:lnTo>
                <a:lnTo>
                  <a:pt x="484" y="224"/>
                </a:lnTo>
                <a:lnTo>
                  <a:pt x="442" y="226"/>
                </a:lnTo>
                <a:lnTo>
                  <a:pt x="400" y="230"/>
                </a:lnTo>
                <a:lnTo>
                  <a:pt x="358" y="236"/>
                </a:lnTo>
                <a:lnTo>
                  <a:pt x="314" y="244"/>
                </a:lnTo>
                <a:lnTo>
                  <a:pt x="272" y="254"/>
                </a:lnTo>
                <a:lnTo>
                  <a:pt x="230" y="266"/>
                </a:lnTo>
                <a:lnTo>
                  <a:pt x="230" y="266"/>
                </a:lnTo>
                <a:lnTo>
                  <a:pt x="198" y="278"/>
                </a:lnTo>
                <a:lnTo>
                  <a:pt x="168" y="290"/>
                </a:lnTo>
                <a:lnTo>
                  <a:pt x="138" y="302"/>
                </a:lnTo>
                <a:lnTo>
                  <a:pt x="108" y="316"/>
                </a:lnTo>
                <a:lnTo>
                  <a:pt x="52" y="346"/>
                </a:lnTo>
                <a:lnTo>
                  <a:pt x="0" y="382"/>
                </a:lnTo>
                <a:lnTo>
                  <a:pt x="0" y="382"/>
                </a:lnTo>
                <a:lnTo>
                  <a:pt x="20" y="352"/>
                </a:lnTo>
                <a:lnTo>
                  <a:pt x="40" y="324"/>
                </a:lnTo>
                <a:lnTo>
                  <a:pt x="64" y="298"/>
                </a:lnTo>
                <a:lnTo>
                  <a:pt x="86" y="272"/>
                </a:lnTo>
                <a:lnTo>
                  <a:pt x="112" y="246"/>
                </a:lnTo>
                <a:lnTo>
                  <a:pt x="136" y="222"/>
                </a:lnTo>
                <a:lnTo>
                  <a:pt x="164" y="200"/>
                </a:lnTo>
                <a:lnTo>
                  <a:pt x="192" y="178"/>
                </a:lnTo>
                <a:lnTo>
                  <a:pt x="220" y="156"/>
                </a:lnTo>
                <a:lnTo>
                  <a:pt x="250" y="136"/>
                </a:lnTo>
                <a:lnTo>
                  <a:pt x="280" y="118"/>
                </a:lnTo>
                <a:lnTo>
                  <a:pt x="312" y="100"/>
                </a:lnTo>
                <a:lnTo>
                  <a:pt x="344" y="84"/>
                </a:lnTo>
                <a:lnTo>
                  <a:pt x="378" y="68"/>
                </a:lnTo>
                <a:lnTo>
                  <a:pt x="412" y="56"/>
                </a:lnTo>
                <a:lnTo>
                  <a:pt x="448" y="42"/>
                </a:lnTo>
                <a:lnTo>
                  <a:pt x="448" y="42"/>
                </a:lnTo>
                <a:lnTo>
                  <a:pt x="488" y="30"/>
                </a:lnTo>
                <a:lnTo>
                  <a:pt x="530" y="20"/>
                </a:lnTo>
                <a:lnTo>
                  <a:pt x="570" y="12"/>
                </a:lnTo>
                <a:lnTo>
                  <a:pt x="612" y="6"/>
                </a:lnTo>
                <a:lnTo>
                  <a:pt x="652" y="2"/>
                </a:lnTo>
                <a:lnTo>
                  <a:pt x="692" y="0"/>
                </a:lnTo>
                <a:lnTo>
                  <a:pt x="734" y="0"/>
                </a:lnTo>
                <a:lnTo>
                  <a:pt x="774" y="2"/>
                </a:lnTo>
                <a:lnTo>
                  <a:pt x="814" y="6"/>
                </a:lnTo>
                <a:lnTo>
                  <a:pt x="852" y="12"/>
                </a:lnTo>
                <a:lnTo>
                  <a:pt x="892" y="20"/>
                </a:lnTo>
                <a:lnTo>
                  <a:pt x="930" y="28"/>
                </a:lnTo>
                <a:lnTo>
                  <a:pt x="968" y="40"/>
                </a:lnTo>
                <a:lnTo>
                  <a:pt x="1006" y="52"/>
                </a:lnTo>
                <a:lnTo>
                  <a:pt x="1044" y="66"/>
                </a:lnTo>
                <a:lnTo>
                  <a:pt x="1080" y="82"/>
                </a:lnTo>
                <a:lnTo>
                  <a:pt x="1114" y="100"/>
                </a:lnTo>
                <a:lnTo>
                  <a:pt x="1150" y="118"/>
                </a:lnTo>
                <a:lnTo>
                  <a:pt x="1182" y="140"/>
                </a:lnTo>
                <a:lnTo>
                  <a:pt x="1216" y="162"/>
                </a:lnTo>
                <a:lnTo>
                  <a:pt x="1248" y="186"/>
                </a:lnTo>
                <a:lnTo>
                  <a:pt x="1278" y="210"/>
                </a:lnTo>
                <a:lnTo>
                  <a:pt x="1308" y="238"/>
                </a:lnTo>
                <a:lnTo>
                  <a:pt x="1336" y="266"/>
                </a:lnTo>
                <a:lnTo>
                  <a:pt x="1362" y="296"/>
                </a:lnTo>
                <a:lnTo>
                  <a:pt x="1388" y="326"/>
                </a:lnTo>
                <a:lnTo>
                  <a:pt x="1412" y="358"/>
                </a:lnTo>
                <a:lnTo>
                  <a:pt x="1436" y="392"/>
                </a:lnTo>
                <a:lnTo>
                  <a:pt x="1458" y="426"/>
                </a:lnTo>
                <a:lnTo>
                  <a:pt x="1476" y="462"/>
                </a:lnTo>
                <a:lnTo>
                  <a:pt x="1496" y="500"/>
                </a:lnTo>
                <a:lnTo>
                  <a:pt x="1512" y="538"/>
                </a:lnTo>
                <a:lnTo>
                  <a:pt x="1512" y="538"/>
                </a:lnTo>
                <a:lnTo>
                  <a:pt x="1542" y="530"/>
                </a:lnTo>
                <a:lnTo>
                  <a:pt x="1572" y="524"/>
                </a:lnTo>
                <a:lnTo>
                  <a:pt x="1604" y="520"/>
                </a:lnTo>
                <a:lnTo>
                  <a:pt x="1634" y="516"/>
                </a:lnTo>
                <a:lnTo>
                  <a:pt x="1664" y="514"/>
                </a:lnTo>
                <a:lnTo>
                  <a:pt x="1694" y="514"/>
                </a:lnTo>
                <a:lnTo>
                  <a:pt x="1724" y="516"/>
                </a:lnTo>
                <a:lnTo>
                  <a:pt x="1754" y="520"/>
                </a:lnTo>
                <a:lnTo>
                  <a:pt x="1782" y="524"/>
                </a:lnTo>
                <a:lnTo>
                  <a:pt x="1812" y="528"/>
                </a:lnTo>
                <a:lnTo>
                  <a:pt x="1840" y="536"/>
                </a:lnTo>
                <a:lnTo>
                  <a:pt x="1870" y="544"/>
                </a:lnTo>
                <a:lnTo>
                  <a:pt x="1898" y="554"/>
                </a:lnTo>
                <a:lnTo>
                  <a:pt x="1924" y="564"/>
                </a:lnTo>
                <a:lnTo>
                  <a:pt x="1952" y="576"/>
                </a:lnTo>
                <a:lnTo>
                  <a:pt x="1978" y="590"/>
                </a:lnTo>
                <a:lnTo>
                  <a:pt x="2004" y="604"/>
                </a:lnTo>
                <a:lnTo>
                  <a:pt x="2028" y="620"/>
                </a:lnTo>
                <a:lnTo>
                  <a:pt x="2052" y="636"/>
                </a:lnTo>
                <a:lnTo>
                  <a:pt x="2076" y="654"/>
                </a:lnTo>
                <a:lnTo>
                  <a:pt x="2098" y="674"/>
                </a:lnTo>
                <a:lnTo>
                  <a:pt x="2120" y="694"/>
                </a:lnTo>
                <a:lnTo>
                  <a:pt x="2142" y="716"/>
                </a:lnTo>
                <a:lnTo>
                  <a:pt x="2160" y="738"/>
                </a:lnTo>
                <a:lnTo>
                  <a:pt x="2180" y="760"/>
                </a:lnTo>
                <a:lnTo>
                  <a:pt x="2198" y="784"/>
                </a:lnTo>
                <a:lnTo>
                  <a:pt x="2214" y="810"/>
                </a:lnTo>
                <a:lnTo>
                  <a:pt x="2230" y="836"/>
                </a:lnTo>
                <a:lnTo>
                  <a:pt x="2244" y="864"/>
                </a:lnTo>
                <a:lnTo>
                  <a:pt x="2258" y="892"/>
                </a:lnTo>
                <a:lnTo>
                  <a:pt x="2270" y="920"/>
                </a:lnTo>
                <a:lnTo>
                  <a:pt x="2280" y="950"/>
                </a:lnTo>
                <a:lnTo>
                  <a:pt x="2280" y="950"/>
                </a:lnTo>
                <a:lnTo>
                  <a:pt x="2288" y="982"/>
                </a:lnTo>
                <a:lnTo>
                  <a:pt x="2296" y="1012"/>
                </a:lnTo>
                <a:lnTo>
                  <a:pt x="2302" y="1044"/>
                </a:lnTo>
                <a:lnTo>
                  <a:pt x="2306" y="1076"/>
                </a:lnTo>
                <a:lnTo>
                  <a:pt x="2310" y="1106"/>
                </a:lnTo>
                <a:lnTo>
                  <a:pt x="2310" y="1138"/>
                </a:lnTo>
                <a:lnTo>
                  <a:pt x="2310" y="1168"/>
                </a:lnTo>
                <a:lnTo>
                  <a:pt x="2308" y="1198"/>
                </a:lnTo>
                <a:lnTo>
                  <a:pt x="2304" y="1230"/>
                </a:lnTo>
                <a:lnTo>
                  <a:pt x="2300" y="1260"/>
                </a:lnTo>
                <a:lnTo>
                  <a:pt x="2294" y="1290"/>
                </a:lnTo>
                <a:lnTo>
                  <a:pt x="2286" y="1318"/>
                </a:lnTo>
                <a:lnTo>
                  <a:pt x="2276" y="1348"/>
                </a:lnTo>
                <a:lnTo>
                  <a:pt x="2266" y="1376"/>
                </a:lnTo>
                <a:lnTo>
                  <a:pt x="2254" y="1404"/>
                </a:lnTo>
                <a:lnTo>
                  <a:pt x="2242" y="1432"/>
                </a:lnTo>
                <a:lnTo>
                  <a:pt x="2228" y="1458"/>
                </a:lnTo>
                <a:lnTo>
                  <a:pt x="2212" y="1484"/>
                </a:lnTo>
                <a:lnTo>
                  <a:pt x="2194" y="1508"/>
                </a:lnTo>
                <a:lnTo>
                  <a:pt x="2176" y="1534"/>
                </a:lnTo>
                <a:lnTo>
                  <a:pt x="2158" y="1556"/>
                </a:lnTo>
                <a:lnTo>
                  <a:pt x="2136" y="1580"/>
                </a:lnTo>
                <a:lnTo>
                  <a:pt x="2116" y="1600"/>
                </a:lnTo>
                <a:lnTo>
                  <a:pt x="2092" y="1622"/>
                </a:lnTo>
                <a:lnTo>
                  <a:pt x="2070" y="1642"/>
                </a:lnTo>
                <a:lnTo>
                  <a:pt x="2044" y="1660"/>
                </a:lnTo>
                <a:lnTo>
                  <a:pt x="2018" y="1676"/>
                </a:lnTo>
                <a:lnTo>
                  <a:pt x="1992" y="1692"/>
                </a:lnTo>
                <a:lnTo>
                  <a:pt x="1964" y="1708"/>
                </a:lnTo>
                <a:lnTo>
                  <a:pt x="1936" y="1722"/>
                </a:lnTo>
                <a:lnTo>
                  <a:pt x="1906" y="1734"/>
                </a:lnTo>
                <a:lnTo>
                  <a:pt x="1874" y="1744"/>
                </a:lnTo>
                <a:lnTo>
                  <a:pt x="1874" y="17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rot="21374256">
            <a:off x="3980204" y="2290947"/>
            <a:ext cx="1815599" cy="2616586"/>
          </a:xfrm>
          <a:custGeom>
            <a:avLst/>
            <a:gdLst>
              <a:gd name="T0" fmla="*/ 1210 w 1546"/>
              <a:gd name="T1" fmla="*/ 1564 h 2440"/>
              <a:gd name="T2" fmla="*/ 1246 w 1546"/>
              <a:gd name="T3" fmla="*/ 1680 h 2440"/>
              <a:gd name="T4" fmla="*/ 1260 w 1546"/>
              <a:gd name="T5" fmla="*/ 1798 h 2440"/>
              <a:gd name="T6" fmla="*/ 1252 w 1546"/>
              <a:gd name="T7" fmla="*/ 1916 h 2440"/>
              <a:gd name="T8" fmla="*/ 1222 w 1546"/>
              <a:gd name="T9" fmla="*/ 2030 h 2440"/>
              <a:gd name="T10" fmla="*/ 1170 w 1546"/>
              <a:gd name="T11" fmla="*/ 2136 h 2440"/>
              <a:gd name="T12" fmla="*/ 1098 w 1546"/>
              <a:gd name="T13" fmla="*/ 2232 h 2440"/>
              <a:gd name="T14" fmla="*/ 1008 w 1546"/>
              <a:gd name="T15" fmla="*/ 2314 h 2440"/>
              <a:gd name="T16" fmla="*/ 928 w 1546"/>
              <a:gd name="T17" fmla="*/ 2366 h 2440"/>
              <a:gd name="T18" fmla="*/ 812 w 1546"/>
              <a:gd name="T19" fmla="*/ 2414 h 2440"/>
              <a:gd name="T20" fmla="*/ 690 w 1546"/>
              <a:gd name="T21" fmla="*/ 2438 h 2440"/>
              <a:gd name="T22" fmla="*/ 570 w 1546"/>
              <a:gd name="T23" fmla="*/ 2438 h 2440"/>
              <a:gd name="T24" fmla="*/ 450 w 1546"/>
              <a:gd name="T25" fmla="*/ 2414 h 2440"/>
              <a:gd name="T26" fmla="*/ 338 w 1546"/>
              <a:gd name="T27" fmla="*/ 2368 h 2440"/>
              <a:gd name="T28" fmla="*/ 236 w 1546"/>
              <a:gd name="T29" fmla="*/ 2302 h 2440"/>
              <a:gd name="T30" fmla="*/ 148 w 1546"/>
              <a:gd name="T31" fmla="*/ 2214 h 2440"/>
              <a:gd name="T32" fmla="*/ 92 w 1546"/>
              <a:gd name="T33" fmla="*/ 2136 h 2440"/>
              <a:gd name="T34" fmla="*/ 20 w 1546"/>
              <a:gd name="T35" fmla="*/ 1964 h 2440"/>
              <a:gd name="T36" fmla="*/ 0 w 1546"/>
              <a:gd name="T37" fmla="*/ 1784 h 2440"/>
              <a:gd name="T38" fmla="*/ 34 w 1546"/>
              <a:gd name="T39" fmla="*/ 1610 h 2440"/>
              <a:gd name="T40" fmla="*/ 114 w 1546"/>
              <a:gd name="T41" fmla="*/ 1450 h 2440"/>
              <a:gd name="T42" fmla="*/ 158 w 1546"/>
              <a:gd name="T43" fmla="*/ 1464 h 2440"/>
              <a:gd name="T44" fmla="*/ 346 w 1546"/>
              <a:gd name="T45" fmla="*/ 1502 h 2440"/>
              <a:gd name="T46" fmla="*/ 538 w 1546"/>
              <a:gd name="T47" fmla="*/ 1496 h 2440"/>
              <a:gd name="T48" fmla="*/ 728 w 1546"/>
              <a:gd name="T49" fmla="*/ 1446 h 2440"/>
              <a:gd name="T50" fmla="*/ 864 w 1546"/>
              <a:gd name="T51" fmla="*/ 1380 h 2440"/>
              <a:gd name="T52" fmla="*/ 1002 w 1546"/>
              <a:gd name="T53" fmla="*/ 1276 h 2440"/>
              <a:gd name="T54" fmla="*/ 1116 w 1546"/>
              <a:gd name="T55" fmla="*/ 1148 h 2440"/>
              <a:gd name="T56" fmla="*/ 1200 w 1546"/>
              <a:gd name="T57" fmla="*/ 1004 h 2440"/>
              <a:gd name="T58" fmla="*/ 1254 w 1546"/>
              <a:gd name="T59" fmla="*/ 848 h 2440"/>
              <a:gd name="T60" fmla="*/ 1278 w 1546"/>
              <a:gd name="T61" fmla="*/ 686 h 2440"/>
              <a:gd name="T62" fmla="*/ 1270 w 1546"/>
              <a:gd name="T63" fmla="*/ 520 h 2440"/>
              <a:gd name="T64" fmla="*/ 1230 w 1546"/>
              <a:gd name="T65" fmla="*/ 354 h 2440"/>
              <a:gd name="T66" fmla="*/ 1154 w 1546"/>
              <a:gd name="T67" fmla="*/ 198 h 2440"/>
              <a:gd name="T68" fmla="*/ 1100 w 1546"/>
              <a:gd name="T69" fmla="*/ 116 h 2440"/>
              <a:gd name="T70" fmla="*/ 990 w 1546"/>
              <a:gd name="T71" fmla="*/ 0 h 2440"/>
              <a:gd name="T72" fmla="*/ 1116 w 1546"/>
              <a:gd name="T73" fmla="*/ 60 h 2440"/>
              <a:gd name="T74" fmla="*/ 1232 w 1546"/>
              <a:gd name="T75" fmla="*/ 140 h 2440"/>
              <a:gd name="T76" fmla="*/ 1336 w 1546"/>
              <a:gd name="T77" fmla="*/ 240 h 2440"/>
              <a:gd name="T78" fmla="*/ 1422 w 1546"/>
              <a:gd name="T79" fmla="*/ 360 h 2440"/>
              <a:gd name="T80" fmla="*/ 1480 w 1546"/>
              <a:gd name="T81" fmla="*/ 472 h 2440"/>
              <a:gd name="T82" fmla="*/ 1528 w 1546"/>
              <a:gd name="T83" fmla="*/ 628 h 2440"/>
              <a:gd name="T84" fmla="*/ 1546 w 1546"/>
              <a:gd name="T85" fmla="*/ 786 h 2440"/>
              <a:gd name="T86" fmla="*/ 1536 w 1546"/>
              <a:gd name="T87" fmla="*/ 944 h 2440"/>
              <a:gd name="T88" fmla="*/ 1496 w 1546"/>
              <a:gd name="T89" fmla="*/ 1096 h 2440"/>
              <a:gd name="T90" fmla="*/ 1428 w 1546"/>
              <a:gd name="T91" fmla="*/ 1240 h 2440"/>
              <a:gd name="T92" fmla="*/ 1336 w 1546"/>
              <a:gd name="T93" fmla="*/ 1370 h 2440"/>
              <a:gd name="T94" fmla="*/ 1216 w 1546"/>
              <a:gd name="T95" fmla="*/ 1482 h 2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546" h="2440">
                <a:moveTo>
                  <a:pt x="1184" y="1508"/>
                </a:moveTo>
                <a:lnTo>
                  <a:pt x="1184" y="1508"/>
                </a:lnTo>
                <a:lnTo>
                  <a:pt x="1198" y="1536"/>
                </a:lnTo>
                <a:lnTo>
                  <a:pt x="1210" y="1564"/>
                </a:lnTo>
                <a:lnTo>
                  <a:pt x="1222" y="1592"/>
                </a:lnTo>
                <a:lnTo>
                  <a:pt x="1232" y="1622"/>
                </a:lnTo>
                <a:lnTo>
                  <a:pt x="1240" y="1650"/>
                </a:lnTo>
                <a:lnTo>
                  <a:pt x="1246" y="1680"/>
                </a:lnTo>
                <a:lnTo>
                  <a:pt x="1252" y="1710"/>
                </a:lnTo>
                <a:lnTo>
                  <a:pt x="1256" y="1738"/>
                </a:lnTo>
                <a:lnTo>
                  <a:pt x="1260" y="1768"/>
                </a:lnTo>
                <a:lnTo>
                  <a:pt x="1260" y="1798"/>
                </a:lnTo>
                <a:lnTo>
                  <a:pt x="1260" y="1828"/>
                </a:lnTo>
                <a:lnTo>
                  <a:pt x="1258" y="1858"/>
                </a:lnTo>
                <a:lnTo>
                  <a:pt x="1256" y="1886"/>
                </a:lnTo>
                <a:lnTo>
                  <a:pt x="1252" y="1916"/>
                </a:lnTo>
                <a:lnTo>
                  <a:pt x="1246" y="1944"/>
                </a:lnTo>
                <a:lnTo>
                  <a:pt x="1240" y="1974"/>
                </a:lnTo>
                <a:lnTo>
                  <a:pt x="1230" y="2002"/>
                </a:lnTo>
                <a:lnTo>
                  <a:pt x="1222" y="2030"/>
                </a:lnTo>
                <a:lnTo>
                  <a:pt x="1210" y="2056"/>
                </a:lnTo>
                <a:lnTo>
                  <a:pt x="1198" y="2084"/>
                </a:lnTo>
                <a:lnTo>
                  <a:pt x="1184" y="2110"/>
                </a:lnTo>
                <a:lnTo>
                  <a:pt x="1170" y="2136"/>
                </a:lnTo>
                <a:lnTo>
                  <a:pt x="1154" y="2160"/>
                </a:lnTo>
                <a:lnTo>
                  <a:pt x="1136" y="2186"/>
                </a:lnTo>
                <a:lnTo>
                  <a:pt x="1118" y="2208"/>
                </a:lnTo>
                <a:lnTo>
                  <a:pt x="1098" y="2232"/>
                </a:lnTo>
                <a:lnTo>
                  <a:pt x="1078" y="2254"/>
                </a:lnTo>
                <a:lnTo>
                  <a:pt x="1056" y="2274"/>
                </a:lnTo>
                <a:lnTo>
                  <a:pt x="1034" y="2296"/>
                </a:lnTo>
                <a:lnTo>
                  <a:pt x="1008" y="2314"/>
                </a:lnTo>
                <a:lnTo>
                  <a:pt x="984" y="2332"/>
                </a:lnTo>
                <a:lnTo>
                  <a:pt x="956" y="2350"/>
                </a:lnTo>
                <a:lnTo>
                  <a:pt x="956" y="2350"/>
                </a:lnTo>
                <a:lnTo>
                  <a:pt x="928" y="2366"/>
                </a:lnTo>
                <a:lnTo>
                  <a:pt x="900" y="2380"/>
                </a:lnTo>
                <a:lnTo>
                  <a:pt x="870" y="2392"/>
                </a:lnTo>
                <a:lnTo>
                  <a:pt x="842" y="2404"/>
                </a:lnTo>
                <a:lnTo>
                  <a:pt x="812" y="2414"/>
                </a:lnTo>
                <a:lnTo>
                  <a:pt x="782" y="2422"/>
                </a:lnTo>
                <a:lnTo>
                  <a:pt x="752" y="2428"/>
                </a:lnTo>
                <a:lnTo>
                  <a:pt x="722" y="2434"/>
                </a:lnTo>
                <a:lnTo>
                  <a:pt x="690" y="2438"/>
                </a:lnTo>
                <a:lnTo>
                  <a:pt x="660" y="2440"/>
                </a:lnTo>
                <a:lnTo>
                  <a:pt x="630" y="2440"/>
                </a:lnTo>
                <a:lnTo>
                  <a:pt x="600" y="2440"/>
                </a:lnTo>
                <a:lnTo>
                  <a:pt x="570" y="2438"/>
                </a:lnTo>
                <a:lnTo>
                  <a:pt x="540" y="2434"/>
                </a:lnTo>
                <a:lnTo>
                  <a:pt x="510" y="2428"/>
                </a:lnTo>
                <a:lnTo>
                  <a:pt x="480" y="2422"/>
                </a:lnTo>
                <a:lnTo>
                  <a:pt x="450" y="2414"/>
                </a:lnTo>
                <a:lnTo>
                  <a:pt x="422" y="2404"/>
                </a:lnTo>
                <a:lnTo>
                  <a:pt x="394" y="2394"/>
                </a:lnTo>
                <a:lnTo>
                  <a:pt x="366" y="2382"/>
                </a:lnTo>
                <a:lnTo>
                  <a:pt x="338" y="2368"/>
                </a:lnTo>
                <a:lnTo>
                  <a:pt x="312" y="2354"/>
                </a:lnTo>
                <a:lnTo>
                  <a:pt x="286" y="2338"/>
                </a:lnTo>
                <a:lnTo>
                  <a:pt x="260" y="2320"/>
                </a:lnTo>
                <a:lnTo>
                  <a:pt x="236" y="2302"/>
                </a:lnTo>
                <a:lnTo>
                  <a:pt x="212" y="2282"/>
                </a:lnTo>
                <a:lnTo>
                  <a:pt x="190" y="2260"/>
                </a:lnTo>
                <a:lnTo>
                  <a:pt x="168" y="2238"/>
                </a:lnTo>
                <a:lnTo>
                  <a:pt x="148" y="2214"/>
                </a:lnTo>
                <a:lnTo>
                  <a:pt x="128" y="2190"/>
                </a:lnTo>
                <a:lnTo>
                  <a:pt x="108" y="2164"/>
                </a:lnTo>
                <a:lnTo>
                  <a:pt x="92" y="2136"/>
                </a:lnTo>
                <a:lnTo>
                  <a:pt x="92" y="2136"/>
                </a:lnTo>
                <a:lnTo>
                  <a:pt x="68" y="2094"/>
                </a:lnTo>
                <a:lnTo>
                  <a:pt x="48" y="2052"/>
                </a:lnTo>
                <a:lnTo>
                  <a:pt x="32" y="2008"/>
                </a:lnTo>
                <a:lnTo>
                  <a:pt x="20" y="1964"/>
                </a:lnTo>
                <a:lnTo>
                  <a:pt x="10" y="1920"/>
                </a:lnTo>
                <a:lnTo>
                  <a:pt x="4" y="1874"/>
                </a:lnTo>
                <a:lnTo>
                  <a:pt x="0" y="1830"/>
                </a:lnTo>
                <a:lnTo>
                  <a:pt x="0" y="1784"/>
                </a:lnTo>
                <a:lnTo>
                  <a:pt x="4" y="1740"/>
                </a:lnTo>
                <a:lnTo>
                  <a:pt x="10" y="1696"/>
                </a:lnTo>
                <a:lnTo>
                  <a:pt x="20" y="1652"/>
                </a:lnTo>
                <a:lnTo>
                  <a:pt x="34" y="1610"/>
                </a:lnTo>
                <a:lnTo>
                  <a:pt x="48" y="1568"/>
                </a:lnTo>
                <a:lnTo>
                  <a:pt x="68" y="1526"/>
                </a:lnTo>
                <a:lnTo>
                  <a:pt x="90" y="1488"/>
                </a:lnTo>
                <a:lnTo>
                  <a:pt x="114" y="1450"/>
                </a:lnTo>
                <a:lnTo>
                  <a:pt x="114" y="1450"/>
                </a:lnTo>
                <a:lnTo>
                  <a:pt x="112" y="1448"/>
                </a:lnTo>
                <a:lnTo>
                  <a:pt x="112" y="1448"/>
                </a:lnTo>
                <a:lnTo>
                  <a:pt x="158" y="1464"/>
                </a:lnTo>
                <a:lnTo>
                  <a:pt x="204" y="1478"/>
                </a:lnTo>
                <a:lnTo>
                  <a:pt x="250" y="1488"/>
                </a:lnTo>
                <a:lnTo>
                  <a:pt x="298" y="1496"/>
                </a:lnTo>
                <a:lnTo>
                  <a:pt x="346" y="1502"/>
                </a:lnTo>
                <a:lnTo>
                  <a:pt x="394" y="1504"/>
                </a:lnTo>
                <a:lnTo>
                  <a:pt x="442" y="1504"/>
                </a:lnTo>
                <a:lnTo>
                  <a:pt x="490" y="1502"/>
                </a:lnTo>
                <a:lnTo>
                  <a:pt x="538" y="1496"/>
                </a:lnTo>
                <a:lnTo>
                  <a:pt x="586" y="1488"/>
                </a:lnTo>
                <a:lnTo>
                  <a:pt x="634" y="1478"/>
                </a:lnTo>
                <a:lnTo>
                  <a:pt x="680" y="1464"/>
                </a:lnTo>
                <a:lnTo>
                  <a:pt x="728" y="1446"/>
                </a:lnTo>
                <a:lnTo>
                  <a:pt x="774" y="1428"/>
                </a:lnTo>
                <a:lnTo>
                  <a:pt x="818" y="1406"/>
                </a:lnTo>
                <a:lnTo>
                  <a:pt x="864" y="1380"/>
                </a:lnTo>
                <a:lnTo>
                  <a:pt x="864" y="1380"/>
                </a:lnTo>
                <a:lnTo>
                  <a:pt x="900" y="1356"/>
                </a:lnTo>
                <a:lnTo>
                  <a:pt x="936" y="1330"/>
                </a:lnTo>
                <a:lnTo>
                  <a:pt x="970" y="1304"/>
                </a:lnTo>
                <a:lnTo>
                  <a:pt x="1002" y="1276"/>
                </a:lnTo>
                <a:lnTo>
                  <a:pt x="1034" y="1246"/>
                </a:lnTo>
                <a:lnTo>
                  <a:pt x="1062" y="1214"/>
                </a:lnTo>
                <a:lnTo>
                  <a:pt x="1090" y="1182"/>
                </a:lnTo>
                <a:lnTo>
                  <a:pt x="1116" y="1148"/>
                </a:lnTo>
                <a:lnTo>
                  <a:pt x="1138" y="1114"/>
                </a:lnTo>
                <a:lnTo>
                  <a:pt x="1160" y="1078"/>
                </a:lnTo>
                <a:lnTo>
                  <a:pt x="1182" y="1042"/>
                </a:lnTo>
                <a:lnTo>
                  <a:pt x="1200" y="1004"/>
                </a:lnTo>
                <a:lnTo>
                  <a:pt x="1216" y="966"/>
                </a:lnTo>
                <a:lnTo>
                  <a:pt x="1230" y="928"/>
                </a:lnTo>
                <a:lnTo>
                  <a:pt x="1244" y="888"/>
                </a:lnTo>
                <a:lnTo>
                  <a:pt x="1254" y="848"/>
                </a:lnTo>
                <a:lnTo>
                  <a:pt x="1262" y="808"/>
                </a:lnTo>
                <a:lnTo>
                  <a:pt x="1270" y="768"/>
                </a:lnTo>
                <a:lnTo>
                  <a:pt x="1274" y="726"/>
                </a:lnTo>
                <a:lnTo>
                  <a:pt x="1278" y="686"/>
                </a:lnTo>
                <a:lnTo>
                  <a:pt x="1278" y="644"/>
                </a:lnTo>
                <a:lnTo>
                  <a:pt x="1278" y="602"/>
                </a:lnTo>
                <a:lnTo>
                  <a:pt x="1276" y="560"/>
                </a:lnTo>
                <a:lnTo>
                  <a:pt x="1270" y="520"/>
                </a:lnTo>
                <a:lnTo>
                  <a:pt x="1264" y="478"/>
                </a:lnTo>
                <a:lnTo>
                  <a:pt x="1254" y="436"/>
                </a:lnTo>
                <a:lnTo>
                  <a:pt x="1242" y="396"/>
                </a:lnTo>
                <a:lnTo>
                  <a:pt x="1230" y="354"/>
                </a:lnTo>
                <a:lnTo>
                  <a:pt x="1214" y="314"/>
                </a:lnTo>
                <a:lnTo>
                  <a:pt x="1196" y="276"/>
                </a:lnTo>
                <a:lnTo>
                  <a:pt x="1176" y="236"/>
                </a:lnTo>
                <a:lnTo>
                  <a:pt x="1154" y="198"/>
                </a:lnTo>
                <a:lnTo>
                  <a:pt x="1154" y="198"/>
                </a:lnTo>
                <a:lnTo>
                  <a:pt x="1136" y="170"/>
                </a:lnTo>
                <a:lnTo>
                  <a:pt x="1118" y="142"/>
                </a:lnTo>
                <a:lnTo>
                  <a:pt x="1100" y="116"/>
                </a:lnTo>
                <a:lnTo>
                  <a:pt x="1078" y="92"/>
                </a:lnTo>
                <a:lnTo>
                  <a:pt x="1036" y="44"/>
                </a:lnTo>
                <a:lnTo>
                  <a:pt x="990" y="0"/>
                </a:lnTo>
                <a:lnTo>
                  <a:pt x="990" y="0"/>
                </a:lnTo>
                <a:lnTo>
                  <a:pt x="1022" y="12"/>
                </a:lnTo>
                <a:lnTo>
                  <a:pt x="1054" y="28"/>
                </a:lnTo>
                <a:lnTo>
                  <a:pt x="1086" y="42"/>
                </a:lnTo>
                <a:lnTo>
                  <a:pt x="1116" y="60"/>
                </a:lnTo>
                <a:lnTo>
                  <a:pt x="1146" y="78"/>
                </a:lnTo>
                <a:lnTo>
                  <a:pt x="1176" y="98"/>
                </a:lnTo>
                <a:lnTo>
                  <a:pt x="1204" y="118"/>
                </a:lnTo>
                <a:lnTo>
                  <a:pt x="1232" y="140"/>
                </a:lnTo>
                <a:lnTo>
                  <a:pt x="1260" y="164"/>
                </a:lnTo>
                <a:lnTo>
                  <a:pt x="1286" y="188"/>
                </a:lnTo>
                <a:lnTo>
                  <a:pt x="1312" y="214"/>
                </a:lnTo>
                <a:lnTo>
                  <a:pt x="1336" y="240"/>
                </a:lnTo>
                <a:lnTo>
                  <a:pt x="1358" y="268"/>
                </a:lnTo>
                <a:lnTo>
                  <a:pt x="1380" y="298"/>
                </a:lnTo>
                <a:lnTo>
                  <a:pt x="1402" y="328"/>
                </a:lnTo>
                <a:lnTo>
                  <a:pt x="1422" y="360"/>
                </a:lnTo>
                <a:lnTo>
                  <a:pt x="1422" y="360"/>
                </a:lnTo>
                <a:lnTo>
                  <a:pt x="1444" y="396"/>
                </a:lnTo>
                <a:lnTo>
                  <a:pt x="1462" y="434"/>
                </a:lnTo>
                <a:lnTo>
                  <a:pt x="1480" y="472"/>
                </a:lnTo>
                <a:lnTo>
                  <a:pt x="1494" y="510"/>
                </a:lnTo>
                <a:lnTo>
                  <a:pt x="1508" y="548"/>
                </a:lnTo>
                <a:lnTo>
                  <a:pt x="1518" y="588"/>
                </a:lnTo>
                <a:lnTo>
                  <a:pt x="1528" y="628"/>
                </a:lnTo>
                <a:lnTo>
                  <a:pt x="1536" y="666"/>
                </a:lnTo>
                <a:lnTo>
                  <a:pt x="1542" y="706"/>
                </a:lnTo>
                <a:lnTo>
                  <a:pt x="1544" y="746"/>
                </a:lnTo>
                <a:lnTo>
                  <a:pt x="1546" y="786"/>
                </a:lnTo>
                <a:lnTo>
                  <a:pt x="1546" y="826"/>
                </a:lnTo>
                <a:lnTo>
                  <a:pt x="1544" y="866"/>
                </a:lnTo>
                <a:lnTo>
                  <a:pt x="1540" y="904"/>
                </a:lnTo>
                <a:lnTo>
                  <a:pt x="1536" y="944"/>
                </a:lnTo>
                <a:lnTo>
                  <a:pt x="1528" y="982"/>
                </a:lnTo>
                <a:lnTo>
                  <a:pt x="1520" y="1022"/>
                </a:lnTo>
                <a:lnTo>
                  <a:pt x="1508" y="1060"/>
                </a:lnTo>
                <a:lnTo>
                  <a:pt x="1496" y="1096"/>
                </a:lnTo>
                <a:lnTo>
                  <a:pt x="1482" y="1134"/>
                </a:lnTo>
                <a:lnTo>
                  <a:pt x="1466" y="1170"/>
                </a:lnTo>
                <a:lnTo>
                  <a:pt x="1448" y="1206"/>
                </a:lnTo>
                <a:lnTo>
                  <a:pt x="1428" y="1240"/>
                </a:lnTo>
                <a:lnTo>
                  <a:pt x="1408" y="1274"/>
                </a:lnTo>
                <a:lnTo>
                  <a:pt x="1386" y="1308"/>
                </a:lnTo>
                <a:lnTo>
                  <a:pt x="1362" y="1340"/>
                </a:lnTo>
                <a:lnTo>
                  <a:pt x="1336" y="1370"/>
                </a:lnTo>
                <a:lnTo>
                  <a:pt x="1308" y="1400"/>
                </a:lnTo>
                <a:lnTo>
                  <a:pt x="1280" y="1430"/>
                </a:lnTo>
                <a:lnTo>
                  <a:pt x="1248" y="1456"/>
                </a:lnTo>
                <a:lnTo>
                  <a:pt x="1216" y="1482"/>
                </a:lnTo>
                <a:lnTo>
                  <a:pt x="1184" y="1508"/>
                </a:lnTo>
                <a:lnTo>
                  <a:pt x="1184" y="15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2942057" y="1242621"/>
            <a:ext cx="1984711" cy="2387099"/>
          </a:xfrm>
          <a:custGeom>
            <a:avLst/>
            <a:gdLst>
              <a:gd name="T0" fmla="*/ 1050 w 1690"/>
              <a:gd name="T1" fmla="*/ 2184 h 2226"/>
              <a:gd name="T2" fmla="*/ 900 w 1690"/>
              <a:gd name="T3" fmla="*/ 2118 h 2226"/>
              <a:gd name="T4" fmla="*/ 768 w 1690"/>
              <a:gd name="T5" fmla="*/ 2026 h 2226"/>
              <a:gd name="T6" fmla="*/ 656 w 1690"/>
              <a:gd name="T7" fmla="*/ 1914 h 2226"/>
              <a:gd name="T8" fmla="*/ 566 w 1690"/>
              <a:gd name="T9" fmla="*/ 1784 h 2226"/>
              <a:gd name="T10" fmla="*/ 502 w 1690"/>
              <a:gd name="T11" fmla="*/ 1640 h 2226"/>
              <a:gd name="T12" fmla="*/ 466 w 1690"/>
              <a:gd name="T13" fmla="*/ 1484 h 2226"/>
              <a:gd name="T14" fmla="*/ 458 w 1690"/>
              <a:gd name="T15" fmla="*/ 1322 h 2226"/>
              <a:gd name="T16" fmla="*/ 436 w 1690"/>
              <a:gd name="T17" fmla="*/ 1230 h 2226"/>
              <a:gd name="T18" fmla="*/ 324 w 1690"/>
              <a:gd name="T19" fmla="*/ 1182 h 2226"/>
              <a:gd name="T20" fmla="*/ 226 w 1690"/>
              <a:gd name="T21" fmla="*/ 1114 h 2226"/>
              <a:gd name="T22" fmla="*/ 142 w 1690"/>
              <a:gd name="T23" fmla="*/ 1030 h 2226"/>
              <a:gd name="T24" fmla="*/ 76 w 1690"/>
              <a:gd name="T25" fmla="*/ 932 h 2226"/>
              <a:gd name="T26" fmla="*/ 30 w 1690"/>
              <a:gd name="T27" fmla="*/ 824 h 2226"/>
              <a:gd name="T28" fmla="*/ 4 w 1690"/>
              <a:gd name="T29" fmla="*/ 708 h 2226"/>
              <a:gd name="T30" fmla="*/ 0 w 1690"/>
              <a:gd name="T31" fmla="*/ 586 h 2226"/>
              <a:gd name="T32" fmla="*/ 14 w 1690"/>
              <a:gd name="T33" fmla="*/ 494 h 2226"/>
              <a:gd name="T34" fmla="*/ 54 w 1690"/>
              <a:gd name="T35" fmla="*/ 372 h 2226"/>
              <a:gd name="T36" fmla="*/ 116 w 1690"/>
              <a:gd name="T37" fmla="*/ 266 h 2226"/>
              <a:gd name="T38" fmla="*/ 196 w 1690"/>
              <a:gd name="T39" fmla="*/ 174 h 2226"/>
              <a:gd name="T40" fmla="*/ 290 w 1690"/>
              <a:gd name="T41" fmla="*/ 100 h 2226"/>
              <a:gd name="T42" fmla="*/ 398 w 1690"/>
              <a:gd name="T43" fmla="*/ 44 h 2226"/>
              <a:gd name="T44" fmla="*/ 516 w 1690"/>
              <a:gd name="T45" fmla="*/ 10 h 2226"/>
              <a:gd name="T46" fmla="*/ 640 w 1690"/>
              <a:gd name="T47" fmla="*/ 0 h 2226"/>
              <a:gd name="T48" fmla="*/ 766 w 1690"/>
              <a:gd name="T49" fmla="*/ 16 h 2226"/>
              <a:gd name="T50" fmla="*/ 900 w 1690"/>
              <a:gd name="T51" fmla="*/ 62 h 2226"/>
              <a:gd name="T52" fmla="*/ 1050 w 1690"/>
              <a:gd name="T53" fmla="*/ 162 h 2226"/>
              <a:gd name="T54" fmla="*/ 1164 w 1690"/>
              <a:gd name="T55" fmla="*/ 298 h 2226"/>
              <a:gd name="T56" fmla="*/ 1236 w 1690"/>
              <a:gd name="T57" fmla="*/ 462 h 2226"/>
              <a:gd name="T58" fmla="*/ 1248 w 1690"/>
              <a:gd name="T59" fmla="*/ 506 h 2226"/>
              <a:gd name="T60" fmla="*/ 1086 w 1690"/>
              <a:gd name="T61" fmla="*/ 608 h 2226"/>
              <a:gd name="T62" fmla="*/ 950 w 1690"/>
              <a:gd name="T63" fmla="*/ 742 h 2226"/>
              <a:gd name="T64" fmla="*/ 846 w 1690"/>
              <a:gd name="T65" fmla="*/ 906 h 2226"/>
              <a:gd name="T66" fmla="*/ 780 w 1690"/>
              <a:gd name="T67" fmla="*/ 1096 h 2226"/>
              <a:gd name="T68" fmla="*/ 760 w 1690"/>
              <a:gd name="T69" fmla="*/ 1226 h 2226"/>
              <a:gd name="T70" fmla="*/ 766 w 1690"/>
              <a:gd name="T71" fmla="*/ 1396 h 2226"/>
              <a:gd name="T72" fmla="*/ 804 w 1690"/>
              <a:gd name="T73" fmla="*/ 1560 h 2226"/>
              <a:gd name="T74" fmla="*/ 872 w 1690"/>
              <a:gd name="T75" fmla="*/ 1710 h 2226"/>
              <a:gd name="T76" fmla="*/ 968 w 1690"/>
              <a:gd name="T77" fmla="*/ 1846 h 2226"/>
              <a:gd name="T78" fmla="*/ 1088 w 1690"/>
              <a:gd name="T79" fmla="*/ 1960 h 2226"/>
              <a:gd name="T80" fmla="*/ 1230 w 1690"/>
              <a:gd name="T81" fmla="*/ 2050 h 2226"/>
              <a:gd name="T82" fmla="*/ 1390 w 1690"/>
              <a:gd name="T83" fmla="*/ 2114 h 2226"/>
              <a:gd name="T84" fmla="*/ 1498 w 1690"/>
              <a:gd name="T85" fmla="*/ 2136 h 2226"/>
              <a:gd name="T86" fmla="*/ 1690 w 1690"/>
              <a:gd name="T87" fmla="*/ 2142 h 2226"/>
              <a:gd name="T88" fmla="*/ 1592 w 1690"/>
              <a:gd name="T89" fmla="*/ 2182 h 2226"/>
              <a:gd name="T90" fmla="*/ 1456 w 1690"/>
              <a:gd name="T91" fmla="*/ 2214 h 2226"/>
              <a:gd name="T92" fmla="*/ 1314 w 1690"/>
              <a:gd name="T93" fmla="*/ 2226 h 2226"/>
              <a:gd name="T94" fmla="*/ 1168 w 1690"/>
              <a:gd name="T95" fmla="*/ 2212 h 2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90" h="2226">
                <a:moveTo>
                  <a:pt x="1132" y="2206"/>
                </a:moveTo>
                <a:lnTo>
                  <a:pt x="1132" y="2206"/>
                </a:lnTo>
                <a:lnTo>
                  <a:pt x="1090" y="2196"/>
                </a:lnTo>
                <a:lnTo>
                  <a:pt x="1050" y="2184"/>
                </a:lnTo>
                <a:lnTo>
                  <a:pt x="1010" y="2170"/>
                </a:lnTo>
                <a:lnTo>
                  <a:pt x="972" y="2154"/>
                </a:lnTo>
                <a:lnTo>
                  <a:pt x="936" y="2136"/>
                </a:lnTo>
                <a:lnTo>
                  <a:pt x="900" y="2118"/>
                </a:lnTo>
                <a:lnTo>
                  <a:pt x="864" y="2098"/>
                </a:lnTo>
                <a:lnTo>
                  <a:pt x="830" y="2076"/>
                </a:lnTo>
                <a:lnTo>
                  <a:pt x="798" y="2052"/>
                </a:lnTo>
                <a:lnTo>
                  <a:pt x="768" y="2026"/>
                </a:lnTo>
                <a:lnTo>
                  <a:pt x="738" y="2000"/>
                </a:lnTo>
                <a:lnTo>
                  <a:pt x="708" y="1974"/>
                </a:lnTo>
                <a:lnTo>
                  <a:pt x="682" y="1944"/>
                </a:lnTo>
                <a:lnTo>
                  <a:pt x="656" y="1914"/>
                </a:lnTo>
                <a:lnTo>
                  <a:pt x="630" y="1884"/>
                </a:lnTo>
                <a:lnTo>
                  <a:pt x="608" y="1852"/>
                </a:lnTo>
                <a:lnTo>
                  <a:pt x="586" y="1818"/>
                </a:lnTo>
                <a:lnTo>
                  <a:pt x="566" y="1784"/>
                </a:lnTo>
                <a:lnTo>
                  <a:pt x="548" y="1750"/>
                </a:lnTo>
                <a:lnTo>
                  <a:pt x="530" y="1714"/>
                </a:lnTo>
                <a:lnTo>
                  <a:pt x="516" y="1676"/>
                </a:lnTo>
                <a:lnTo>
                  <a:pt x="502" y="1640"/>
                </a:lnTo>
                <a:lnTo>
                  <a:pt x="490" y="1602"/>
                </a:lnTo>
                <a:lnTo>
                  <a:pt x="480" y="1564"/>
                </a:lnTo>
                <a:lnTo>
                  <a:pt x="472" y="1524"/>
                </a:lnTo>
                <a:lnTo>
                  <a:pt x="466" y="1484"/>
                </a:lnTo>
                <a:lnTo>
                  <a:pt x="460" y="1444"/>
                </a:lnTo>
                <a:lnTo>
                  <a:pt x="458" y="1404"/>
                </a:lnTo>
                <a:lnTo>
                  <a:pt x="456" y="1362"/>
                </a:lnTo>
                <a:lnTo>
                  <a:pt x="458" y="1322"/>
                </a:lnTo>
                <a:lnTo>
                  <a:pt x="462" y="1280"/>
                </a:lnTo>
                <a:lnTo>
                  <a:pt x="466" y="1240"/>
                </a:lnTo>
                <a:lnTo>
                  <a:pt x="466" y="1240"/>
                </a:lnTo>
                <a:lnTo>
                  <a:pt x="436" y="1230"/>
                </a:lnTo>
                <a:lnTo>
                  <a:pt x="406" y="1220"/>
                </a:lnTo>
                <a:lnTo>
                  <a:pt x="378" y="1208"/>
                </a:lnTo>
                <a:lnTo>
                  <a:pt x="350" y="1196"/>
                </a:lnTo>
                <a:lnTo>
                  <a:pt x="324" y="1182"/>
                </a:lnTo>
                <a:lnTo>
                  <a:pt x="298" y="1166"/>
                </a:lnTo>
                <a:lnTo>
                  <a:pt x="272" y="1150"/>
                </a:lnTo>
                <a:lnTo>
                  <a:pt x="248" y="1132"/>
                </a:lnTo>
                <a:lnTo>
                  <a:pt x="226" y="1114"/>
                </a:lnTo>
                <a:lnTo>
                  <a:pt x="202" y="1094"/>
                </a:lnTo>
                <a:lnTo>
                  <a:pt x="182" y="1074"/>
                </a:lnTo>
                <a:lnTo>
                  <a:pt x="162" y="1052"/>
                </a:lnTo>
                <a:lnTo>
                  <a:pt x="142" y="1030"/>
                </a:lnTo>
                <a:lnTo>
                  <a:pt x="124" y="1006"/>
                </a:lnTo>
                <a:lnTo>
                  <a:pt x="106" y="982"/>
                </a:lnTo>
                <a:lnTo>
                  <a:pt x="92" y="958"/>
                </a:lnTo>
                <a:lnTo>
                  <a:pt x="76" y="932"/>
                </a:lnTo>
                <a:lnTo>
                  <a:pt x="62" y="906"/>
                </a:lnTo>
                <a:lnTo>
                  <a:pt x="50" y="880"/>
                </a:lnTo>
                <a:lnTo>
                  <a:pt x="40" y="852"/>
                </a:lnTo>
                <a:lnTo>
                  <a:pt x="30" y="824"/>
                </a:lnTo>
                <a:lnTo>
                  <a:pt x="22" y="796"/>
                </a:lnTo>
                <a:lnTo>
                  <a:pt x="14" y="768"/>
                </a:lnTo>
                <a:lnTo>
                  <a:pt x="8" y="738"/>
                </a:lnTo>
                <a:lnTo>
                  <a:pt x="4" y="708"/>
                </a:lnTo>
                <a:lnTo>
                  <a:pt x="0" y="678"/>
                </a:lnTo>
                <a:lnTo>
                  <a:pt x="0" y="648"/>
                </a:lnTo>
                <a:lnTo>
                  <a:pt x="0" y="618"/>
                </a:lnTo>
                <a:lnTo>
                  <a:pt x="0" y="586"/>
                </a:lnTo>
                <a:lnTo>
                  <a:pt x="4" y="556"/>
                </a:lnTo>
                <a:lnTo>
                  <a:pt x="8" y="526"/>
                </a:lnTo>
                <a:lnTo>
                  <a:pt x="14" y="494"/>
                </a:lnTo>
                <a:lnTo>
                  <a:pt x="14" y="494"/>
                </a:lnTo>
                <a:lnTo>
                  <a:pt x="22" y="462"/>
                </a:lnTo>
                <a:lnTo>
                  <a:pt x="32" y="432"/>
                </a:lnTo>
                <a:lnTo>
                  <a:pt x="42" y="402"/>
                </a:lnTo>
                <a:lnTo>
                  <a:pt x="54" y="372"/>
                </a:lnTo>
                <a:lnTo>
                  <a:pt x="68" y="344"/>
                </a:lnTo>
                <a:lnTo>
                  <a:pt x="82" y="318"/>
                </a:lnTo>
                <a:lnTo>
                  <a:pt x="98" y="290"/>
                </a:lnTo>
                <a:lnTo>
                  <a:pt x="116" y="266"/>
                </a:lnTo>
                <a:lnTo>
                  <a:pt x="134" y="240"/>
                </a:lnTo>
                <a:lnTo>
                  <a:pt x="154" y="218"/>
                </a:lnTo>
                <a:lnTo>
                  <a:pt x="174" y="194"/>
                </a:lnTo>
                <a:lnTo>
                  <a:pt x="196" y="174"/>
                </a:lnTo>
                <a:lnTo>
                  <a:pt x="218" y="154"/>
                </a:lnTo>
                <a:lnTo>
                  <a:pt x="242" y="134"/>
                </a:lnTo>
                <a:lnTo>
                  <a:pt x="266" y="116"/>
                </a:lnTo>
                <a:lnTo>
                  <a:pt x="290" y="100"/>
                </a:lnTo>
                <a:lnTo>
                  <a:pt x="316" y="84"/>
                </a:lnTo>
                <a:lnTo>
                  <a:pt x="344" y="70"/>
                </a:lnTo>
                <a:lnTo>
                  <a:pt x="370" y="56"/>
                </a:lnTo>
                <a:lnTo>
                  <a:pt x="398" y="44"/>
                </a:lnTo>
                <a:lnTo>
                  <a:pt x="428" y="34"/>
                </a:lnTo>
                <a:lnTo>
                  <a:pt x="456" y="24"/>
                </a:lnTo>
                <a:lnTo>
                  <a:pt x="486" y="16"/>
                </a:lnTo>
                <a:lnTo>
                  <a:pt x="516" y="10"/>
                </a:lnTo>
                <a:lnTo>
                  <a:pt x="546" y="6"/>
                </a:lnTo>
                <a:lnTo>
                  <a:pt x="576" y="2"/>
                </a:lnTo>
                <a:lnTo>
                  <a:pt x="608" y="0"/>
                </a:lnTo>
                <a:lnTo>
                  <a:pt x="640" y="0"/>
                </a:lnTo>
                <a:lnTo>
                  <a:pt x="670" y="2"/>
                </a:lnTo>
                <a:lnTo>
                  <a:pt x="702" y="4"/>
                </a:lnTo>
                <a:lnTo>
                  <a:pt x="734" y="10"/>
                </a:lnTo>
                <a:lnTo>
                  <a:pt x="766" y="16"/>
                </a:lnTo>
                <a:lnTo>
                  <a:pt x="766" y="16"/>
                </a:lnTo>
                <a:lnTo>
                  <a:pt x="812" y="28"/>
                </a:lnTo>
                <a:lnTo>
                  <a:pt x="856" y="42"/>
                </a:lnTo>
                <a:lnTo>
                  <a:pt x="900" y="62"/>
                </a:lnTo>
                <a:lnTo>
                  <a:pt x="940" y="82"/>
                </a:lnTo>
                <a:lnTo>
                  <a:pt x="980" y="106"/>
                </a:lnTo>
                <a:lnTo>
                  <a:pt x="1016" y="132"/>
                </a:lnTo>
                <a:lnTo>
                  <a:pt x="1050" y="162"/>
                </a:lnTo>
                <a:lnTo>
                  <a:pt x="1082" y="192"/>
                </a:lnTo>
                <a:lnTo>
                  <a:pt x="1112" y="226"/>
                </a:lnTo>
                <a:lnTo>
                  <a:pt x="1140" y="262"/>
                </a:lnTo>
                <a:lnTo>
                  <a:pt x="1164" y="298"/>
                </a:lnTo>
                <a:lnTo>
                  <a:pt x="1188" y="338"/>
                </a:lnTo>
                <a:lnTo>
                  <a:pt x="1206" y="378"/>
                </a:lnTo>
                <a:lnTo>
                  <a:pt x="1224" y="420"/>
                </a:lnTo>
                <a:lnTo>
                  <a:pt x="1236" y="462"/>
                </a:lnTo>
                <a:lnTo>
                  <a:pt x="1248" y="506"/>
                </a:lnTo>
                <a:lnTo>
                  <a:pt x="1248" y="506"/>
                </a:lnTo>
                <a:lnTo>
                  <a:pt x="1248" y="506"/>
                </a:lnTo>
                <a:lnTo>
                  <a:pt x="1248" y="506"/>
                </a:lnTo>
                <a:lnTo>
                  <a:pt x="1206" y="528"/>
                </a:lnTo>
                <a:lnTo>
                  <a:pt x="1164" y="552"/>
                </a:lnTo>
                <a:lnTo>
                  <a:pt x="1124" y="578"/>
                </a:lnTo>
                <a:lnTo>
                  <a:pt x="1086" y="608"/>
                </a:lnTo>
                <a:lnTo>
                  <a:pt x="1050" y="638"/>
                </a:lnTo>
                <a:lnTo>
                  <a:pt x="1014" y="670"/>
                </a:lnTo>
                <a:lnTo>
                  <a:pt x="982" y="706"/>
                </a:lnTo>
                <a:lnTo>
                  <a:pt x="950" y="742"/>
                </a:lnTo>
                <a:lnTo>
                  <a:pt x="920" y="780"/>
                </a:lnTo>
                <a:lnTo>
                  <a:pt x="894" y="820"/>
                </a:lnTo>
                <a:lnTo>
                  <a:pt x="868" y="862"/>
                </a:lnTo>
                <a:lnTo>
                  <a:pt x="846" y="906"/>
                </a:lnTo>
                <a:lnTo>
                  <a:pt x="826" y="952"/>
                </a:lnTo>
                <a:lnTo>
                  <a:pt x="808" y="998"/>
                </a:lnTo>
                <a:lnTo>
                  <a:pt x="792" y="1046"/>
                </a:lnTo>
                <a:lnTo>
                  <a:pt x="780" y="1096"/>
                </a:lnTo>
                <a:lnTo>
                  <a:pt x="780" y="1096"/>
                </a:lnTo>
                <a:lnTo>
                  <a:pt x="770" y="1140"/>
                </a:lnTo>
                <a:lnTo>
                  <a:pt x="764" y="1184"/>
                </a:lnTo>
                <a:lnTo>
                  <a:pt x="760" y="1226"/>
                </a:lnTo>
                <a:lnTo>
                  <a:pt x="758" y="1270"/>
                </a:lnTo>
                <a:lnTo>
                  <a:pt x="760" y="1312"/>
                </a:lnTo>
                <a:lnTo>
                  <a:pt x="762" y="1354"/>
                </a:lnTo>
                <a:lnTo>
                  <a:pt x="766" y="1396"/>
                </a:lnTo>
                <a:lnTo>
                  <a:pt x="772" y="1438"/>
                </a:lnTo>
                <a:lnTo>
                  <a:pt x="782" y="1480"/>
                </a:lnTo>
                <a:lnTo>
                  <a:pt x="792" y="1520"/>
                </a:lnTo>
                <a:lnTo>
                  <a:pt x="804" y="1560"/>
                </a:lnTo>
                <a:lnTo>
                  <a:pt x="818" y="1598"/>
                </a:lnTo>
                <a:lnTo>
                  <a:pt x="834" y="1636"/>
                </a:lnTo>
                <a:lnTo>
                  <a:pt x="852" y="1674"/>
                </a:lnTo>
                <a:lnTo>
                  <a:pt x="872" y="1710"/>
                </a:lnTo>
                <a:lnTo>
                  <a:pt x="894" y="1746"/>
                </a:lnTo>
                <a:lnTo>
                  <a:pt x="916" y="1780"/>
                </a:lnTo>
                <a:lnTo>
                  <a:pt x="942" y="1814"/>
                </a:lnTo>
                <a:lnTo>
                  <a:pt x="968" y="1846"/>
                </a:lnTo>
                <a:lnTo>
                  <a:pt x="996" y="1876"/>
                </a:lnTo>
                <a:lnTo>
                  <a:pt x="1024" y="1906"/>
                </a:lnTo>
                <a:lnTo>
                  <a:pt x="1056" y="1934"/>
                </a:lnTo>
                <a:lnTo>
                  <a:pt x="1088" y="1960"/>
                </a:lnTo>
                <a:lnTo>
                  <a:pt x="1120" y="1986"/>
                </a:lnTo>
                <a:lnTo>
                  <a:pt x="1156" y="2008"/>
                </a:lnTo>
                <a:lnTo>
                  <a:pt x="1192" y="2030"/>
                </a:lnTo>
                <a:lnTo>
                  <a:pt x="1230" y="2050"/>
                </a:lnTo>
                <a:lnTo>
                  <a:pt x="1268" y="2070"/>
                </a:lnTo>
                <a:lnTo>
                  <a:pt x="1308" y="2086"/>
                </a:lnTo>
                <a:lnTo>
                  <a:pt x="1348" y="2100"/>
                </a:lnTo>
                <a:lnTo>
                  <a:pt x="1390" y="2114"/>
                </a:lnTo>
                <a:lnTo>
                  <a:pt x="1434" y="2124"/>
                </a:lnTo>
                <a:lnTo>
                  <a:pt x="1434" y="2124"/>
                </a:lnTo>
                <a:lnTo>
                  <a:pt x="1466" y="2130"/>
                </a:lnTo>
                <a:lnTo>
                  <a:pt x="1498" y="2136"/>
                </a:lnTo>
                <a:lnTo>
                  <a:pt x="1530" y="2140"/>
                </a:lnTo>
                <a:lnTo>
                  <a:pt x="1562" y="2142"/>
                </a:lnTo>
                <a:lnTo>
                  <a:pt x="1626" y="2144"/>
                </a:lnTo>
                <a:lnTo>
                  <a:pt x="1690" y="2142"/>
                </a:lnTo>
                <a:lnTo>
                  <a:pt x="1690" y="2142"/>
                </a:lnTo>
                <a:lnTo>
                  <a:pt x="1658" y="2156"/>
                </a:lnTo>
                <a:lnTo>
                  <a:pt x="1626" y="2170"/>
                </a:lnTo>
                <a:lnTo>
                  <a:pt x="1592" y="2182"/>
                </a:lnTo>
                <a:lnTo>
                  <a:pt x="1560" y="2192"/>
                </a:lnTo>
                <a:lnTo>
                  <a:pt x="1526" y="2200"/>
                </a:lnTo>
                <a:lnTo>
                  <a:pt x="1490" y="2208"/>
                </a:lnTo>
                <a:lnTo>
                  <a:pt x="1456" y="2214"/>
                </a:lnTo>
                <a:lnTo>
                  <a:pt x="1422" y="2220"/>
                </a:lnTo>
                <a:lnTo>
                  <a:pt x="1386" y="2224"/>
                </a:lnTo>
                <a:lnTo>
                  <a:pt x="1350" y="2226"/>
                </a:lnTo>
                <a:lnTo>
                  <a:pt x="1314" y="2226"/>
                </a:lnTo>
                <a:lnTo>
                  <a:pt x="1278" y="2226"/>
                </a:lnTo>
                <a:lnTo>
                  <a:pt x="1242" y="2222"/>
                </a:lnTo>
                <a:lnTo>
                  <a:pt x="1204" y="2218"/>
                </a:lnTo>
                <a:lnTo>
                  <a:pt x="1168" y="2212"/>
                </a:lnTo>
                <a:lnTo>
                  <a:pt x="1132" y="2206"/>
                </a:lnTo>
                <a:lnTo>
                  <a:pt x="1132" y="220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2929976" y="1337310"/>
            <a:ext cx="1360840" cy="65683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102393" tIns="51197" rIns="102393" bIns="51197" rtlCol="0" anchor="t">
            <a:noAutofit/>
          </a:bodyPr>
          <a:lstStyle/>
          <a:p>
            <a:pPr algn="ctr" defTabSz="1023935">
              <a:spcBef>
                <a:spcPct val="0"/>
              </a:spcBef>
              <a:defRPr/>
            </a:pPr>
            <a:r>
              <a:rPr lang="es-ES" sz="1400" b="1" dirty="0" smtClean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</a:rPr>
              <a:t>Cloud</a:t>
            </a:r>
          </a:p>
          <a:p>
            <a:pPr algn="ctr" defTabSz="1023935">
              <a:spcBef>
                <a:spcPct val="0"/>
              </a:spcBef>
              <a:defRPr/>
            </a:pPr>
            <a:r>
              <a:rPr lang="es-ES" sz="1400" b="1" dirty="0" smtClean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</a:rPr>
              <a:t>Platform</a:t>
            </a:r>
          </a:p>
          <a:p>
            <a:pPr algn="ctr" defTabSz="1023935">
              <a:spcBef>
                <a:spcPct val="0"/>
              </a:spcBef>
              <a:defRPr/>
            </a:pPr>
            <a:r>
              <a:rPr lang="es-ES" sz="1400" b="1" dirty="0" smtClean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</a:rPr>
              <a:t>Providers</a:t>
            </a:r>
            <a:endParaRPr lang="en-US" sz="14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itchFamily="34" charset="0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4809231" y="1467742"/>
            <a:ext cx="1482000" cy="393116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102393" tIns="51197" rIns="102393" bIns="51197" rtlCol="0" anchor="t">
            <a:noAutofit/>
          </a:bodyPr>
          <a:lstStyle/>
          <a:p>
            <a:pPr algn="ctr" defTabSz="1023935">
              <a:spcBef>
                <a:spcPct val="0"/>
              </a:spcBef>
              <a:defRPr/>
            </a:pPr>
            <a:r>
              <a:rPr lang="es-ES" sz="1400" b="1" dirty="0" smtClean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</a:rPr>
              <a:t>Cellular </a:t>
            </a:r>
          </a:p>
          <a:p>
            <a:pPr algn="ctr" defTabSz="1023935">
              <a:spcBef>
                <a:spcPct val="0"/>
              </a:spcBef>
              <a:defRPr/>
            </a:pPr>
            <a:r>
              <a:rPr lang="es-ES" sz="1400" b="1" dirty="0" smtClean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</a:rPr>
              <a:t>Carriers</a:t>
            </a:r>
            <a:endParaRPr lang="en-US" sz="14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itchFamily="34" charset="0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5715000" y="2876550"/>
            <a:ext cx="1206512" cy="66969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102393" tIns="51197" rIns="102393" bIns="51197" rtlCol="0" anchor="t">
            <a:noAutofit/>
          </a:bodyPr>
          <a:lstStyle/>
          <a:p>
            <a:pPr algn="ctr" defTabSz="1023935">
              <a:spcBef>
                <a:spcPct val="0"/>
              </a:spcBef>
              <a:defRPr/>
            </a:pPr>
            <a:r>
              <a:rPr lang="es-ES" sz="1400" b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System</a:t>
            </a:r>
          </a:p>
          <a:p>
            <a:pPr algn="ctr" defTabSz="1023935">
              <a:spcBef>
                <a:spcPct val="0"/>
              </a:spcBef>
              <a:defRPr/>
            </a:pPr>
            <a:r>
              <a:rPr lang="es-ES" sz="1400" b="1" dirty="0" smtClean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Integrators</a:t>
            </a:r>
            <a:endParaRPr lang="en-US" sz="14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4149175" y="3938025"/>
            <a:ext cx="1255805" cy="65683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102393" tIns="51197" rIns="102393" bIns="51197" rtlCol="0" anchor="t">
            <a:noAutofit/>
          </a:bodyPr>
          <a:lstStyle/>
          <a:p>
            <a:pPr algn="ctr" defTabSz="1023935">
              <a:spcBef>
                <a:spcPct val="0"/>
              </a:spcBef>
              <a:defRPr/>
            </a:pPr>
            <a:r>
              <a:rPr lang="es-ES" sz="1400" b="1" dirty="0" smtClean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</a:rPr>
              <a:t>Distribution </a:t>
            </a:r>
          </a:p>
          <a:p>
            <a:pPr algn="ctr" defTabSz="1023935">
              <a:spcBef>
                <a:spcPct val="0"/>
              </a:spcBef>
              <a:defRPr/>
            </a:pPr>
            <a:r>
              <a:rPr lang="es-ES" sz="1400" b="1" dirty="0" smtClean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</a:rPr>
              <a:t>Partners</a:t>
            </a:r>
            <a:endParaRPr lang="en-US" sz="14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itchFamily="34" charset="0"/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2376211" y="3179205"/>
            <a:ext cx="1602127" cy="32841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102393" tIns="51197" rIns="102393" bIns="51197" rtlCol="0" anchor="t">
            <a:noAutofit/>
          </a:bodyPr>
          <a:lstStyle/>
          <a:p>
            <a:pPr algn="ctr" defTabSz="1023935">
              <a:spcBef>
                <a:spcPct val="0"/>
              </a:spcBef>
              <a:defRPr/>
            </a:pPr>
            <a:r>
              <a:rPr lang="es-ES" sz="1400" b="1" dirty="0" smtClean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</a:rPr>
              <a:t>Application</a:t>
            </a:r>
          </a:p>
          <a:p>
            <a:pPr algn="ctr" defTabSz="1023935">
              <a:spcBef>
                <a:spcPct val="0"/>
              </a:spcBef>
              <a:defRPr/>
            </a:pPr>
            <a:r>
              <a:rPr lang="es-ES" sz="1400" b="1" dirty="0" smtClean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</a:rPr>
              <a:t>Platform</a:t>
            </a:r>
          </a:p>
          <a:p>
            <a:pPr algn="ctr" defTabSz="1023935">
              <a:spcBef>
                <a:spcPct val="0"/>
              </a:spcBef>
              <a:defRPr/>
            </a:pPr>
            <a:r>
              <a:rPr lang="es-ES" sz="1400" b="1" dirty="0" smtClean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</a:rPr>
              <a:t>Providers</a:t>
            </a:r>
            <a:endParaRPr lang="en-US" sz="14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itchFamily="34" charset="0"/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4149176" y="2343150"/>
            <a:ext cx="1255805" cy="65683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102393" tIns="51197" rIns="102393" bIns="51197" rtlCol="0" anchor="t">
            <a:noAutofit/>
          </a:bodyPr>
          <a:lstStyle/>
          <a:p>
            <a:pPr algn="ctr" defTabSz="1023935">
              <a:spcBef>
                <a:spcPct val="0"/>
              </a:spcBef>
              <a:defRPr/>
            </a:pPr>
            <a:r>
              <a:rPr lang="es-ES" sz="3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Red Lion</a:t>
            </a:r>
            <a:endParaRPr lang="en-US" sz="16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79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“Almost Interesting” category…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1800" dirty="0" smtClean="0"/>
              <a:t>Reside </a:t>
            </a:r>
            <a:r>
              <a:rPr lang="en-US" sz="1800" dirty="0"/>
              <a:t>in Chapel Hill, NC</a:t>
            </a:r>
          </a:p>
          <a:p>
            <a:r>
              <a:rPr lang="en-US" sz="1800" dirty="0"/>
              <a:t>Home town is Montreal, grew up in Toronto </a:t>
            </a:r>
          </a:p>
          <a:p>
            <a:r>
              <a:rPr lang="en-US" sz="1800" dirty="0"/>
              <a:t>…and yes, like you, I HATE Celine Dion!</a:t>
            </a:r>
          </a:p>
          <a:p>
            <a:r>
              <a:rPr lang="en-US" sz="1800" dirty="0"/>
              <a:t>Moved to USA (Chicago) Jan 1, 1997</a:t>
            </a:r>
          </a:p>
          <a:p>
            <a:r>
              <a:rPr lang="en-US" sz="1800" dirty="0"/>
              <a:t>Married, two daughters (One Canadian, One American)</a:t>
            </a:r>
          </a:p>
          <a:p>
            <a:r>
              <a:rPr lang="en-US" sz="1800" dirty="0"/>
              <a:t>US Citizenship in 2008, dual passports now…</a:t>
            </a:r>
          </a:p>
          <a:p>
            <a:r>
              <a:rPr lang="en-US" sz="1800" dirty="0"/>
              <a:t>UNC Tar Heels, Montreal Canadians, NFL Panthers</a:t>
            </a:r>
          </a:p>
          <a:p>
            <a:r>
              <a:rPr lang="en-US" sz="1800" dirty="0"/>
              <a:t>I do not know, nor am I related, to this dude….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3765" y="2569853"/>
            <a:ext cx="1930235" cy="257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50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IIoT GTM </a:t>
            </a:r>
            <a:r>
              <a:rPr lang="en-US" dirty="0" smtClean="0"/>
              <a:t>PLAN – It’s Play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B0D9-A08B-4419-BB09-02E69E7555D7}" type="datetime1">
              <a:rPr lang="en-US" smtClean="0"/>
              <a:t>4/28/2017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EB0A-32B2-4797-AD62-041837E9D509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" y="941075"/>
            <a:ext cx="8806481" cy="4058027"/>
            <a:chOff x="1284551" y="1147763"/>
            <a:chExt cx="8261030" cy="5226955"/>
          </a:xfrm>
        </p:grpSpPr>
        <p:sp>
          <p:nvSpPr>
            <p:cNvPr id="7" name="Pentagon 6"/>
            <p:cNvSpPr/>
            <p:nvPr/>
          </p:nvSpPr>
          <p:spPr>
            <a:xfrm>
              <a:off x="5535666" y="1876060"/>
              <a:ext cx="252148" cy="752840"/>
            </a:xfrm>
            <a:prstGeom prst="homePlate">
              <a:avLst>
                <a:gd name="adj" fmla="val 62088"/>
              </a:avLst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" name="Pentagon 7"/>
            <p:cNvSpPr/>
            <p:nvPr/>
          </p:nvSpPr>
          <p:spPr>
            <a:xfrm>
              <a:off x="5535666" y="3067259"/>
              <a:ext cx="252148" cy="752840"/>
            </a:xfrm>
            <a:prstGeom prst="homePlate">
              <a:avLst>
                <a:gd name="adj" fmla="val 62088"/>
              </a:avLst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Pentagon 8"/>
            <p:cNvSpPr/>
            <p:nvPr/>
          </p:nvSpPr>
          <p:spPr>
            <a:xfrm>
              <a:off x="5535666" y="4258459"/>
              <a:ext cx="252148" cy="752840"/>
            </a:xfrm>
            <a:prstGeom prst="homePlate">
              <a:avLst>
                <a:gd name="adj" fmla="val 62088"/>
              </a:avLst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5535666" y="5449658"/>
              <a:ext cx="252148" cy="752840"/>
            </a:xfrm>
            <a:prstGeom prst="homePlate">
              <a:avLst>
                <a:gd name="adj" fmla="val 62088"/>
              </a:avLst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84552" y="1147763"/>
              <a:ext cx="4251114" cy="457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Business Development  Partner</a:t>
              </a:r>
              <a:r>
                <a:rPr kumimoji="0" lang="en-US" sz="12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 Focus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92033" y="1147763"/>
              <a:ext cx="3753548" cy="457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Business Development Tactics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84551" y="1703840"/>
              <a:ext cx="1188720" cy="109728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8288" tIns="18288" rIns="18288" bIns="18288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Carriers</a:t>
              </a:r>
              <a:endParaRPr kumimoji="0" lang="en-US" sz="1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84551" y="2892560"/>
              <a:ext cx="1188720" cy="109728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8288" tIns="18288" rIns="18288" bIns="18288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noProof="0" dirty="0" smtClean="0"/>
                <a:t>IIoT centric System Integrators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52699" y="1703840"/>
              <a:ext cx="2982967" cy="109728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285750" marR="0" lvl="0" indent="-285750" defTabSz="685800" eaLnBrk="1" fontAlgn="auto" latinLnBrk="0" hangingPunct="1">
                <a:lnSpc>
                  <a:spcPct val="110000"/>
                </a:lnSpc>
                <a:spcBef>
                  <a:spcPts val="265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en-US" sz="1000" kern="0" dirty="0" smtClean="0">
                  <a:solidFill>
                    <a:schemeClr val="bg1"/>
                  </a:solidFill>
                </a:rPr>
                <a:t>Deep with fortune 1000 / C</a:t>
              </a: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customers </a:t>
              </a:r>
              <a:r>
                <a:rPr lang="en-US" sz="1000" kern="0" noProof="0" dirty="0" smtClean="0">
                  <a:solidFill>
                    <a:schemeClr val="bg1"/>
                  </a:solidFill>
                </a:rPr>
                <a:t>initiate discussions</a:t>
              </a: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  <a:p>
              <a:pPr marL="285750" marR="0" lvl="0" indent="-285750" defTabSz="685800" eaLnBrk="1" fontAlgn="auto" latinLnBrk="0" hangingPunct="1">
                <a:lnSpc>
                  <a:spcPct val="110000"/>
                </a:lnSpc>
                <a:spcBef>
                  <a:spcPts val="265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en-US" sz="1000" kern="0" noProof="0" dirty="0" smtClean="0">
                  <a:solidFill>
                    <a:schemeClr val="bg1"/>
                  </a:solidFill>
                </a:rPr>
                <a:t>Vertical focused</a:t>
              </a: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  <a:p>
              <a:pPr marL="285750" marR="0" lvl="0" indent="-285750" defTabSz="685800" eaLnBrk="1" fontAlgn="auto" latinLnBrk="0" hangingPunct="1">
                <a:lnSpc>
                  <a:spcPct val="110000"/>
                </a:lnSpc>
                <a:spcBef>
                  <a:spcPts val="265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en-US" sz="1000" kern="0" dirty="0" smtClean="0">
                  <a:solidFill>
                    <a:schemeClr val="bg1"/>
                  </a:solidFill>
                </a:rPr>
                <a:t>Resources in place and committed to the space</a:t>
              </a: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52700" y="2892560"/>
              <a:ext cx="2982966" cy="109728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just" defTabSz="685800">
                <a:lnSpc>
                  <a:spcPct val="110000"/>
                </a:lnSpc>
                <a:spcBef>
                  <a:spcPts val="265"/>
                </a:spcBef>
                <a:defRPr/>
              </a:pPr>
              <a:r>
                <a:rPr lang="en-US" sz="1000" kern="0" dirty="0" smtClean="0">
                  <a:solidFill>
                    <a:schemeClr val="bg1"/>
                  </a:solidFill>
                </a:rPr>
                <a:t>Calling on </a:t>
              </a:r>
              <a:r>
                <a:rPr lang="en-US" sz="1000" kern="0" dirty="0">
                  <a:solidFill>
                    <a:schemeClr val="bg1"/>
                  </a:solidFill>
                </a:rPr>
                <a:t>IoT verticals on the OT </a:t>
              </a:r>
              <a:r>
                <a:rPr lang="en-US" sz="1000" kern="0" dirty="0" smtClean="0">
                  <a:solidFill>
                    <a:schemeClr val="bg1"/>
                  </a:solidFill>
                </a:rPr>
                <a:t>side, developing relationships and delivering </a:t>
              </a:r>
              <a:r>
                <a:rPr lang="en-US" sz="1000" kern="0" dirty="0">
                  <a:solidFill>
                    <a:schemeClr val="bg1"/>
                  </a:solidFill>
                </a:rPr>
                <a:t>solutions. </a:t>
              </a:r>
              <a:r>
                <a:rPr lang="en-US" sz="1000" kern="0" dirty="0" smtClean="0">
                  <a:solidFill>
                    <a:schemeClr val="bg1"/>
                  </a:solidFill>
                </a:rPr>
                <a:t> Built </a:t>
              </a:r>
              <a:r>
                <a:rPr lang="en-US" sz="1000" kern="0" dirty="0">
                  <a:solidFill>
                    <a:schemeClr val="bg1"/>
                  </a:solidFill>
                </a:rPr>
                <a:t>for stitching together solutions from multiple vendors to solve OT problems.</a:t>
              </a: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84551" y="4088718"/>
              <a:ext cx="1188720" cy="109728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18288" tIns="18288" rIns="18288" bIns="18288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Cloud Platform</a:t>
              </a: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 partners</a:t>
              </a:r>
              <a:endPara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84551" y="5277438"/>
              <a:ext cx="1188720" cy="109728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8288" tIns="18288" rIns="18288" bIns="18288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Red Lion </a:t>
              </a: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/>
                <a:t>Distribution channels</a:t>
              </a:r>
              <a:endPara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52700" y="4088718"/>
              <a:ext cx="2982966" cy="109728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just" defTabSz="685800">
                <a:lnSpc>
                  <a:spcPct val="110000"/>
                </a:lnSpc>
                <a:spcBef>
                  <a:spcPts val="265"/>
                </a:spcBef>
                <a:defRPr/>
              </a:pPr>
              <a:endParaRPr lang="en-US" sz="1200" kern="0" dirty="0" smtClean="0">
                <a:solidFill>
                  <a:schemeClr val="bg1"/>
                </a:solidFill>
              </a:endParaRPr>
            </a:p>
            <a:p>
              <a:pPr lvl="0" algn="just" defTabSz="685800">
                <a:lnSpc>
                  <a:spcPct val="110000"/>
                </a:lnSpc>
                <a:spcBef>
                  <a:spcPts val="265"/>
                </a:spcBef>
                <a:defRPr/>
              </a:pPr>
              <a:r>
                <a:rPr lang="en-US" sz="1000" kern="0" dirty="0" smtClean="0">
                  <a:solidFill>
                    <a:schemeClr val="bg1"/>
                  </a:solidFill>
                </a:rPr>
                <a:t>Key </a:t>
              </a:r>
              <a:r>
                <a:rPr lang="en-US" sz="1000" kern="0" dirty="0">
                  <a:solidFill>
                    <a:schemeClr val="bg1"/>
                  </a:solidFill>
                </a:rPr>
                <a:t>to success within this channel is not to sell/promote the platform, but to co-sell new </a:t>
              </a:r>
              <a:r>
                <a:rPr lang="en-US" sz="1000" kern="0" dirty="0" smtClean="0">
                  <a:solidFill>
                    <a:schemeClr val="bg1"/>
                  </a:solidFill>
                </a:rPr>
                <a:t>IIoT </a:t>
              </a:r>
              <a:r>
                <a:rPr lang="en-US" sz="1000" kern="0" dirty="0">
                  <a:solidFill>
                    <a:schemeClr val="bg1"/>
                  </a:solidFill>
                </a:rPr>
                <a:t>opportunities developed through the channel itself</a:t>
              </a:r>
            </a:p>
            <a:p>
              <a:pPr marL="285750" marR="0" lvl="0" indent="-285750" defTabSz="685800" eaLnBrk="1" fontAlgn="auto" latinLnBrk="0" hangingPunct="1">
                <a:lnSpc>
                  <a:spcPct val="110000"/>
                </a:lnSpc>
                <a:spcBef>
                  <a:spcPts val="265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552700" y="5277438"/>
              <a:ext cx="2982966" cy="109728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285750" marR="0" lvl="0" indent="-285750" defTabSz="685800" eaLnBrk="1" fontAlgn="auto" latinLnBrk="0" hangingPunct="1">
                <a:lnSpc>
                  <a:spcPct val="110000"/>
                </a:lnSpc>
                <a:spcBef>
                  <a:spcPts val="265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en-US" sz="1000" kern="0" dirty="0" smtClean="0">
                  <a:solidFill>
                    <a:schemeClr val="bg1"/>
                  </a:solidFill>
                </a:rPr>
                <a:t>Small </a:t>
              </a: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subset  capable</a:t>
              </a:r>
              <a:r>
                <a:rPr kumimoji="0" lang="en-US" sz="1000" b="0" i="0" u="none" strike="noStrike" kern="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/ </a:t>
              </a: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will embrace</a:t>
              </a:r>
              <a:r>
                <a:rPr kumimoji="0" lang="en-US" sz="1000" b="0" i="0" u="none" strike="noStrike" kern="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IIoT</a:t>
              </a: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  <a:p>
              <a:pPr marL="285750" marR="0" lvl="0" indent="-285750" defTabSz="685800" eaLnBrk="1" fontAlgn="auto" latinLnBrk="0" hangingPunct="1">
                <a:lnSpc>
                  <a:spcPct val="110000"/>
                </a:lnSpc>
                <a:spcBef>
                  <a:spcPts val="265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Leading with our</a:t>
              </a:r>
              <a:r>
                <a:rPr kumimoji="0" lang="en-US" sz="1000" b="0" i="0" u="none" strike="noStrike" kern="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IIoT story will drive </a:t>
              </a:r>
              <a:r>
                <a:rPr lang="en-US" sz="1000" kern="0" noProof="0" dirty="0" smtClean="0">
                  <a:solidFill>
                    <a:schemeClr val="bg1"/>
                  </a:solidFill>
                </a:rPr>
                <a:t>cellular revenue</a:t>
              </a: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787814" y="1703840"/>
              <a:ext cx="3716979" cy="10972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numCol="1" rtlCol="0" anchor="ctr"/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000" dirty="0"/>
                <a:t>Bundled offers utilizing our hardware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000" dirty="0"/>
                <a:t>Joint event participation and lead sharing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000" dirty="0"/>
                <a:t>Technical and Value proposition training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000" dirty="0"/>
                <a:t>Reseller / SI </a:t>
              </a:r>
              <a:r>
                <a:rPr lang="en-US" sz="1000" dirty="0" smtClean="0"/>
                <a:t>introductions</a:t>
              </a:r>
              <a:endParaRPr lang="en-US" sz="10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87814" y="2895039"/>
              <a:ext cx="3716979" cy="10972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numCol="1" rtlCol="0" anchor="ctr"/>
            <a:lstStyle/>
            <a:p>
              <a:pPr marL="285750" lvl="0" indent="-285750" defTabSz="685800">
                <a:spcBef>
                  <a:spcPts val="150"/>
                </a:spcBef>
                <a:buFont typeface="Wingdings" panose="05000000000000000000" pitchFamily="2" charset="2"/>
                <a:buChar char="§"/>
                <a:defRPr/>
              </a:pPr>
              <a:r>
                <a:rPr lang="en-US" sz="1000" kern="0" dirty="0">
                  <a:solidFill>
                    <a:prstClr val="black"/>
                  </a:solidFill>
                </a:rPr>
                <a:t>Distributors/Integrators like LEC and Set Point Controls</a:t>
              </a:r>
            </a:p>
            <a:p>
              <a:pPr marL="285750" lvl="0" indent="-285750" defTabSz="685800">
                <a:spcBef>
                  <a:spcPts val="150"/>
                </a:spcBef>
                <a:buFont typeface="Wingdings" panose="05000000000000000000" pitchFamily="2" charset="2"/>
                <a:buChar char="§"/>
                <a:defRPr/>
              </a:pPr>
              <a:r>
                <a:rPr lang="en-US" sz="1000" kern="0" dirty="0">
                  <a:solidFill>
                    <a:prstClr val="black"/>
                  </a:solidFill>
                </a:rPr>
                <a:t>Integration Partners of Cloud Platform Partners</a:t>
              </a:r>
            </a:p>
            <a:p>
              <a:pPr marL="285750" lvl="0" indent="-285750" defTabSz="685800">
                <a:spcBef>
                  <a:spcPts val="150"/>
                </a:spcBef>
                <a:buFont typeface="Wingdings" panose="05000000000000000000" pitchFamily="2" charset="2"/>
                <a:buChar char="§"/>
                <a:defRPr/>
              </a:pPr>
              <a:r>
                <a:rPr lang="en-US" sz="1000" kern="0" dirty="0">
                  <a:solidFill>
                    <a:prstClr val="black"/>
                  </a:solidFill>
                </a:rPr>
                <a:t>Vertical and geographically based</a:t>
              </a:r>
            </a:p>
            <a:p>
              <a:pPr marL="285750" lvl="0" indent="-285750" defTabSz="685800">
                <a:spcBef>
                  <a:spcPts val="150"/>
                </a:spcBef>
                <a:buFont typeface="Wingdings" panose="05000000000000000000" pitchFamily="2" charset="2"/>
                <a:buChar char="§"/>
                <a:defRPr/>
              </a:pPr>
              <a:r>
                <a:rPr lang="en-US" sz="1000" kern="0" dirty="0">
                  <a:solidFill>
                    <a:prstClr val="black"/>
                  </a:solidFill>
                </a:rPr>
                <a:t>Joint event participation and lead </a:t>
              </a:r>
              <a:r>
                <a:rPr lang="en-US" sz="1000" kern="0" dirty="0" smtClean="0">
                  <a:solidFill>
                    <a:prstClr val="black"/>
                  </a:solidFill>
                </a:rPr>
                <a:t>sharing</a:t>
              </a:r>
              <a:endParaRPr lang="en-US" sz="1000" kern="0" dirty="0">
                <a:solidFill>
                  <a:prstClr val="black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787814" y="4086238"/>
              <a:ext cx="3716979" cy="10972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numCol="1" rtlCol="0" anchor="ctr"/>
            <a:lstStyle/>
            <a:p>
              <a:pPr marL="288925" indent="-288925">
                <a:buFont typeface="Wingdings" panose="05000000000000000000" pitchFamily="2" charset="2"/>
                <a:buChar char="§"/>
              </a:pPr>
              <a:r>
                <a:rPr lang="en-US" sz="1000" dirty="0"/>
                <a:t>Gain access to their SI ecosystem</a:t>
              </a:r>
            </a:p>
            <a:p>
              <a:pPr marL="288925" indent="-288925">
                <a:buFont typeface="Wingdings" panose="05000000000000000000" pitchFamily="2" charset="2"/>
                <a:buChar char="§"/>
              </a:pPr>
              <a:r>
                <a:rPr lang="en-US" sz="1000" dirty="0"/>
                <a:t>Training on Red Lion IIoT ready products</a:t>
              </a:r>
            </a:p>
            <a:p>
              <a:pPr marL="288925" indent="-288925">
                <a:buFont typeface="Wingdings" panose="05000000000000000000" pitchFamily="2" charset="2"/>
                <a:buChar char="§"/>
              </a:pPr>
              <a:r>
                <a:rPr lang="en-US" sz="1000" dirty="0"/>
                <a:t>Joint event participation and lead </a:t>
              </a:r>
              <a:r>
                <a:rPr lang="en-US" sz="1000" dirty="0" smtClean="0"/>
                <a:t>sharing</a:t>
              </a:r>
              <a:endParaRPr lang="en-US" sz="10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787814" y="5277438"/>
              <a:ext cx="3716979" cy="10972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numCol="2" rtlCol="0" anchor="ctr"/>
            <a:lstStyle/>
            <a:p>
              <a:pPr marL="285750" marR="0" lvl="0" indent="-285750" defTabSz="685800" eaLnBrk="1" fontAlgn="auto" latinLnBrk="0" hangingPunct="1">
                <a:lnSpc>
                  <a:spcPct val="100000"/>
                </a:lnSpc>
                <a:spcBef>
                  <a:spcPts val="15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en-US" sz="1000" dirty="0"/>
                <a:t>Product Training of SAM’s &amp; distributors</a:t>
              </a:r>
            </a:p>
            <a:p>
              <a:pPr marL="285750" marR="0" lvl="0" indent="-285750" defTabSz="685800" eaLnBrk="1" fontAlgn="auto" latinLnBrk="0" hangingPunct="1">
                <a:lnSpc>
                  <a:spcPct val="100000"/>
                </a:lnSpc>
                <a:spcBef>
                  <a:spcPts val="15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en-US" sz="1000" dirty="0"/>
                <a:t>On boarding sales enablement partners</a:t>
              </a:r>
            </a:p>
            <a:p>
              <a:pPr marL="457200" marR="0" lvl="0" algn="r" defTabSz="685800" eaLnBrk="1" fontAlgn="auto" latinLnBrk="0" hangingPunct="1">
                <a:lnSpc>
                  <a:spcPct val="100000"/>
                </a:lnSpc>
                <a:spcBef>
                  <a:spcPts val="15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000" b="1" i="1" kern="0" dirty="0" smtClean="0">
                  <a:solidFill>
                    <a:srgbClr val="FF0000"/>
                  </a:solidFill>
                </a:rPr>
                <a:t>All procurement and/or revenue recognition via regions</a:t>
              </a: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8534400" y="1372794"/>
            <a:ext cx="0" cy="2774418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9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to Revenue – Bundled Programs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B0D9-A08B-4419-BB09-02E69E7555D7}" type="datetime1">
              <a:rPr lang="en-US" smtClean="0"/>
              <a:t>4/28/2017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EB0A-32B2-4797-AD62-041837E9D509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34875" y="1011298"/>
            <a:ext cx="1553234" cy="3922652"/>
            <a:chOff x="335167" y="1867237"/>
            <a:chExt cx="1940100" cy="4132203"/>
          </a:xfrm>
        </p:grpSpPr>
        <p:sp>
          <p:nvSpPr>
            <p:cNvPr id="11" name="Rectangle 10"/>
            <p:cNvSpPr/>
            <p:nvPr/>
          </p:nvSpPr>
          <p:spPr>
            <a:xfrm>
              <a:off x="341013" y="1984799"/>
              <a:ext cx="1934254" cy="401464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lIns="216000" rtlCol="0" anchor="ctr" anchorCtr="0"/>
            <a:lstStyle/>
            <a:p>
              <a:pPr>
                <a:lnSpc>
                  <a:spcPct val="120000"/>
                </a:lnSpc>
                <a:defRPr/>
              </a:pPr>
              <a:r>
                <a:rPr lang="en-US" sz="1600" b="1" kern="0" dirty="0" smtClean="0"/>
                <a:t>US Cellular</a:t>
              </a:r>
              <a:endParaRPr lang="en-US" sz="1200" b="1" kern="0" dirty="0"/>
            </a:p>
            <a:p>
              <a:pPr>
                <a:lnSpc>
                  <a:spcPct val="120000"/>
                </a:lnSpc>
                <a:defRPr/>
              </a:pPr>
              <a:r>
                <a:rPr lang="en-US" sz="1200" kern="0" dirty="0" smtClean="0">
                  <a:cs typeface="Arial"/>
                </a:rPr>
                <a:t>W/WW bundle using </a:t>
              </a:r>
              <a:r>
                <a:rPr lang="en-US" sz="1200" b="1" kern="0" dirty="0" smtClean="0">
                  <a:cs typeface="Arial"/>
                </a:rPr>
                <a:t>iQWebScada </a:t>
              </a:r>
              <a:r>
                <a:rPr lang="en-US" sz="1200" kern="0" dirty="0" smtClean="0">
                  <a:cs typeface="Arial"/>
                </a:rPr>
                <a:t>cloud platform</a:t>
              </a:r>
              <a:endParaRPr lang="en-US" sz="1200" b="1" kern="0" dirty="0"/>
            </a:p>
          </p:txBody>
        </p:sp>
        <p:sp>
          <p:nvSpPr>
            <p:cNvPr id="12" name="Diagonal Stripe 11"/>
            <p:cNvSpPr/>
            <p:nvPr/>
          </p:nvSpPr>
          <p:spPr>
            <a:xfrm>
              <a:off x="335167" y="1972614"/>
              <a:ext cx="901103" cy="1230302"/>
            </a:xfrm>
            <a:prstGeom prst="diagStrip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635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16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8409612">
              <a:off x="67531" y="2248570"/>
              <a:ext cx="1164100" cy="4014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kern="0" dirty="0" smtClean="0">
                  <a:cs typeface="Arial"/>
                </a:rPr>
                <a:t>June 2017</a:t>
              </a:r>
              <a:endParaRPr lang="en-US" sz="1600" b="1" kern="0" dirty="0">
                <a:cs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32369" y="883513"/>
            <a:ext cx="1584539" cy="4043962"/>
            <a:chOff x="2130989" y="1739448"/>
            <a:chExt cx="1669186" cy="4259992"/>
          </a:xfrm>
        </p:grpSpPr>
        <p:sp>
          <p:nvSpPr>
            <p:cNvPr id="15" name="Rectangle 14"/>
            <p:cNvSpPr/>
            <p:nvPr/>
          </p:nvSpPr>
          <p:spPr>
            <a:xfrm>
              <a:off x="2130989" y="1984799"/>
              <a:ext cx="1669186" cy="4014641"/>
            </a:xfrm>
            <a:prstGeom prst="rect">
              <a:avLst/>
            </a:prstGeom>
            <a:solidFill>
              <a:srgbClr val="0056B4"/>
            </a:solidFill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lIns="216000" rtlCol="0" anchor="ctr" anchorCtr="0"/>
            <a:lstStyle/>
            <a:p>
              <a:pPr>
                <a:lnSpc>
                  <a:spcPct val="120000"/>
                </a:lnSpc>
                <a:defRPr/>
              </a:pPr>
              <a:endParaRPr lang="en-US" sz="1600" b="1" kern="0" dirty="0" smtClean="0">
                <a:solidFill>
                  <a:srgbClr val="FFFFFF"/>
                </a:solidFill>
              </a:endParaRPr>
            </a:p>
            <a:p>
              <a:pPr>
                <a:lnSpc>
                  <a:spcPct val="120000"/>
                </a:lnSpc>
                <a:defRPr/>
              </a:pPr>
              <a:endParaRPr lang="en-US" sz="1600" b="1" kern="0" dirty="0" smtClean="0">
                <a:solidFill>
                  <a:srgbClr val="FFFFFF"/>
                </a:solidFill>
              </a:endParaRPr>
            </a:p>
            <a:p>
              <a:pPr>
                <a:lnSpc>
                  <a:spcPct val="120000"/>
                </a:lnSpc>
                <a:defRPr/>
              </a:pPr>
              <a:r>
                <a:rPr lang="en-US" sz="1600" b="1" kern="0" dirty="0" smtClean="0">
                  <a:solidFill>
                    <a:srgbClr val="FFFFFF"/>
                  </a:solidFill>
                </a:rPr>
                <a:t>AT&amp;T</a:t>
              </a:r>
              <a:endParaRPr lang="en-US" sz="1200" b="1" kern="0" dirty="0">
                <a:solidFill>
                  <a:srgbClr val="FFFFFF"/>
                </a:solidFill>
              </a:endParaRPr>
            </a:p>
            <a:p>
              <a:pPr>
                <a:lnSpc>
                  <a:spcPct val="120000"/>
                </a:lnSpc>
                <a:defRPr/>
              </a:pPr>
              <a:r>
                <a:rPr lang="en-US" sz="1200" kern="0" dirty="0" smtClean="0">
                  <a:solidFill>
                    <a:srgbClr val="FFFFFF"/>
                  </a:solidFill>
                  <a:cs typeface="Arial"/>
                </a:rPr>
                <a:t>Remote Monitoring and Connected Factory bundled offers in development, using </a:t>
              </a:r>
              <a:r>
                <a:rPr lang="en-US" sz="1200" b="1" kern="0" dirty="0" smtClean="0">
                  <a:solidFill>
                    <a:srgbClr val="FFFFFF"/>
                  </a:solidFill>
                  <a:cs typeface="Arial"/>
                </a:rPr>
                <a:t>M2X cloud </a:t>
              </a:r>
              <a:r>
                <a:rPr lang="en-US" sz="1200" kern="0" dirty="0" smtClean="0">
                  <a:solidFill>
                    <a:srgbClr val="FFFFFF"/>
                  </a:solidFill>
                  <a:cs typeface="Arial"/>
                </a:rPr>
                <a:t>platform.</a:t>
              </a:r>
              <a:endParaRPr lang="en-US" sz="12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16" name="Diagonal Stripe 15"/>
            <p:cNvSpPr/>
            <p:nvPr/>
          </p:nvSpPr>
          <p:spPr>
            <a:xfrm>
              <a:off x="2162126" y="1972614"/>
              <a:ext cx="901103" cy="1230302"/>
            </a:xfrm>
            <a:prstGeom prst="diagStrip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635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16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8461013">
              <a:off x="1785501" y="2280010"/>
              <a:ext cx="1419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b="1" kern="0" dirty="0" smtClean="0">
                  <a:cs typeface="Arial"/>
                </a:rPr>
                <a:t>July 2017</a:t>
              </a:r>
              <a:endParaRPr lang="en-US" sz="1600" b="1" kern="0" dirty="0">
                <a:cs typeface="Arial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16941" y="1011298"/>
            <a:ext cx="1735645" cy="3922653"/>
            <a:chOff x="4672503" y="1867235"/>
            <a:chExt cx="1828364" cy="4132205"/>
          </a:xfrm>
        </p:grpSpPr>
        <p:sp>
          <p:nvSpPr>
            <p:cNvPr id="19" name="Rectangle 18"/>
            <p:cNvSpPr/>
            <p:nvPr/>
          </p:nvSpPr>
          <p:spPr>
            <a:xfrm>
              <a:off x="4680985" y="1984799"/>
              <a:ext cx="1819882" cy="4014641"/>
            </a:xfrm>
            <a:prstGeom prst="rect">
              <a:avLst/>
            </a:prstGeom>
            <a:solidFill>
              <a:schemeClr val="accent3"/>
            </a:solidFill>
            <a:ln w="6350" cap="flat" cmpd="sng" algn="ctr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lIns="216000" rtlCol="0" anchor="ctr" anchorCtr="0"/>
            <a:lstStyle/>
            <a:p>
              <a:pPr>
                <a:lnSpc>
                  <a:spcPct val="120000"/>
                </a:lnSpc>
                <a:defRPr/>
              </a:pPr>
              <a:endParaRPr lang="en-US" sz="1600" b="1" kern="0" dirty="0" smtClean="0">
                <a:solidFill>
                  <a:srgbClr val="FFFFFF"/>
                </a:solidFill>
              </a:endParaRPr>
            </a:p>
            <a:p>
              <a:pPr>
                <a:lnSpc>
                  <a:spcPct val="120000"/>
                </a:lnSpc>
                <a:defRPr/>
              </a:pPr>
              <a:endParaRPr lang="en-US" sz="1600" b="1" kern="0" dirty="0" smtClean="0">
                <a:solidFill>
                  <a:srgbClr val="FFFFFF"/>
                </a:solidFill>
              </a:endParaRPr>
            </a:p>
            <a:p>
              <a:pPr>
                <a:lnSpc>
                  <a:spcPct val="120000"/>
                </a:lnSpc>
                <a:defRPr/>
              </a:pPr>
              <a:r>
                <a:rPr lang="en-US" sz="1600" b="1" kern="0" dirty="0" smtClean="0">
                  <a:solidFill>
                    <a:srgbClr val="FFFFFF"/>
                  </a:solidFill>
                </a:rPr>
                <a:t>Verizon</a:t>
              </a:r>
              <a:endParaRPr lang="en-US" sz="1200" b="1" kern="0" dirty="0">
                <a:solidFill>
                  <a:srgbClr val="FFFFFF"/>
                </a:solidFill>
              </a:endParaRPr>
            </a:p>
            <a:p>
              <a:pPr>
                <a:lnSpc>
                  <a:spcPct val="120000"/>
                </a:lnSpc>
                <a:defRPr/>
              </a:pPr>
              <a:r>
                <a:rPr lang="en-US" sz="1200" kern="0" dirty="0" smtClean="0">
                  <a:solidFill>
                    <a:srgbClr val="FFFFFF"/>
                  </a:solidFill>
                  <a:cs typeface="Arial"/>
                </a:rPr>
                <a:t>Condition Based Monitoring (remote monitoring of industrial assets) bundled offer using </a:t>
              </a:r>
              <a:r>
                <a:rPr lang="en-US" sz="1200" b="1" kern="0" dirty="0" smtClean="0">
                  <a:solidFill>
                    <a:srgbClr val="FFFFFF"/>
                  </a:solidFill>
                  <a:cs typeface="Arial"/>
                </a:rPr>
                <a:t>Fusion Connect </a:t>
              </a:r>
              <a:r>
                <a:rPr lang="en-US" sz="1200" kern="0" dirty="0" smtClean="0">
                  <a:solidFill>
                    <a:srgbClr val="FFFFFF"/>
                  </a:solidFill>
                  <a:cs typeface="Arial"/>
                </a:rPr>
                <a:t>cloud platform</a:t>
              </a:r>
              <a:endParaRPr lang="en-US" sz="12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20" name="Diagonal Stripe 19"/>
            <p:cNvSpPr/>
            <p:nvPr/>
          </p:nvSpPr>
          <p:spPr>
            <a:xfrm>
              <a:off x="4672503" y="1972614"/>
              <a:ext cx="901103" cy="1230302"/>
            </a:xfrm>
            <a:prstGeom prst="diagStrip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635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16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18531000">
              <a:off x="4413464" y="2280009"/>
              <a:ext cx="11641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kern="0" dirty="0" smtClean="0">
                  <a:cs typeface="Arial"/>
                </a:rPr>
                <a:t>June 2017</a:t>
              </a:r>
              <a:endParaRPr lang="en-US" sz="1600" b="1" kern="0" dirty="0">
                <a:cs typeface="Arial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994263" y="998474"/>
            <a:ext cx="1845469" cy="3934826"/>
            <a:chOff x="6841170" y="1854413"/>
            <a:chExt cx="1944055" cy="4145027"/>
          </a:xfrm>
        </p:grpSpPr>
        <p:sp>
          <p:nvSpPr>
            <p:cNvPr id="23" name="Rectangle 22"/>
            <p:cNvSpPr/>
            <p:nvPr/>
          </p:nvSpPr>
          <p:spPr>
            <a:xfrm>
              <a:off x="6850971" y="1984799"/>
              <a:ext cx="1934254" cy="4014641"/>
            </a:xfrm>
            <a:prstGeom prst="rect">
              <a:avLst/>
            </a:prstGeom>
            <a:noFill/>
            <a:ln w="635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lIns="216000" rtlCol="0" anchor="ctr" anchorCtr="0"/>
            <a:lstStyle/>
            <a:p>
              <a:pPr>
                <a:lnSpc>
                  <a:spcPct val="120000"/>
                </a:lnSpc>
                <a:defRPr/>
              </a:pPr>
              <a:endParaRPr lang="en-US" sz="12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24" name="Diagonal Stripe 23"/>
            <p:cNvSpPr/>
            <p:nvPr/>
          </p:nvSpPr>
          <p:spPr>
            <a:xfrm>
              <a:off x="6841170" y="1972614"/>
              <a:ext cx="901103" cy="1230302"/>
            </a:xfrm>
            <a:prstGeom prst="diagStrip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635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16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18632955">
              <a:off x="6579278" y="2280011"/>
              <a:ext cx="11897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kern="0" dirty="0" smtClean="0">
                  <a:cs typeface="Arial"/>
                </a:rPr>
                <a:t> May 2017</a:t>
              </a:r>
              <a:endParaRPr lang="en-US" sz="1600" b="1" kern="0" dirty="0">
                <a:cs typeface="Arial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6135494" y="2508679"/>
            <a:ext cx="1871336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600" b="1" kern="0" dirty="0" smtClean="0"/>
              <a:t>LEC</a:t>
            </a:r>
            <a:endParaRPr lang="en-US" sz="1600" b="1" kern="0" dirty="0"/>
          </a:p>
          <a:p>
            <a:pPr>
              <a:lnSpc>
                <a:spcPct val="120000"/>
              </a:lnSpc>
              <a:defRPr/>
            </a:pPr>
            <a:r>
              <a:rPr lang="en-US" sz="1200" kern="0" dirty="0">
                <a:cs typeface="Arial"/>
              </a:rPr>
              <a:t>W/WW bundle </a:t>
            </a:r>
            <a:endParaRPr lang="en-US" sz="1200" kern="0" dirty="0" smtClean="0">
              <a:cs typeface="Arial"/>
            </a:endParaRPr>
          </a:p>
          <a:p>
            <a:pPr>
              <a:lnSpc>
                <a:spcPct val="120000"/>
              </a:lnSpc>
              <a:defRPr/>
            </a:pPr>
            <a:r>
              <a:rPr lang="en-US" sz="1200" kern="0" dirty="0" smtClean="0">
                <a:cs typeface="Arial"/>
              </a:rPr>
              <a:t>using </a:t>
            </a:r>
            <a:r>
              <a:rPr lang="en-US" sz="1200" b="1" kern="0" dirty="0">
                <a:cs typeface="Arial"/>
              </a:rPr>
              <a:t>iQWebScada</a:t>
            </a:r>
            <a:r>
              <a:rPr lang="en-US" sz="1200" kern="0" dirty="0">
                <a:cs typeface="Arial"/>
              </a:rPr>
              <a:t> </a:t>
            </a:r>
            <a:endParaRPr lang="en-US" sz="1200" kern="0" dirty="0" smtClean="0">
              <a:cs typeface="Arial"/>
            </a:endParaRPr>
          </a:p>
          <a:p>
            <a:pPr>
              <a:lnSpc>
                <a:spcPct val="120000"/>
              </a:lnSpc>
              <a:defRPr/>
            </a:pPr>
            <a:r>
              <a:rPr lang="en-US" sz="1200" kern="0" dirty="0" smtClean="0">
                <a:cs typeface="Arial"/>
              </a:rPr>
              <a:t>cloud </a:t>
            </a:r>
            <a:r>
              <a:rPr lang="en-US" sz="1200" kern="0" dirty="0">
                <a:cs typeface="Arial"/>
              </a:rPr>
              <a:t>platform</a:t>
            </a:r>
            <a:endParaRPr lang="en-US" sz="1200" b="1" kern="0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8164984" y="2346976"/>
            <a:ext cx="81769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282" y="3759113"/>
            <a:ext cx="1000648" cy="15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67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IIoT Go-To-Market </a:t>
            </a:r>
            <a:r>
              <a:rPr lang="en-US" dirty="0" smtClean="0"/>
              <a:t>Plan - When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B0D9-A08B-4419-BB09-02E69E7555D7}" type="datetime1">
              <a:rPr lang="en-US" smtClean="0"/>
              <a:t>4/28/2017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EB0A-32B2-4797-AD62-041837E9D509}" type="slidenum">
              <a:rPr lang="en-US" smtClean="0"/>
              <a:t>22</a:t>
            </a:fld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456676" y="930824"/>
            <a:ext cx="4172723" cy="4172721"/>
            <a:chOff x="1335087" y="550208"/>
            <a:chExt cx="5978526" cy="5978524"/>
          </a:xfrm>
        </p:grpSpPr>
        <p:sp>
          <p:nvSpPr>
            <p:cNvPr id="7" name="Oval 6"/>
            <p:cNvSpPr/>
            <p:nvPr/>
          </p:nvSpPr>
          <p:spPr>
            <a:xfrm flipV="1">
              <a:off x="1335089" y="550208"/>
              <a:ext cx="5978524" cy="5978524"/>
            </a:xfrm>
            <a:prstGeom prst="ellipse">
              <a:avLst/>
            </a:prstGeom>
            <a:noFill/>
            <a:ln w="12700" cap="flat" cmpd="sng" algn="ctr">
              <a:solidFill>
                <a:srgbClr val="7C7C7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335087" y="2108466"/>
              <a:ext cx="3789365" cy="2862009"/>
              <a:chOff x="1354136" y="2108466"/>
              <a:chExt cx="3789365" cy="2862009"/>
            </a:xfrm>
          </p:grpSpPr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1354136" y="2108466"/>
                <a:ext cx="2989265" cy="2862009"/>
              </a:xfrm>
              <a:custGeom>
                <a:avLst/>
                <a:gdLst>
                  <a:gd name="T0" fmla="*/ 3320 w 3320"/>
                  <a:gd name="T1" fmla="*/ 1590 h 3179"/>
                  <a:gd name="T2" fmla="*/ 568 w 3320"/>
                  <a:gd name="T3" fmla="*/ 0 h 3179"/>
                  <a:gd name="T4" fmla="*/ 568 w 3320"/>
                  <a:gd name="T5" fmla="*/ 3179 h 3179"/>
                  <a:gd name="T6" fmla="*/ 3320 w 3320"/>
                  <a:gd name="T7" fmla="*/ 1590 h 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20" h="3179">
                    <a:moveTo>
                      <a:pt x="3320" y="1590"/>
                    </a:moveTo>
                    <a:lnTo>
                      <a:pt x="568" y="0"/>
                    </a:lnTo>
                    <a:cubicBezTo>
                      <a:pt x="0" y="984"/>
                      <a:pt x="0" y="2196"/>
                      <a:pt x="568" y="3179"/>
                    </a:cubicBezTo>
                    <a:lnTo>
                      <a:pt x="3320" y="1590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0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543301" y="2739370"/>
                <a:ext cx="1600200" cy="16002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905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b="1" kern="0" dirty="0" smtClean="0">
                    <a:solidFill>
                      <a:prstClr val="white"/>
                    </a:solidFill>
                    <a:latin typeface="Calibri"/>
                  </a:rPr>
                  <a:t>IIoT</a:t>
                </a:r>
              </a:p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GTM Plan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33899" y="2682915"/>
                <a:ext cx="1622857" cy="1587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When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/>
                </a:r>
                <a:b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</a:br>
                <a:r>
                  <a:rPr kumimoji="0" lang="en-US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should we </a:t>
                </a:r>
                <a:r>
                  <a:rPr lang="en-US" sz="1400" b="1" i="1" kern="0" dirty="0" smtClean="0">
                    <a:solidFill>
                      <a:prstClr val="white"/>
                    </a:solidFill>
                  </a:rPr>
                  <a:t>start selling</a:t>
                </a:r>
                <a:r>
                  <a:rPr kumimoji="0" lang="en-US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?</a:t>
                </a: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2781300" y="3714750"/>
            <a:ext cx="35921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NOW!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065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Combined IIoT Solution!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2876550"/>
            <a:ext cx="4038600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Data Station Plus Protocol </a:t>
            </a:r>
            <a:r>
              <a:rPr lang="en-US" sz="1600" b="1" dirty="0" smtClean="0">
                <a:solidFill>
                  <a:srgbClr val="FF0000"/>
                </a:solidFill>
              </a:rPr>
              <a:t>Conversion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1400" dirty="0"/>
              <a:t>Support for over 300 industrial protocols 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1400" dirty="0"/>
              <a:t>Data logging and  built-in web server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1400" dirty="0"/>
              <a:t>Remote machine access/configuration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1400" dirty="0"/>
              <a:t>Alarm and event notification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1400" dirty="0"/>
              <a:t>Email and SMS messaging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1400" dirty="0"/>
              <a:t>Productivity and reporting tools </a:t>
            </a:r>
          </a:p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B0D9-A08B-4419-BB09-02E69E7555D7}" type="datetime1">
              <a:rPr lang="en-US" smtClean="0"/>
              <a:t>4/28/2017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EB0A-32B2-4797-AD62-041837E9D509}" type="slidenum">
              <a:rPr lang="en-US" smtClean="0"/>
              <a:t>23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3"/>
          </p:nvPr>
        </p:nvSpPr>
        <p:spPr>
          <a:xfrm>
            <a:off x="4572000" y="2876550"/>
            <a:ext cx="4038600" cy="19812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RAM® Industrial Cellular </a:t>
            </a:r>
            <a:r>
              <a:rPr lang="en-US" sz="1600" b="1" dirty="0" smtClean="0">
                <a:solidFill>
                  <a:srgbClr val="FF0000"/>
                </a:solidFill>
              </a:rPr>
              <a:t>RTUs</a:t>
            </a:r>
          </a:p>
          <a:p>
            <a:pPr marL="227013" lvl="1" indent="-227013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Secure communication to the Cloud</a:t>
            </a:r>
          </a:p>
          <a:p>
            <a:pPr marL="227013" lvl="1" indent="-227013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4G LTE multi-carrier support </a:t>
            </a:r>
          </a:p>
          <a:p>
            <a:pPr marL="227013" lvl="1" indent="-227013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Real-time access to mission-critical data</a:t>
            </a:r>
          </a:p>
          <a:p>
            <a:pPr marL="227013" lvl="1" indent="-227013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Powerful built-in event engine</a:t>
            </a:r>
          </a:p>
          <a:p>
            <a:pPr marL="227013" lvl="1" indent="-227013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RS-232, RS-485 and Ethernet ports </a:t>
            </a:r>
          </a:p>
          <a:p>
            <a:pPr marL="227013" lvl="1" indent="-227013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Digital and analog I/O</a:t>
            </a:r>
          </a:p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36" y="891460"/>
            <a:ext cx="3652148" cy="185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files.redlion.net/filedepot_download/1228/696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8" t="21518" r="13086" b="12887"/>
          <a:stretch/>
        </p:blipFill>
        <p:spPr bwMode="auto">
          <a:xfrm>
            <a:off x="4724400" y="991289"/>
            <a:ext cx="2569036" cy="188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51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Connected Factory: Wired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B0D9-A08B-4419-BB09-02E69E7555D7}" type="datetime1">
              <a:rPr lang="en-US" smtClean="0"/>
              <a:t>4/28/2017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EB0A-32B2-4797-AD62-041837E9D509}" type="slidenum">
              <a:rPr lang="en-US" smtClean="0"/>
              <a:t>24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551"/>
            <a:ext cx="9144000" cy="412356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200150"/>
            <a:ext cx="73091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Connected Factory: Wireless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B0D9-A08B-4419-BB09-02E69E7555D7}" type="datetime1">
              <a:rPr lang="en-US" smtClean="0"/>
              <a:t>4/28/2017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EB0A-32B2-4797-AD62-041837E9D509}" type="slidenum">
              <a:rPr lang="en-US" smtClean="0"/>
              <a:t>25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8" y="895350"/>
            <a:ext cx="8952382" cy="40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200150"/>
            <a:ext cx="73091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8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819150"/>
            <a:ext cx="9144000" cy="418321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B0D9-A08B-4419-BB09-02E69E7555D7}" type="datetime1">
              <a:rPr lang="en-US" smtClean="0"/>
              <a:t>4/28/2017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EB0A-32B2-4797-AD62-041837E9D509}" type="slidenum">
              <a:rPr lang="en-US" smtClean="0"/>
              <a:t>26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0" y="1581150"/>
            <a:ext cx="292367" cy="274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2" y="3409950"/>
            <a:ext cx="487279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794" y="3181350"/>
            <a:ext cx="730919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155" y="1123950"/>
            <a:ext cx="974559" cy="914400"/>
          </a:xfrm>
          <a:prstGeom prst="rect">
            <a:avLst/>
          </a:prstGeom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278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63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</a:t>
            </a:r>
            <a:r>
              <a:rPr lang="en-US" dirty="0"/>
              <a:t>Monitoring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B0D9-A08B-4419-BB09-02E69E7555D7}" type="datetime1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4/28/2017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EB0A-32B2-4797-AD62-041837E9D509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27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550"/>
            <a:ext cx="9144000" cy="412356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24000"/>
            <a:ext cx="73091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0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" y="1352550"/>
            <a:ext cx="8610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					Questions?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4887913"/>
            <a:ext cx="2133600" cy="274637"/>
          </a:xfrm>
        </p:spPr>
        <p:txBody>
          <a:bodyPr/>
          <a:lstStyle/>
          <a:p>
            <a:fld id="{FC45B0D9-A08B-4419-BB09-02E69E7555D7}" type="datetime1">
              <a:rPr lang="en-US" smtClean="0"/>
              <a:t>4/28/2017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4887913"/>
            <a:ext cx="2133600" cy="274637"/>
          </a:xfrm>
        </p:spPr>
        <p:txBody>
          <a:bodyPr/>
          <a:lstStyle/>
          <a:p>
            <a:fld id="{6A5CEB0A-32B2-4797-AD62-041837E9D50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9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“Pre” Red Lion Timeline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B0D9-A08B-4419-BB09-02E69E7555D7}" type="datetime1">
              <a:rPr lang="en-US" smtClean="0"/>
              <a:t>4/28/2017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EB0A-32B2-4797-AD62-041837E9D509}" type="slidenum">
              <a:rPr lang="en-US" smtClean="0"/>
              <a:t>3</a:t>
            </a:fld>
            <a:endParaRPr lang="en-US" dirty="0"/>
          </a:p>
        </p:txBody>
      </p:sp>
      <p:sp>
        <p:nvSpPr>
          <p:cNvPr id="16" name="pgshape"/>
          <p:cNvSpPr/>
          <p:nvPr>
            <p:custDataLst>
              <p:tags r:id="rId1"/>
            </p:custDataLst>
          </p:nvPr>
        </p:nvSpPr>
        <p:spPr>
          <a:xfrm>
            <a:off x="1079429" y="2613255"/>
            <a:ext cx="6756400" cy="508000"/>
          </a:xfrm>
          <a:prstGeom prst="rect">
            <a:avLst/>
          </a:prstGeom>
          <a:gradFill flip="none" rotWithShape="1">
            <a:gsLst>
              <a:gs pos="0">
                <a:srgbClr val="B03E31"/>
              </a:gs>
              <a:gs pos="100000">
                <a:srgbClr val="7F2C23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7" name="pgshape"/>
          <p:cNvSpPr txBox="1"/>
          <p:nvPr>
            <p:custDataLst>
              <p:tags r:id="rId2"/>
            </p:custDataLst>
          </p:nvPr>
        </p:nvSpPr>
        <p:spPr>
          <a:xfrm>
            <a:off x="1103491" y="2702155"/>
            <a:ext cx="563033" cy="508000"/>
          </a:xfrm>
          <a:prstGeom prst="rect">
            <a:avLst/>
          </a:prstGeom>
          <a:noFill/>
        </p:spPr>
        <p:txBody>
          <a:bodyPr vert="horz" wrap="square" rtlCol="0" anchor="ctr" anchorCtr="1">
            <a:noAutofit/>
          </a:bodyPr>
          <a:lstStyle/>
          <a:p>
            <a:r>
              <a:rPr lang="en-US" sz="1300" dirty="0" smtClean="0">
                <a:solidFill>
                  <a:srgbClr val="FFC000"/>
                </a:solidFill>
                <a:latin typeface="Calibri"/>
              </a:rPr>
              <a:t>1987</a:t>
            </a:r>
            <a:endParaRPr lang="en-US" sz="1300" dirty="0">
              <a:solidFill>
                <a:srgbClr val="FFC000"/>
              </a:solidFill>
              <a:latin typeface="Calibri"/>
            </a:endParaRPr>
          </a:p>
        </p:txBody>
      </p:sp>
      <p:cxnSp>
        <p:nvCxnSpPr>
          <p:cNvPr id="18" name="pgshape"/>
          <p:cNvCxnSpPr/>
          <p:nvPr/>
        </p:nvCxnSpPr>
        <p:spPr>
          <a:xfrm>
            <a:off x="1641591" y="2765655"/>
            <a:ext cx="0" cy="203200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gshape"/>
          <p:cNvCxnSpPr/>
          <p:nvPr/>
        </p:nvCxnSpPr>
        <p:spPr>
          <a:xfrm>
            <a:off x="2205362" y="2765655"/>
            <a:ext cx="0" cy="203200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gshape"/>
          <p:cNvCxnSpPr/>
          <p:nvPr/>
        </p:nvCxnSpPr>
        <p:spPr>
          <a:xfrm>
            <a:off x="2767524" y="2765655"/>
            <a:ext cx="0" cy="203200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gshape"/>
          <p:cNvCxnSpPr/>
          <p:nvPr/>
        </p:nvCxnSpPr>
        <p:spPr>
          <a:xfrm>
            <a:off x="3331294" y="2765655"/>
            <a:ext cx="0" cy="203200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gshape"/>
          <p:cNvCxnSpPr/>
          <p:nvPr/>
        </p:nvCxnSpPr>
        <p:spPr>
          <a:xfrm>
            <a:off x="3893456" y="2765655"/>
            <a:ext cx="0" cy="203200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gshape"/>
          <p:cNvSpPr txBox="1"/>
          <p:nvPr>
            <p:custDataLst>
              <p:tags r:id="rId3"/>
            </p:custDataLst>
          </p:nvPr>
        </p:nvSpPr>
        <p:spPr>
          <a:xfrm>
            <a:off x="3893468" y="2613255"/>
            <a:ext cx="563033" cy="508000"/>
          </a:xfrm>
          <a:prstGeom prst="rect">
            <a:avLst/>
          </a:prstGeom>
          <a:noFill/>
        </p:spPr>
        <p:txBody>
          <a:bodyPr vert="horz" wrap="square" rtlCol="0" anchor="ctr" anchorCtr="1">
            <a:noAutofit/>
          </a:bodyPr>
          <a:lstStyle/>
          <a:p>
            <a:r>
              <a:rPr lang="en-US" sz="1300" dirty="0" smtClean="0">
                <a:solidFill>
                  <a:srgbClr val="FFC000"/>
                </a:solidFill>
                <a:latin typeface="Calibri"/>
              </a:rPr>
              <a:t>
2001</a:t>
            </a:r>
            <a:endParaRPr lang="en-US" sz="1300" dirty="0">
              <a:solidFill>
                <a:srgbClr val="FFC000"/>
              </a:solidFill>
              <a:latin typeface="Calibri"/>
            </a:endParaRPr>
          </a:p>
        </p:txBody>
      </p:sp>
      <p:cxnSp>
        <p:nvCxnSpPr>
          <p:cNvPr id="24" name="pgshape"/>
          <p:cNvCxnSpPr/>
          <p:nvPr/>
        </p:nvCxnSpPr>
        <p:spPr>
          <a:xfrm>
            <a:off x="4456423" y="2765655"/>
            <a:ext cx="0" cy="203200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gshape"/>
          <p:cNvCxnSpPr/>
          <p:nvPr/>
        </p:nvCxnSpPr>
        <p:spPr>
          <a:xfrm>
            <a:off x="5019389" y="2765655"/>
            <a:ext cx="0" cy="203200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gshape"/>
          <p:cNvSpPr txBox="1"/>
          <p:nvPr>
            <p:custDataLst>
              <p:tags r:id="rId4"/>
            </p:custDataLst>
          </p:nvPr>
        </p:nvSpPr>
        <p:spPr>
          <a:xfrm>
            <a:off x="4518530" y="2622839"/>
            <a:ext cx="563033" cy="508000"/>
          </a:xfrm>
          <a:prstGeom prst="rect">
            <a:avLst/>
          </a:prstGeom>
          <a:noFill/>
        </p:spPr>
        <p:txBody>
          <a:bodyPr vert="horz" wrap="square" rtlCol="0" anchor="ctr" anchorCtr="1">
            <a:noAutofit/>
          </a:bodyPr>
          <a:lstStyle/>
          <a:p>
            <a:r>
              <a:rPr lang="en-US" sz="1300" dirty="0" smtClean="0">
                <a:solidFill>
                  <a:srgbClr val="FFC000"/>
                </a:solidFill>
                <a:latin typeface="Calibri"/>
              </a:rPr>
              <a:t>
2003</a:t>
            </a:r>
            <a:endParaRPr lang="en-US" sz="1300" dirty="0">
              <a:solidFill>
                <a:srgbClr val="FFC000"/>
              </a:solidFill>
              <a:latin typeface="Calibri"/>
            </a:endParaRPr>
          </a:p>
        </p:txBody>
      </p:sp>
      <p:cxnSp>
        <p:nvCxnSpPr>
          <p:cNvPr id="27" name="pgshape"/>
          <p:cNvCxnSpPr/>
          <p:nvPr/>
        </p:nvCxnSpPr>
        <p:spPr>
          <a:xfrm>
            <a:off x="5582356" y="2765655"/>
            <a:ext cx="0" cy="203200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gshape"/>
          <p:cNvSpPr txBox="1"/>
          <p:nvPr>
            <p:custDataLst>
              <p:tags r:id="rId5"/>
            </p:custDataLst>
          </p:nvPr>
        </p:nvSpPr>
        <p:spPr>
          <a:xfrm>
            <a:off x="5582368" y="2613255"/>
            <a:ext cx="563033" cy="508000"/>
          </a:xfrm>
          <a:prstGeom prst="rect">
            <a:avLst/>
          </a:prstGeom>
          <a:noFill/>
        </p:spPr>
        <p:txBody>
          <a:bodyPr vert="horz" wrap="square" rtlCol="0" anchor="ctr" anchorCtr="1">
            <a:noAutofit/>
          </a:bodyPr>
          <a:lstStyle/>
          <a:p>
            <a:r>
              <a:rPr lang="en-US" sz="1300" dirty="0" smtClean="0">
                <a:solidFill>
                  <a:srgbClr val="FFC000"/>
                </a:solidFill>
                <a:latin typeface="Calibri"/>
              </a:rPr>
              <a:t>
2006</a:t>
            </a:r>
            <a:endParaRPr lang="en-US" sz="1300" dirty="0">
              <a:solidFill>
                <a:srgbClr val="FFC000"/>
              </a:solidFill>
              <a:latin typeface="Calibri"/>
            </a:endParaRPr>
          </a:p>
        </p:txBody>
      </p:sp>
      <p:cxnSp>
        <p:nvCxnSpPr>
          <p:cNvPr id="29" name="pgshape"/>
          <p:cNvCxnSpPr/>
          <p:nvPr/>
        </p:nvCxnSpPr>
        <p:spPr>
          <a:xfrm>
            <a:off x="6145322" y="2765655"/>
            <a:ext cx="0" cy="203200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gshape"/>
          <p:cNvSpPr txBox="1"/>
          <p:nvPr>
            <p:custDataLst>
              <p:tags r:id="rId6"/>
            </p:custDataLst>
          </p:nvPr>
        </p:nvSpPr>
        <p:spPr>
          <a:xfrm>
            <a:off x="6145327" y="2613255"/>
            <a:ext cx="734517" cy="508000"/>
          </a:xfrm>
          <a:prstGeom prst="rect">
            <a:avLst/>
          </a:prstGeom>
          <a:noFill/>
        </p:spPr>
        <p:txBody>
          <a:bodyPr vert="horz" wrap="square" rtlCol="0" anchor="ctr" anchorCtr="1">
            <a:noAutofit/>
          </a:bodyPr>
          <a:lstStyle/>
          <a:p>
            <a:pPr algn="ctr"/>
            <a:r>
              <a:rPr lang="en-US" sz="1300" dirty="0" smtClean="0">
                <a:solidFill>
                  <a:srgbClr val="FFC000"/>
                </a:solidFill>
                <a:latin typeface="Calibri"/>
              </a:rPr>
              <a:t>Oct
2007</a:t>
            </a:r>
            <a:endParaRPr lang="en-US" sz="1300" dirty="0">
              <a:solidFill>
                <a:srgbClr val="FFC000"/>
              </a:solidFill>
              <a:latin typeface="Calibri"/>
            </a:endParaRPr>
          </a:p>
        </p:txBody>
      </p:sp>
      <p:cxnSp>
        <p:nvCxnSpPr>
          <p:cNvPr id="31" name="pgshape"/>
          <p:cNvCxnSpPr/>
          <p:nvPr/>
        </p:nvCxnSpPr>
        <p:spPr>
          <a:xfrm>
            <a:off x="6708289" y="2765655"/>
            <a:ext cx="0" cy="203200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gshape"/>
          <p:cNvCxnSpPr/>
          <p:nvPr/>
        </p:nvCxnSpPr>
        <p:spPr>
          <a:xfrm>
            <a:off x="7272863" y="2765655"/>
            <a:ext cx="0" cy="203200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gshape"/>
          <p:cNvSpPr txBox="1"/>
          <p:nvPr>
            <p:custDataLst>
              <p:tags r:id="rId7"/>
            </p:custDataLst>
          </p:nvPr>
        </p:nvSpPr>
        <p:spPr>
          <a:xfrm>
            <a:off x="7272867" y="2613255"/>
            <a:ext cx="563033" cy="508000"/>
          </a:xfrm>
          <a:prstGeom prst="rect">
            <a:avLst/>
          </a:prstGeom>
          <a:noFill/>
        </p:spPr>
        <p:txBody>
          <a:bodyPr vert="horz" wrap="square" rtlCol="0" anchor="ctr" anchorCtr="1">
            <a:noAutofit/>
          </a:bodyPr>
          <a:lstStyle/>
          <a:p>
            <a:r>
              <a:rPr lang="en-US" sz="1300" dirty="0" smtClean="0">
                <a:solidFill>
                  <a:srgbClr val="FFC000"/>
                </a:solidFill>
                <a:latin typeface="Calibri"/>
              </a:rPr>
              <a:t>Oct
2011</a:t>
            </a:r>
            <a:endParaRPr lang="en-US" sz="1300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34" name="milestoneshape"/>
          <p:cNvSpPr/>
          <p:nvPr/>
        </p:nvSpPr>
        <p:spPr>
          <a:xfrm>
            <a:off x="7649086" y="2416717"/>
            <a:ext cx="254000" cy="279400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milestoneshape"/>
          <p:cNvCxnSpPr>
            <a:stCxn id="34" idx="0"/>
          </p:cNvCxnSpPr>
          <p:nvPr/>
        </p:nvCxnSpPr>
        <p:spPr>
          <a:xfrm>
            <a:off x="7776086" y="2416722"/>
            <a:ext cx="0" cy="58967"/>
          </a:xfrm>
          <a:prstGeom prst="straightConnector1">
            <a:avLst/>
          </a:prstGeom>
          <a:ln w="15875">
            <a:solidFill>
              <a:srgbClr val="0072BC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milestoneshape"/>
          <p:cNvSpPr/>
          <p:nvPr/>
        </p:nvSpPr>
        <p:spPr>
          <a:xfrm rot="10800000">
            <a:off x="6625843" y="3070455"/>
            <a:ext cx="254000" cy="279400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milestoneshape"/>
          <p:cNvSpPr/>
          <p:nvPr/>
        </p:nvSpPr>
        <p:spPr>
          <a:xfrm>
            <a:off x="5455367" y="2422755"/>
            <a:ext cx="254001" cy="279400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milestoneshape"/>
          <p:cNvSpPr txBox="1"/>
          <p:nvPr>
            <p:custDataLst>
              <p:tags r:id="rId8"/>
            </p:custDataLst>
          </p:nvPr>
        </p:nvSpPr>
        <p:spPr>
          <a:xfrm>
            <a:off x="4942725" y="2022067"/>
            <a:ext cx="1397000" cy="360612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Industrial Cellular</a:t>
            </a:r>
          </a:p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Gateways</a:t>
            </a:r>
          </a:p>
        </p:txBody>
      </p:sp>
      <p:cxnSp>
        <p:nvCxnSpPr>
          <p:cNvPr id="39" name="milestoneshape"/>
          <p:cNvCxnSpPr>
            <a:stCxn id="37" idx="0"/>
          </p:cNvCxnSpPr>
          <p:nvPr/>
        </p:nvCxnSpPr>
        <p:spPr>
          <a:xfrm flipH="1">
            <a:off x="5582367" y="2422761"/>
            <a:ext cx="1" cy="58967"/>
          </a:xfrm>
          <a:prstGeom prst="straightConnector1">
            <a:avLst/>
          </a:prstGeom>
          <a:ln w="15875">
            <a:solidFill>
              <a:srgbClr val="0072BC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milestoneshape"/>
          <p:cNvSpPr txBox="1"/>
          <p:nvPr>
            <p:custDataLst>
              <p:tags r:id="rId9"/>
            </p:custDataLst>
          </p:nvPr>
        </p:nvSpPr>
        <p:spPr>
          <a:xfrm>
            <a:off x="3682596" y="4285517"/>
            <a:ext cx="1397000" cy="496033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Bluetooth </a:t>
            </a:r>
          </a:p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Access Point</a:t>
            </a:r>
          </a:p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start-up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milestoneshape"/>
          <p:cNvSpPr/>
          <p:nvPr/>
        </p:nvSpPr>
        <p:spPr>
          <a:xfrm rot="10800000">
            <a:off x="3902205" y="3032355"/>
            <a:ext cx="254000" cy="279400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milestoneshape"/>
          <p:cNvSpPr/>
          <p:nvPr/>
        </p:nvSpPr>
        <p:spPr>
          <a:xfrm>
            <a:off x="3459874" y="2422755"/>
            <a:ext cx="254000" cy="279400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milestoneshape"/>
          <p:cNvSpPr txBox="1"/>
          <p:nvPr>
            <p:custDataLst>
              <p:tags r:id="rId10"/>
            </p:custDataLst>
          </p:nvPr>
        </p:nvSpPr>
        <p:spPr>
          <a:xfrm>
            <a:off x="2888374" y="1792017"/>
            <a:ext cx="1397000" cy="496033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Seamless Mobility</a:t>
            </a:r>
          </a:p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Wi-Fi / Bluetooth</a:t>
            </a:r>
          </a:p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(1999)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4" name="milestoneshape"/>
          <p:cNvCxnSpPr>
            <a:stCxn id="42" idx="0"/>
          </p:cNvCxnSpPr>
          <p:nvPr/>
        </p:nvCxnSpPr>
        <p:spPr>
          <a:xfrm>
            <a:off x="3586874" y="2422761"/>
            <a:ext cx="0" cy="58967"/>
          </a:xfrm>
          <a:prstGeom prst="straightConnector1">
            <a:avLst/>
          </a:prstGeom>
          <a:ln w="15875">
            <a:solidFill>
              <a:srgbClr val="0072BC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milestoneshape"/>
          <p:cNvSpPr/>
          <p:nvPr/>
        </p:nvSpPr>
        <p:spPr>
          <a:xfrm rot="10800000">
            <a:off x="2491740" y="3121253"/>
            <a:ext cx="254000" cy="279400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milestoneshape"/>
          <p:cNvSpPr txBox="1"/>
          <p:nvPr>
            <p:custDataLst>
              <p:tags r:id="rId11"/>
            </p:custDataLst>
          </p:nvPr>
        </p:nvSpPr>
        <p:spPr>
          <a:xfrm>
            <a:off x="1650606" y="3495911"/>
            <a:ext cx="2169422" cy="631455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Prouct Operations</a:t>
            </a:r>
          </a:p>
          <a:p>
            <a:pPr algn="ctr">
              <a:lnSpc>
                <a:spcPct val="80000"/>
              </a:lnSpc>
            </a:pPr>
            <a:r>
              <a:rPr lang="it-I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Management</a:t>
            </a:r>
          </a:p>
          <a:p>
            <a:pPr algn="ctr">
              <a:lnSpc>
                <a:spcPct val="80000"/>
              </a:lnSpc>
            </a:pPr>
            <a:r>
              <a:rPr lang="it-I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(30m handsets shipped / </a:t>
            </a:r>
          </a:p>
          <a:p>
            <a:pPr algn="ctr">
              <a:lnSpc>
                <a:spcPct val="80000"/>
              </a:lnSpc>
            </a:pPr>
            <a:r>
              <a:rPr lang="it-IT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$4.2B)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milestoneshape"/>
          <p:cNvSpPr/>
          <p:nvPr/>
        </p:nvSpPr>
        <p:spPr>
          <a:xfrm>
            <a:off x="1943414" y="2422755"/>
            <a:ext cx="254000" cy="279400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milestoneshape"/>
          <p:cNvSpPr txBox="1"/>
          <p:nvPr>
            <p:custDataLst>
              <p:tags r:id="rId12"/>
            </p:custDataLst>
          </p:nvPr>
        </p:nvSpPr>
        <p:spPr>
          <a:xfrm>
            <a:off x="1560514" y="1726007"/>
            <a:ext cx="937933" cy="631455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Wireless Carrier Sales</a:t>
            </a:r>
          </a:p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($247m)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milestoneshape"/>
          <p:cNvSpPr/>
          <p:nvPr/>
        </p:nvSpPr>
        <p:spPr>
          <a:xfrm rot="10800000">
            <a:off x="1245004" y="3032355"/>
            <a:ext cx="254000" cy="279400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milestoneshape"/>
          <p:cNvSpPr txBox="1"/>
          <p:nvPr>
            <p:custDataLst>
              <p:tags r:id="rId13"/>
            </p:custDataLst>
          </p:nvPr>
        </p:nvSpPr>
        <p:spPr>
          <a:xfrm>
            <a:off x="865061" y="3495904"/>
            <a:ext cx="1013909" cy="225190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Sales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548" y="3783777"/>
            <a:ext cx="636912" cy="72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410" y="3944990"/>
            <a:ext cx="1002663" cy="36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713" y="1070777"/>
            <a:ext cx="951294" cy="95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318" y="3681539"/>
            <a:ext cx="1332298" cy="74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milestoneshape"/>
          <p:cNvSpPr txBox="1"/>
          <p:nvPr>
            <p:custDataLst>
              <p:tags r:id="rId14"/>
            </p:custDataLst>
          </p:nvPr>
        </p:nvSpPr>
        <p:spPr>
          <a:xfrm>
            <a:off x="4800044" y="3349858"/>
            <a:ext cx="1126120" cy="496033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Sales </a:t>
            </a:r>
          </a:p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Training</a:t>
            </a:r>
          </a:p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Company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milestoneshape"/>
          <p:cNvSpPr txBox="1"/>
          <p:nvPr>
            <p:custDataLst>
              <p:tags r:id="rId15"/>
            </p:custDataLst>
          </p:nvPr>
        </p:nvSpPr>
        <p:spPr>
          <a:xfrm>
            <a:off x="6090967" y="3300769"/>
            <a:ext cx="1397000" cy="496033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Acquired by Sixnet</a:t>
            </a:r>
          </a:p>
          <a:p>
            <a:pPr algn="ctr">
              <a:lnSpc>
                <a:spcPct val="80000"/>
              </a:lnSpc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 $21m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milestoneshape"/>
          <p:cNvSpPr txBox="1"/>
          <p:nvPr>
            <p:custDataLst>
              <p:tags r:id="rId16"/>
            </p:custDataLst>
          </p:nvPr>
        </p:nvSpPr>
        <p:spPr>
          <a:xfrm>
            <a:off x="7137400" y="1861429"/>
            <a:ext cx="1397000" cy="496033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Acquired by Spectris</a:t>
            </a:r>
          </a:p>
          <a:p>
            <a:pPr algn="ctr">
              <a:lnSpc>
                <a:spcPct val="80000"/>
              </a:lnSpc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 $76m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Lion Timeline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B0D9-A08B-4419-BB09-02E69E7555D7}" type="datetime1">
              <a:rPr lang="en-US" smtClean="0"/>
              <a:t>4/28/2017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EB0A-32B2-4797-AD62-041837E9D509}" type="slidenum">
              <a:rPr lang="en-US" smtClean="0"/>
              <a:t>4</a:t>
            </a:fld>
            <a:endParaRPr lang="en-US" dirty="0"/>
          </a:p>
        </p:txBody>
      </p:sp>
      <p:sp>
        <p:nvSpPr>
          <p:cNvPr id="16" name="pgshape"/>
          <p:cNvSpPr/>
          <p:nvPr>
            <p:custDataLst>
              <p:tags r:id="rId1"/>
            </p:custDataLst>
          </p:nvPr>
        </p:nvSpPr>
        <p:spPr>
          <a:xfrm>
            <a:off x="1261762" y="1885950"/>
            <a:ext cx="6756400" cy="508000"/>
          </a:xfrm>
          <a:prstGeom prst="rect">
            <a:avLst/>
          </a:prstGeom>
          <a:gradFill flip="none" rotWithShape="1">
            <a:gsLst>
              <a:gs pos="0">
                <a:srgbClr val="B03E31"/>
              </a:gs>
              <a:gs pos="100000">
                <a:srgbClr val="7F2C23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7" name="pgshape"/>
          <p:cNvSpPr txBox="1"/>
          <p:nvPr>
            <p:custDataLst>
              <p:tags r:id="rId2"/>
            </p:custDataLst>
          </p:nvPr>
        </p:nvSpPr>
        <p:spPr>
          <a:xfrm>
            <a:off x="1365007" y="2018284"/>
            <a:ext cx="563033" cy="508000"/>
          </a:xfrm>
          <a:prstGeom prst="rect">
            <a:avLst/>
          </a:prstGeom>
          <a:noFill/>
        </p:spPr>
        <p:txBody>
          <a:bodyPr vert="horz" wrap="square" rtlCol="0" anchor="ctr" anchorCtr="1">
            <a:noAutofit/>
          </a:bodyPr>
          <a:lstStyle/>
          <a:p>
            <a:r>
              <a:rPr lang="en-US" sz="1300" dirty="0" smtClean="0">
                <a:solidFill>
                  <a:srgbClr val="FFC000"/>
                </a:solidFill>
              </a:rPr>
              <a:t>2012</a:t>
            </a:r>
            <a:endParaRPr lang="en-US" sz="1300" dirty="0">
              <a:solidFill>
                <a:srgbClr val="FFC000"/>
              </a:solidFill>
            </a:endParaRPr>
          </a:p>
        </p:txBody>
      </p:sp>
      <p:cxnSp>
        <p:nvCxnSpPr>
          <p:cNvPr id="18" name="pgshape"/>
          <p:cNvCxnSpPr/>
          <p:nvPr/>
        </p:nvCxnSpPr>
        <p:spPr>
          <a:xfrm>
            <a:off x="1677662" y="1895576"/>
            <a:ext cx="0" cy="203200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gshape"/>
          <p:cNvCxnSpPr/>
          <p:nvPr/>
        </p:nvCxnSpPr>
        <p:spPr>
          <a:xfrm>
            <a:off x="2241433" y="1895576"/>
            <a:ext cx="0" cy="203200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gshape"/>
          <p:cNvCxnSpPr/>
          <p:nvPr/>
        </p:nvCxnSpPr>
        <p:spPr>
          <a:xfrm>
            <a:off x="2803595" y="1895576"/>
            <a:ext cx="0" cy="203200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gshape"/>
          <p:cNvCxnSpPr/>
          <p:nvPr/>
        </p:nvCxnSpPr>
        <p:spPr>
          <a:xfrm>
            <a:off x="3367365" y="1895576"/>
            <a:ext cx="0" cy="203200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gshape"/>
          <p:cNvCxnSpPr/>
          <p:nvPr/>
        </p:nvCxnSpPr>
        <p:spPr>
          <a:xfrm>
            <a:off x="3929527" y="1895576"/>
            <a:ext cx="0" cy="203200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gshape"/>
          <p:cNvCxnSpPr/>
          <p:nvPr/>
        </p:nvCxnSpPr>
        <p:spPr>
          <a:xfrm>
            <a:off x="4492494" y="1895576"/>
            <a:ext cx="0" cy="203200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gshape"/>
          <p:cNvCxnSpPr/>
          <p:nvPr/>
        </p:nvCxnSpPr>
        <p:spPr>
          <a:xfrm>
            <a:off x="5055460" y="1895576"/>
            <a:ext cx="0" cy="203200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gshape"/>
          <p:cNvSpPr txBox="1"/>
          <p:nvPr>
            <p:custDataLst>
              <p:tags r:id="rId3"/>
            </p:custDataLst>
          </p:nvPr>
        </p:nvSpPr>
        <p:spPr>
          <a:xfrm>
            <a:off x="3878037" y="1890917"/>
            <a:ext cx="563033" cy="508000"/>
          </a:xfrm>
          <a:prstGeom prst="rect">
            <a:avLst/>
          </a:prstGeom>
          <a:noFill/>
        </p:spPr>
        <p:txBody>
          <a:bodyPr vert="horz" wrap="square" rtlCol="0" anchor="ctr" anchorCtr="1">
            <a:noAutofit/>
          </a:bodyPr>
          <a:lstStyle/>
          <a:p>
            <a:r>
              <a:rPr lang="en-US" sz="1300" dirty="0" smtClean="0">
                <a:solidFill>
                  <a:srgbClr val="FFC000"/>
                </a:solidFill>
              </a:rPr>
              <a:t>April
2016</a:t>
            </a:r>
            <a:endParaRPr lang="en-US" sz="1300" dirty="0">
              <a:solidFill>
                <a:srgbClr val="FFC000"/>
              </a:solidFill>
            </a:endParaRPr>
          </a:p>
        </p:txBody>
      </p:sp>
      <p:cxnSp>
        <p:nvCxnSpPr>
          <p:cNvPr id="26" name="pgshape"/>
          <p:cNvCxnSpPr/>
          <p:nvPr/>
        </p:nvCxnSpPr>
        <p:spPr>
          <a:xfrm>
            <a:off x="5618427" y="1895576"/>
            <a:ext cx="0" cy="203200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gshape"/>
          <p:cNvSpPr txBox="1"/>
          <p:nvPr>
            <p:custDataLst>
              <p:tags r:id="rId4"/>
            </p:custDataLst>
          </p:nvPr>
        </p:nvSpPr>
        <p:spPr>
          <a:xfrm>
            <a:off x="5113548" y="1897368"/>
            <a:ext cx="563033" cy="508000"/>
          </a:xfrm>
          <a:prstGeom prst="rect">
            <a:avLst/>
          </a:prstGeom>
          <a:noFill/>
        </p:spPr>
        <p:txBody>
          <a:bodyPr vert="horz" wrap="square" rtlCol="0" anchor="ctr" anchorCtr="1">
            <a:noAutofit/>
          </a:bodyPr>
          <a:lstStyle/>
          <a:p>
            <a:r>
              <a:rPr lang="en-US" sz="1300" dirty="0" smtClean="0">
                <a:solidFill>
                  <a:srgbClr val="FFC000"/>
                </a:solidFill>
              </a:rPr>
              <a:t>
2017</a:t>
            </a:r>
            <a:endParaRPr lang="en-US" sz="1300" dirty="0">
              <a:solidFill>
                <a:srgbClr val="FFC000"/>
              </a:solidFill>
            </a:endParaRPr>
          </a:p>
        </p:txBody>
      </p:sp>
      <p:cxnSp>
        <p:nvCxnSpPr>
          <p:cNvPr id="28" name="pgshape"/>
          <p:cNvCxnSpPr/>
          <p:nvPr/>
        </p:nvCxnSpPr>
        <p:spPr>
          <a:xfrm>
            <a:off x="6181393" y="1895576"/>
            <a:ext cx="0" cy="203200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gshape"/>
          <p:cNvSpPr txBox="1"/>
          <p:nvPr>
            <p:custDataLst>
              <p:tags r:id="rId5"/>
            </p:custDataLst>
          </p:nvPr>
        </p:nvSpPr>
        <p:spPr>
          <a:xfrm>
            <a:off x="3315004" y="1895576"/>
            <a:ext cx="563033" cy="508000"/>
          </a:xfrm>
          <a:prstGeom prst="rect">
            <a:avLst/>
          </a:prstGeom>
          <a:noFill/>
        </p:spPr>
        <p:txBody>
          <a:bodyPr vert="horz" wrap="square" rtlCol="0" anchor="ctr" anchorCtr="1">
            <a:noAutofit/>
          </a:bodyPr>
          <a:lstStyle/>
          <a:p>
            <a:r>
              <a:rPr lang="en-US" sz="1300" dirty="0" smtClean="0">
                <a:solidFill>
                  <a:srgbClr val="FFC000"/>
                </a:solidFill>
              </a:rPr>
              <a:t>
2015</a:t>
            </a:r>
            <a:endParaRPr lang="en-US" sz="1300" dirty="0">
              <a:solidFill>
                <a:srgbClr val="FFC000"/>
              </a:solidFill>
            </a:endParaRPr>
          </a:p>
        </p:txBody>
      </p:sp>
      <p:cxnSp>
        <p:nvCxnSpPr>
          <p:cNvPr id="30" name="pgshape"/>
          <p:cNvCxnSpPr/>
          <p:nvPr/>
        </p:nvCxnSpPr>
        <p:spPr>
          <a:xfrm>
            <a:off x="6744360" y="1895576"/>
            <a:ext cx="0" cy="203200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gshape"/>
          <p:cNvCxnSpPr/>
          <p:nvPr/>
        </p:nvCxnSpPr>
        <p:spPr>
          <a:xfrm>
            <a:off x="7308934" y="1895576"/>
            <a:ext cx="0" cy="203200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gshape"/>
          <p:cNvSpPr txBox="1"/>
          <p:nvPr>
            <p:custDataLst>
              <p:tags r:id="rId6"/>
            </p:custDataLst>
          </p:nvPr>
        </p:nvSpPr>
        <p:spPr>
          <a:xfrm>
            <a:off x="7308938" y="1875084"/>
            <a:ext cx="563033" cy="508000"/>
          </a:xfrm>
          <a:prstGeom prst="rect">
            <a:avLst/>
          </a:prstGeom>
          <a:noFill/>
        </p:spPr>
        <p:txBody>
          <a:bodyPr vert="horz" wrap="square" rtlCol="0" anchor="ctr" anchorCtr="1">
            <a:noAutofit/>
          </a:bodyPr>
          <a:lstStyle/>
          <a:p>
            <a:endParaRPr lang="en-US" sz="1300" dirty="0">
              <a:solidFill>
                <a:srgbClr val="FFC000"/>
              </a:solidFill>
            </a:endParaRPr>
          </a:p>
        </p:txBody>
      </p:sp>
      <p:sp>
        <p:nvSpPr>
          <p:cNvPr id="33" name="milestoneshape"/>
          <p:cNvSpPr/>
          <p:nvPr/>
        </p:nvSpPr>
        <p:spPr>
          <a:xfrm>
            <a:off x="4801460" y="1545544"/>
            <a:ext cx="254000" cy="279400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milestoneshape"/>
          <p:cNvSpPr/>
          <p:nvPr/>
        </p:nvSpPr>
        <p:spPr>
          <a:xfrm rot="10800000">
            <a:off x="4065865" y="2471410"/>
            <a:ext cx="254000" cy="279400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milestoneshape"/>
          <p:cNvSpPr txBox="1"/>
          <p:nvPr>
            <p:custDataLst>
              <p:tags r:id="rId7"/>
            </p:custDataLst>
          </p:nvPr>
        </p:nvSpPr>
        <p:spPr>
          <a:xfrm>
            <a:off x="5048125" y="2816890"/>
            <a:ext cx="1126120" cy="496033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Ready to make IIoT sales!</a:t>
            </a:r>
            <a:endParaRPr lang="en-US" sz="11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6" name="milestoneshape"/>
          <p:cNvSpPr txBox="1"/>
          <p:nvPr>
            <p:custDataLst>
              <p:tags r:id="rId8"/>
            </p:custDataLst>
          </p:nvPr>
        </p:nvSpPr>
        <p:spPr>
          <a:xfrm>
            <a:off x="2923882" y="1108535"/>
            <a:ext cx="1991505" cy="496033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Aug 2015 </a:t>
            </a:r>
          </a:p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VP Sales IIoT,  </a:t>
            </a:r>
          </a:p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Mr. Miller starts…</a:t>
            </a:r>
            <a:endParaRPr lang="en-US" sz="11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7" name="milestoneshape"/>
          <p:cNvSpPr/>
          <p:nvPr/>
        </p:nvSpPr>
        <p:spPr>
          <a:xfrm rot="10800000">
            <a:off x="3099866" y="2484112"/>
            <a:ext cx="254000" cy="279400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milestoneshape"/>
          <p:cNvSpPr/>
          <p:nvPr/>
        </p:nvSpPr>
        <p:spPr>
          <a:xfrm>
            <a:off x="3686122" y="1616176"/>
            <a:ext cx="254000" cy="279400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milestoneshape"/>
          <p:cNvSpPr txBox="1"/>
          <p:nvPr>
            <p:custDataLst>
              <p:tags r:id="rId9"/>
            </p:custDataLst>
          </p:nvPr>
        </p:nvSpPr>
        <p:spPr>
          <a:xfrm>
            <a:off x="2532527" y="2962831"/>
            <a:ext cx="1397000" cy="2256515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VP Sales</a:t>
            </a:r>
          </a:p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Integrated </a:t>
            </a:r>
          </a:p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Red Lion and cellular channels</a:t>
            </a:r>
          </a:p>
          <a:p>
            <a:pPr algn="ctr">
              <a:lnSpc>
                <a:spcPct val="80000"/>
              </a:lnSpc>
            </a:pPr>
            <a:endParaRPr lang="en-US" sz="11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80000"/>
              </a:lnSpc>
            </a:pPr>
            <a:r>
              <a:rPr lang="en-US" sz="11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New strategy:</a:t>
            </a:r>
          </a:p>
          <a:p>
            <a:pPr algn="ctr">
              <a:lnSpc>
                <a:spcPct val="80000"/>
              </a:lnSpc>
            </a:pPr>
            <a:endParaRPr lang="en-US" sz="11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Time &amp; Territory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ISS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Rep firms 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Core Red Lion focus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1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80000"/>
              </a:lnSpc>
            </a:pPr>
            <a:endParaRPr lang="en-US" sz="11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80000"/>
              </a:lnSpc>
            </a:pPr>
            <a:endParaRPr lang="en-US" sz="11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0" name="milestoneshape"/>
          <p:cNvSpPr/>
          <p:nvPr/>
        </p:nvSpPr>
        <p:spPr>
          <a:xfrm rot="10800000">
            <a:off x="1519515" y="2515746"/>
            <a:ext cx="254000" cy="279400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milestoneshape"/>
          <p:cNvSpPr txBox="1"/>
          <p:nvPr>
            <p:custDataLst>
              <p:tags r:id="rId10"/>
            </p:custDataLst>
          </p:nvPr>
        </p:nvSpPr>
        <p:spPr>
          <a:xfrm>
            <a:off x="1187450" y="2926724"/>
            <a:ext cx="1013909" cy="766877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VP Sales</a:t>
            </a:r>
          </a:p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Cellular Team</a:t>
            </a:r>
          </a:p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( 2 USA, 3 Can, 3 SE)</a:t>
            </a:r>
            <a:endParaRPr lang="en-US" sz="11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2" name="milestoneshape"/>
          <p:cNvSpPr txBox="1"/>
          <p:nvPr>
            <p:custDataLst>
              <p:tags r:id="rId11"/>
            </p:custDataLst>
          </p:nvPr>
        </p:nvSpPr>
        <p:spPr>
          <a:xfrm>
            <a:off x="3429001" y="2795146"/>
            <a:ext cx="1486386" cy="360612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Colin </a:t>
            </a:r>
          </a:p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Geis starts</a:t>
            </a:r>
            <a:endParaRPr lang="en-US" sz="11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3" name="pgshape"/>
          <p:cNvSpPr txBox="1"/>
          <p:nvPr>
            <p:custDataLst>
              <p:tags r:id="rId12"/>
            </p:custDataLst>
          </p:nvPr>
        </p:nvSpPr>
        <p:spPr>
          <a:xfrm>
            <a:off x="2522086" y="1895576"/>
            <a:ext cx="563033" cy="508000"/>
          </a:xfrm>
          <a:prstGeom prst="rect">
            <a:avLst/>
          </a:prstGeom>
          <a:noFill/>
        </p:spPr>
        <p:txBody>
          <a:bodyPr vert="horz" wrap="square" rtlCol="0" anchor="ctr" anchorCtr="1">
            <a:noAutofit/>
          </a:bodyPr>
          <a:lstStyle/>
          <a:p>
            <a:r>
              <a:rPr lang="en-US" sz="1300" dirty="0" smtClean="0">
                <a:solidFill>
                  <a:srgbClr val="FFC000"/>
                </a:solidFill>
              </a:rPr>
              <a:t>
2014</a:t>
            </a:r>
            <a:endParaRPr lang="en-US" sz="1300" dirty="0">
              <a:solidFill>
                <a:srgbClr val="FFC000"/>
              </a:solidFill>
            </a:endParaRPr>
          </a:p>
        </p:txBody>
      </p:sp>
      <p:sp>
        <p:nvSpPr>
          <p:cNvPr id="44" name="pgshape"/>
          <p:cNvSpPr txBox="1"/>
          <p:nvPr>
            <p:custDataLst>
              <p:tags r:id="rId13"/>
            </p:custDataLst>
          </p:nvPr>
        </p:nvSpPr>
        <p:spPr>
          <a:xfrm>
            <a:off x="4484318" y="1884668"/>
            <a:ext cx="563033" cy="508000"/>
          </a:xfrm>
          <a:prstGeom prst="rect">
            <a:avLst/>
          </a:prstGeom>
          <a:noFill/>
        </p:spPr>
        <p:txBody>
          <a:bodyPr vert="horz" wrap="square" rtlCol="0" anchor="ctr" anchorCtr="1">
            <a:noAutofit/>
          </a:bodyPr>
          <a:lstStyle/>
          <a:p>
            <a:r>
              <a:rPr lang="en-US" sz="1300" dirty="0" smtClean="0">
                <a:solidFill>
                  <a:srgbClr val="FFC000"/>
                </a:solidFill>
              </a:rPr>
              <a:t>Oct
2016</a:t>
            </a:r>
            <a:endParaRPr lang="en-US" sz="1300" dirty="0">
              <a:solidFill>
                <a:srgbClr val="FFC000"/>
              </a:solidFill>
            </a:endParaRPr>
          </a:p>
        </p:txBody>
      </p:sp>
      <p:sp>
        <p:nvSpPr>
          <p:cNvPr id="45" name="milestoneshape"/>
          <p:cNvSpPr txBox="1"/>
          <p:nvPr>
            <p:custDataLst>
              <p:tags r:id="rId14"/>
            </p:custDataLst>
          </p:nvPr>
        </p:nvSpPr>
        <p:spPr>
          <a:xfrm>
            <a:off x="4395936" y="1181534"/>
            <a:ext cx="1126120" cy="360612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Andreas</a:t>
            </a:r>
          </a:p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Berz starts</a:t>
            </a:r>
            <a:endParaRPr lang="en-US" sz="11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6" name="milestoneshape"/>
          <p:cNvSpPr/>
          <p:nvPr/>
        </p:nvSpPr>
        <p:spPr>
          <a:xfrm rot="10800000">
            <a:off x="5268056" y="2484112"/>
            <a:ext cx="254000" cy="279400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487941" y="4400550"/>
            <a:ext cx="0" cy="831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192537" y="1537454"/>
            <a:ext cx="29512" cy="9194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42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“Size of the Prize”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EB0A-32B2-4797-AD62-041837E9D509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>
            <a:off x="304800" y="1200150"/>
            <a:ext cx="2924888" cy="3674012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7908" y="1836597"/>
            <a:ext cx="2394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685800">
              <a:buFont typeface="Wingdings" panose="05000000000000000000" pitchFamily="2" charset="2"/>
              <a:buChar char="§"/>
              <a:defRPr/>
            </a:pPr>
            <a:r>
              <a:rPr lang="en-US" sz="1600" b="1" kern="0" dirty="0" smtClean="0">
                <a:solidFill>
                  <a:srgbClr val="FF0000"/>
                </a:solidFill>
              </a:rPr>
              <a:t>&lt;1%</a:t>
            </a:r>
            <a:endParaRPr lang="en-US" sz="1200" kern="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5100" y="2532043"/>
            <a:ext cx="2596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$545,000,000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600" kern="0" dirty="0" smtClean="0">
                <a:solidFill>
                  <a:prstClr val="black"/>
                </a:solidFill>
              </a:rPr>
              <a:t>1.4M units</a:t>
            </a: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$390 ASP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7908" y="3790950"/>
            <a:ext cx="23941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$754,000,000 </a:t>
            </a: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600" kern="0" dirty="0" smtClean="0">
                <a:solidFill>
                  <a:prstClr val="black"/>
                </a:solidFill>
              </a:rPr>
              <a:t>3.7M units</a:t>
            </a: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600" kern="0" dirty="0" smtClean="0">
                <a:solidFill>
                  <a:prstClr val="black"/>
                </a:solidFill>
              </a:rPr>
              <a:t>$203 ASP</a:t>
            </a:r>
          </a:p>
          <a:p>
            <a:pPr marR="0" lvl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4706" y="4857750"/>
            <a:ext cx="67858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>
              <a:defRPr/>
            </a:pPr>
            <a:r>
              <a:rPr kumimoji="0" lang="en-US" sz="11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Source: </a:t>
            </a:r>
            <a:r>
              <a:rPr lang="en-US" sz="1100" i="1" dirty="0"/>
              <a:t>Source: Berg Insight – The Global M2M/IoT Terminal Market 2016</a:t>
            </a:r>
            <a:endParaRPr kumimoji="0" lang="en-US" sz="1100" b="1" i="1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8646" y="2454460"/>
            <a:ext cx="117189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Served</a:t>
            </a:r>
            <a:r>
              <a:rPr kumimoji="0" lang="en-US" sz="140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Available 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Market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baseline="0" dirty="0" smtClean="0">
                <a:solidFill>
                  <a:prstClr val="white"/>
                </a:solidFill>
              </a:rPr>
              <a:t>(Industrial</a:t>
            </a:r>
            <a:r>
              <a:rPr lang="en-US" sz="1100" kern="0" dirty="0" smtClean="0">
                <a:solidFill>
                  <a:prstClr val="white"/>
                </a:solidFill>
              </a:rPr>
              <a:t> </a:t>
            </a:r>
            <a:r>
              <a:rPr lang="en-US" sz="1100" kern="0" baseline="0" dirty="0" smtClean="0">
                <a:solidFill>
                  <a:prstClr val="white"/>
                </a:solidFill>
              </a:rPr>
              <a:t>Cellular 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baseline="0" dirty="0" smtClean="0">
                <a:solidFill>
                  <a:prstClr val="white"/>
                </a:solidFill>
              </a:rPr>
              <a:t>Gateways)</a:t>
            </a:r>
            <a:endParaRPr kumimoji="0" lang="en-US" sz="11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9571" y="3790950"/>
            <a:ext cx="21368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Total Available Market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 smtClean="0">
                <a:solidFill>
                  <a:prstClr val="white"/>
                </a:solidFill>
              </a:rPr>
              <a:t>Fixed Cellular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 smtClean="0">
                <a:solidFill>
                  <a:prstClr val="white"/>
                </a:solidFill>
              </a:rPr>
              <a:t>Network Gateways</a:t>
            </a:r>
            <a:endParaRPr kumimoji="0" lang="en-US" sz="11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57200" y="1733549"/>
            <a:ext cx="8153400" cy="1"/>
          </a:xfrm>
          <a:prstGeom prst="line">
            <a:avLst/>
          </a:prstGeom>
          <a:noFill/>
          <a:ln w="28575" cap="flat" cmpd="sng" algn="ctr">
            <a:solidFill>
              <a:srgbClr val="7C7C7C"/>
            </a:solidFill>
            <a:prstDash val="dash"/>
            <a:miter lim="800000"/>
          </a:ln>
          <a:effectLst/>
        </p:spPr>
      </p:cxnSp>
      <p:cxnSp>
        <p:nvCxnSpPr>
          <p:cNvPr id="14" name="Straight Connector 13"/>
          <p:cNvCxnSpPr/>
          <p:nvPr/>
        </p:nvCxnSpPr>
        <p:spPr>
          <a:xfrm flipH="1">
            <a:off x="457200" y="2345399"/>
            <a:ext cx="8153400" cy="1"/>
          </a:xfrm>
          <a:prstGeom prst="line">
            <a:avLst/>
          </a:prstGeom>
          <a:noFill/>
          <a:ln w="28575" cap="flat" cmpd="sng" algn="ctr">
            <a:solidFill>
              <a:srgbClr val="7C7C7C"/>
            </a:solidFill>
            <a:prstDash val="dash"/>
            <a:miter lim="800000"/>
          </a:ln>
          <a:effectLst/>
        </p:spPr>
      </p:cxnSp>
      <p:cxnSp>
        <p:nvCxnSpPr>
          <p:cNvPr id="15" name="Straight Connector 14"/>
          <p:cNvCxnSpPr/>
          <p:nvPr/>
        </p:nvCxnSpPr>
        <p:spPr>
          <a:xfrm flipH="1">
            <a:off x="457200" y="3673111"/>
            <a:ext cx="8153400" cy="0"/>
          </a:xfrm>
          <a:prstGeom prst="line">
            <a:avLst/>
          </a:prstGeom>
          <a:noFill/>
          <a:ln w="28575" cap="flat" cmpd="sng" algn="ctr">
            <a:solidFill>
              <a:srgbClr val="7C7C7C"/>
            </a:solidFill>
            <a:prstDash val="dash"/>
            <a:miter lim="800000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450311" y="1775050"/>
            <a:ext cx="607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RLC 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Share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04976" y="2532043"/>
            <a:ext cx="2596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$250,000,000  Americas</a:t>
            </a: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kern="0" dirty="0" smtClean="0"/>
              <a:t>$147,000,000 EMEA</a:t>
            </a: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$142,000,000 ASIA</a:t>
            </a: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3505200" y="1267313"/>
            <a:ext cx="922567" cy="270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u="sng" dirty="0" smtClean="0"/>
              <a:t>Global</a:t>
            </a:r>
            <a:endParaRPr lang="en-US" sz="1600" u="sng" dirty="0"/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6140716" y="1267313"/>
            <a:ext cx="1659810" cy="407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u="sng" dirty="0" smtClean="0"/>
              <a:t>Regional</a:t>
            </a:r>
            <a:r>
              <a:rPr lang="en-US" sz="1600" dirty="0" smtClean="0"/>
              <a:t> </a:t>
            </a:r>
            <a:r>
              <a:rPr lang="en-US" sz="1200" dirty="0" smtClean="0"/>
              <a:t>(est.)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543050" y="1471196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noProof="0" dirty="0" smtClean="0">
                <a:solidFill>
                  <a:prstClr val="white"/>
                </a:solidFill>
              </a:rPr>
              <a:t>IIoT</a:t>
            </a:r>
            <a:endParaRPr kumimoji="0" lang="en-US" sz="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1000" y="918032"/>
            <a:ext cx="8320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/>
              <a:t>Industrial</a:t>
            </a:r>
            <a:r>
              <a:rPr lang="en-US" b="1" dirty="0"/>
              <a:t>  Cellular Gateway Market Size- 2017</a:t>
            </a:r>
            <a:endParaRPr lang="en-US" sz="1200" b="1" dirty="0"/>
          </a:p>
        </p:txBody>
      </p:sp>
      <p:sp>
        <p:nvSpPr>
          <p:cNvPr id="33" name="Right Arrow 32"/>
          <p:cNvSpPr/>
          <p:nvPr/>
        </p:nvSpPr>
        <p:spPr>
          <a:xfrm>
            <a:off x="5334000" y="2680841"/>
            <a:ext cx="644259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17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IIoT Go-To-Market </a:t>
            </a:r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B0D9-A08B-4419-BB09-02E69E7555D7}" type="datetime1">
              <a:rPr lang="en-US" smtClean="0"/>
              <a:t>4/28/2017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EB0A-32B2-4797-AD62-041837E9D509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456676" y="930824"/>
            <a:ext cx="4172724" cy="4172721"/>
            <a:chOff x="1335087" y="550208"/>
            <a:chExt cx="5978527" cy="5978524"/>
          </a:xfrm>
        </p:grpSpPr>
        <p:sp>
          <p:nvSpPr>
            <p:cNvPr id="7" name="Oval 6"/>
            <p:cNvSpPr/>
            <p:nvPr/>
          </p:nvSpPr>
          <p:spPr>
            <a:xfrm flipV="1">
              <a:off x="1335089" y="550208"/>
              <a:ext cx="5978524" cy="5978524"/>
            </a:xfrm>
            <a:prstGeom prst="ellipse">
              <a:avLst/>
            </a:prstGeom>
            <a:noFill/>
            <a:ln w="12700" cap="flat" cmpd="sng" algn="ctr">
              <a:solidFill>
                <a:srgbClr val="7C7C7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335087" y="677461"/>
              <a:ext cx="5978527" cy="5724018"/>
              <a:chOff x="1354136" y="677461"/>
              <a:chExt cx="5978527" cy="5724018"/>
            </a:xfrm>
          </p:grpSpPr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4343399" y="677461"/>
                <a:ext cx="2477848" cy="2862009"/>
              </a:xfrm>
              <a:custGeom>
                <a:avLst/>
                <a:gdLst>
                  <a:gd name="T0" fmla="*/ 0 w 2753"/>
                  <a:gd name="T1" fmla="*/ 3179 h 3179"/>
                  <a:gd name="T2" fmla="*/ 2753 w 2753"/>
                  <a:gd name="T3" fmla="*/ 1589 h 3179"/>
                  <a:gd name="T4" fmla="*/ 0 w 2753"/>
                  <a:gd name="T5" fmla="*/ 0 h 3179"/>
                  <a:gd name="T6" fmla="*/ 0 w 2753"/>
                  <a:gd name="T7" fmla="*/ 3179 h 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53" h="3179">
                    <a:moveTo>
                      <a:pt x="0" y="3179"/>
                    </a:moveTo>
                    <a:lnTo>
                      <a:pt x="2753" y="1589"/>
                    </a:lnTo>
                    <a:cubicBezTo>
                      <a:pt x="2185" y="606"/>
                      <a:pt x="1136" y="0"/>
                      <a:pt x="0" y="0"/>
                    </a:cubicBezTo>
                    <a:lnTo>
                      <a:pt x="0" y="3179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0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343399" y="2108466"/>
                <a:ext cx="2989264" cy="2862010"/>
              </a:xfrm>
              <a:custGeom>
                <a:avLst/>
                <a:gdLst>
                  <a:gd name="T0" fmla="*/ 0 w 3321"/>
                  <a:gd name="T1" fmla="*/ 1590 h 3179"/>
                  <a:gd name="T2" fmla="*/ 2753 w 3321"/>
                  <a:gd name="T3" fmla="*/ 3179 h 3179"/>
                  <a:gd name="T4" fmla="*/ 2753 w 3321"/>
                  <a:gd name="T5" fmla="*/ 0 h 3179"/>
                  <a:gd name="T6" fmla="*/ 0 w 3321"/>
                  <a:gd name="T7" fmla="*/ 1590 h 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21" h="3179">
                    <a:moveTo>
                      <a:pt x="0" y="1590"/>
                    </a:moveTo>
                    <a:lnTo>
                      <a:pt x="2753" y="3179"/>
                    </a:lnTo>
                    <a:cubicBezTo>
                      <a:pt x="3321" y="2196"/>
                      <a:pt x="3321" y="984"/>
                      <a:pt x="2753" y="0"/>
                    </a:cubicBezTo>
                    <a:lnTo>
                      <a:pt x="0" y="1590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0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4343399" y="3539470"/>
                <a:ext cx="2477848" cy="2862009"/>
              </a:xfrm>
              <a:custGeom>
                <a:avLst/>
                <a:gdLst>
                  <a:gd name="T0" fmla="*/ 0 w 2753"/>
                  <a:gd name="T1" fmla="*/ 0 h 3178"/>
                  <a:gd name="T2" fmla="*/ 0 w 2753"/>
                  <a:gd name="T3" fmla="*/ 3178 h 3178"/>
                  <a:gd name="T4" fmla="*/ 2753 w 2753"/>
                  <a:gd name="T5" fmla="*/ 1589 h 3178"/>
                  <a:gd name="T6" fmla="*/ 0 w 2753"/>
                  <a:gd name="T7" fmla="*/ 0 h 3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53" h="3178">
                    <a:moveTo>
                      <a:pt x="0" y="0"/>
                    </a:moveTo>
                    <a:lnTo>
                      <a:pt x="0" y="3178"/>
                    </a:lnTo>
                    <a:cubicBezTo>
                      <a:pt x="1136" y="3178"/>
                      <a:pt x="2185" y="2573"/>
                      <a:pt x="2753" y="158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0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1865551" y="3539470"/>
                <a:ext cx="2477848" cy="2862009"/>
              </a:xfrm>
              <a:custGeom>
                <a:avLst/>
                <a:gdLst>
                  <a:gd name="T0" fmla="*/ 2752 w 2752"/>
                  <a:gd name="T1" fmla="*/ 0 h 3178"/>
                  <a:gd name="T2" fmla="*/ 0 w 2752"/>
                  <a:gd name="T3" fmla="*/ 1589 h 3178"/>
                  <a:gd name="T4" fmla="*/ 2752 w 2752"/>
                  <a:gd name="T5" fmla="*/ 3178 h 3178"/>
                  <a:gd name="T6" fmla="*/ 2752 w 2752"/>
                  <a:gd name="T7" fmla="*/ 0 h 3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52" h="3178">
                    <a:moveTo>
                      <a:pt x="2752" y="0"/>
                    </a:moveTo>
                    <a:lnTo>
                      <a:pt x="0" y="1589"/>
                    </a:lnTo>
                    <a:cubicBezTo>
                      <a:pt x="567" y="2573"/>
                      <a:pt x="1617" y="3178"/>
                      <a:pt x="2752" y="3178"/>
                    </a:cubicBezTo>
                    <a:lnTo>
                      <a:pt x="275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0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1354136" y="2108466"/>
                <a:ext cx="2989265" cy="2862009"/>
              </a:xfrm>
              <a:custGeom>
                <a:avLst/>
                <a:gdLst>
                  <a:gd name="T0" fmla="*/ 3320 w 3320"/>
                  <a:gd name="T1" fmla="*/ 1590 h 3179"/>
                  <a:gd name="T2" fmla="*/ 568 w 3320"/>
                  <a:gd name="T3" fmla="*/ 0 h 3179"/>
                  <a:gd name="T4" fmla="*/ 568 w 3320"/>
                  <a:gd name="T5" fmla="*/ 3179 h 3179"/>
                  <a:gd name="T6" fmla="*/ 3320 w 3320"/>
                  <a:gd name="T7" fmla="*/ 1590 h 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20" h="3179">
                    <a:moveTo>
                      <a:pt x="3320" y="1590"/>
                    </a:moveTo>
                    <a:lnTo>
                      <a:pt x="568" y="0"/>
                    </a:lnTo>
                    <a:cubicBezTo>
                      <a:pt x="0" y="984"/>
                      <a:pt x="0" y="2196"/>
                      <a:pt x="568" y="3179"/>
                    </a:cubicBezTo>
                    <a:lnTo>
                      <a:pt x="3320" y="1590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0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865551" y="677461"/>
                <a:ext cx="2477848" cy="2862009"/>
              </a:xfrm>
              <a:custGeom>
                <a:avLst/>
                <a:gdLst>
                  <a:gd name="T0" fmla="*/ 2752 w 2752"/>
                  <a:gd name="T1" fmla="*/ 3179 h 3179"/>
                  <a:gd name="T2" fmla="*/ 2752 w 2752"/>
                  <a:gd name="T3" fmla="*/ 0 h 3179"/>
                  <a:gd name="T4" fmla="*/ 0 w 2752"/>
                  <a:gd name="T5" fmla="*/ 1589 h 3179"/>
                  <a:gd name="T6" fmla="*/ 2752 w 2752"/>
                  <a:gd name="T7" fmla="*/ 3179 h 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52" h="3179">
                    <a:moveTo>
                      <a:pt x="2752" y="3179"/>
                    </a:moveTo>
                    <a:lnTo>
                      <a:pt x="2752" y="0"/>
                    </a:lnTo>
                    <a:cubicBezTo>
                      <a:pt x="1617" y="0"/>
                      <a:pt x="567" y="606"/>
                      <a:pt x="0" y="1589"/>
                    </a:cubicBezTo>
                    <a:lnTo>
                      <a:pt x="2752" y="3179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0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543301" y="2739370"/>
                <a:ext cx="1600200" cy="16002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905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b="1" kern="0" dirty="0" smtClean="0">
                    <a:solidFill>
                      <a:prstClr val="white"/>
                    </a:solidFill>
                    <a:latin typeface="Calibri"/>
                  </a:rPr>
                  <a:t>IIoT</a:t>
                </a:r>
              </a:p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GTM Plan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494072" y="1154442"/>
                <a:ext cx="1622857" cy="1278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Who</a:t>
                </a: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/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</a:br>
                <a:r>
                  <a:rPr kumimoji="0" lang="en-US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are the end users?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762038" y="1154442"/>
                <a:ext cx="1622857" cy="1278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What</a:t>
                </a: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/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</a:br>
                <a:r>
                  <a:rPr kumimoji="0" lang="en-US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are we selling?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33899" y="2682915"/>
                <a:ext cx="1622857" cy="1587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When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/>
                </a:r>
                <a:b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</a:br>
                <a:r>
                  <a:rPr kumimoji="0" lang="en-US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should we </a:t>
                </a:r>
                <a:r>
                  <a:rPr lang="en-US" sz="1400" b="1" i="1" kern="0" dirty="0" smtClean="0">
                    <a:solidFill>
                      <a:prstClr val="white"/>
                    </a:solidFill>
                  </a:rPr>
                  <a:t>start selling</a:t>
                </a:r>
                <a:r>
                  <a:rPr kumimoji="0" lang="en-US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?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543685" y="4429741"/>
                <a:ext cx="1622857" cy="1278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How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/>
                </a:r>
                <a:b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</a:br>
                <a:r>
                  <a:rPr kumimoji="0" lang="en-US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do we go to market?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512898" y="4429741"/>
                <a:ext cx="1622857" cy="1278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Where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/>
                </a:r>
                <a:b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</a:br>
                <a:r>
                  <a:rPr lang="en-US" sz="1400" b="1" i="1" kern="0" noProof="0" dirty="0" smtClean="0">
                    <a:solidFill>
                      <a:prstClr val="white"/>
                    </a:solidFill>
                  </a:rPr>
                  <a:t>does Red Lion fit?</a:t>
                </a:r>
                <a:endParaRPr kumimoji="0" lang="en-US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436865" y="2661080"/>
                <a:ext cx="1622857" cy="1587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Why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/>
                </a:r>
                <a:b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</a:br>
                <a:r>
                  <a:rPr kumimoji="0" lang="en-US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do end customers</a:t>
                </a:r>
              </a:p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want this?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911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IIoT Go-To-Market Plan </a:t>
            </a:r>
            <a:r>
              <a:rPr lang="en-US" dirty="0" smtClean="0"/>
              <a:t>– Where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B0D9-A08B-4419-BB09-02E69E7555D7}" type="datetime1">
              <a:rPr lang="en-US" smtClean="0"/>
              <a:t>4/28/2017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EB0A-32B2-4797-AD62-041837E9D509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456677" y="930824"/>
            <a:ext cx="4172722" cy="4172721"/>
            <a:chOff x="1335089" y="550208"/>
            <a:chExt cx="5978524" cy="5978524"/>
          </a:xfrm>
        </p:grpSpPr>
        <p:sp>
          <p:nvSpPr>
            <p:cNvPr id="7" name="Oval 6"/>
            <p:cNvSpPr/>
            <p:nvPr/>
          </p:nvSpPr>
          <p:spPr>
            <a:xfrm flipV="1">
              <a:off x="1335089" y="550208"/>
              <a:ext cx="5978524" cy="5978524"/>
            </a:xfrm>
            <a:prstGeom prst="ellipse">
              <a:avLst/>
            </a:prstGeom>
            <a:noFill/>
            <a:ln w="12700" cap="flat" cmpd="sng" algn="ctr">
              <a:solidFill>
                <a:srgbClr val="7C7C7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524636" y="1154442"/>
              <a:ext cx="4516037" cy="5161372"/>
              <a:chOff x="2543685" y="1154442"/>
              <a:chExt cx="4516037" cy="5161372"/>
            </a:xfrm>
          </p:grpSpPr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4343400" y="3453805"/>
                <a:ext cx="2477847" cy="2862009"/>
              </a:xfrm>
              <a:custGeom>
                <a:avLst/>
                <a:gdLst>
                  <a:gd name="T0" fmla="*/ 0 w 2753"/>
                  <a:gd name="T1" fmla="*/ 0 h 3178"/>
                  <a:gd name="T2" fmla="*/ 0 w 2753"/>
                  <a:gd name="T3" fmla="*/ 3178 h 3178"/>
                  <a:gd name="T4" fmla="*/ 2753 w 2753"/>
                  <a:gd name="T5" fmla="*/ 1589 h 3178"/>
                  <a:gd name="T6" fmla="*/ 0 w 2753"/>
                  <a:gd name="T7" fmla="*/ 0 h 3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53" h="3178">
                    <a:moveTo>
                      <a:pt x="0" y="0"/>
                    </a:moveTo>
                    <a:lnTo>
                      <a:pt x="0" y="3178"/>
                    </a:lnTo>
                    <a:cubicBezTo>
                      <a:pt x="1136" y="3178"/>
                      <a:pt x="2185" y="2573"/>
                      <a:pt x="2753" y="158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0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543301" y="2739370"/>
                <a:ext cx="1600200" cy="16002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905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b="1" kern="0" dirty="0" smtClean="0">
                    <a:solidFill>
                      <a:prstClr val="white"/>
                    </a:solidFill>
                    <a:latin typeface="Calibri"/>
                  </a:rPr>
                  <a:t>IIoT</a:t>
                </a:r>
              </a:p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GTM Plan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494072" y="1154442"/>
                <a:ext cx="1622857" cy="1278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Who</a:t>
                </a: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/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</a:br>
                <a:r>
                  <a:rPr kumimoji="0" lang="en-US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are the end customers?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762038" y="1154442"/>
                <a:ext cx="1622857" cy="1278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What</a:t>
                </a: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/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</a:br>
                <a:r>
                  <a:rPr kumimoji="0" lang="en-US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are we selling?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543685" y="4429741"/>
                <a:ext cx="1622857" cy="1278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How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/>
                </a:r>
                <a:b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</a:br>
                <a:r>
                  <a:rPr kumimoji="0" lang="en-US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do we go to market?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512898" y="4429741"/>
                <a:ext cx="1622857" cy="1278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Where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/>
                </a:r>
                <a:b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</a:br>
                <a:r>
                  <a:rPr kumimoji="0" lang="en-US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does Red Lion fit?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436865" y="2661080"/>
                <a:ext cx="1622857" cy="1587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Why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/>
                </a:r>
                <a:b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</a:br>
                <a:r>
                  <a:rPr kumimoji="0" lang="en-US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do end customers</a:t>
                </a:r>
              </a:p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want this?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30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150"/>
            <a:ext cx="6705600" cy="609600"/>
          </a:xfrm>
        </p:spPr>
        <p:txBody>
          <a:bodyPr/>
          <a:lstStyle/>
          <a:p>
            <a:r>
              <a:rPr lang="en-US" dirty="0"/>
              <a:t>IIoT Stack – Where is RLC today?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B0D9-A08B-4419-BB09-02E69E7555D7}" type="datetime1">
              <a:rPr lang="en-US" smtClean="0"/>
              <a:t>4/28/2017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EB0A-32B2-4797-AD62-041837E9D509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1" y="942976"/>
            <a:ext cx="6124575" cy="411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376369" y="2343150"/>
            <a:ext cx="2662231" cy="4857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388163" y="1687624"/>
            <a:ext cx="519117" cy="2816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719880" y="3453884"/>
            <a:ext cx="1995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443656" y="1657350"/>
            <a:ext cx="2547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Networks </a:t>
            </a:r>
            <a:r>
              <a:rPr lang="en-US" sz="1400" dirty="0"/>
              <a:t>that provide the link to the </a:t>
            </a:r>
            <a:r>
              <a:rPr lang="en-US" sz="1400" dirty="0" smtClean="0"/>
              <a:t>software 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243634" y="1828430"/>
            <a:ext cx="23336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396044" y="942976"/>
            <a:ext cx="26717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</a:t>
            </a:r>
            <a:r>
              <a:rPr lang="en-US" sz="1400" dirty="0" smtClean="0"/>
              <a:t>oftware</a:t>
            </a:r>
            <a:r>
              <a:rPr lang="en-US" sz="1400" dirty="0"/>
              <a:t>, </a:t>
            </a:r>
            <a:r>
              <a:rPr lang="en-US" sz="1400" dirty="0" smtClean="0"/>
              <a:t>necessary </a:t>
            </a:r>
            <a:r>
              <a:rPr lang="en-US" sz="1400" dirty="0"/>
              <a:t>infrastructure and platform support</a:t>
            </a:r>
            <a:r>
              <a:rPr lang="en-US" sz="1100" dirty="0"/>
              <a:t>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243643" y="1112712"/>
            <a:ext cx="233357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871783" y="1495902"/>
            <a:ext cx="481017" cy="318611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Brace 21"/>
          <p:cNvSpPr/>
          <p:nvPr/>
        </p:nvSpPr>
        <p:spPr>
          <a:xfrm>
            <a:off x="6243643" y="2266950"/>
            <a:ext cx="538157" cy="274320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0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IIoT Go-To-Market </a:t>
            </a:r>
            <a:r>
              <a:rPr lang="en-US" dirty="0" smtClean="0"/>
              <a:t>Plan - What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B0D9-A08B-4419-BB09-02E69E7555D7}" type="datetime1">
              <a:rPr lang="en-US" smtClean="0"/>
              <a:t>4/28/2017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EB0A-32B2-4797-AD62-041837E9D509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456677" y="930824"/>
            <a:ext cx="4172722" cy="4172721"/>
            <a:chOff x="1335089" y="550208"/>
            <a:chExt cx="5978524" cy="5978524"/>
          </a:xfrm>
        </p:grpSpPr>
        <p:sp>
          <p:nvSpPr>
            <p:cNvPr id="7" name="Oval 6"/>
            <p:cNvSpPr/>
            <p:nvPr/>
          </p:nvSpPr>
          <p:spPr>
            <a:xfrm flipV="1">
              <a:off x="1335089" y="550208"/>
              <a:ext cx="5978524" cy="5978524"/>
            </a:xfrm>
            <a:prstGeom prst="ellipse">
              <a:avLst/>
            </a:prstGeom>
            <a:noFill/>
            <a:ln w="12700" cap="flat" cmpd="sng" algn="ctr">
              <a:solidFill>
                <a:srgbClr val="7C7C7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846502" y="677461"/>
              <a:ext cx="3277950" cy="3662109"/>
              <a:chOff x="1865551" y="677461"/>
              <a:chExt cx="3277950" cy="3662109"/>
            </a:xfrm>
          </p:grpSpPr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865551" y="677461"/>
                <a:ext cx="2477848" cy="2862009"/>
              </a:xfrm>
              <a:custGeom>
                <a:avLst/>
                <a:gdLst>
                  <a:gd name="T0" fmla="*/ 2752 w 2752"/>
                  <a:gd name="T1" fmla="*/ 3179 h 3179"/>
                  <a:gd name="T2" fmla="*/ 2752 w 2752"/>
                  <a:gd name="T3" fmla="*/ 0 h 3179"/>
                  <a:gd name="T4" fmla="*/ 0 w 2752"/>
                  <a:gd name="T5" fmla="*/ 1589 h 3179"/>
                  <a:gd name="T6" fmla="*/ 2752 w 2752"/>
                  <a:gd name="T7" fmla="*/ 3179 h 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52" h="3179">
                    <a:moveTo>
                      <a:pt x="2752" y="3179"/>
                    </a:moveTo>
                    <a:lnTo>
                      <a:pt x="2752" y="0"/>
                    </a:lnTo>
                    <a:cubicBezTo>
                      <a:pt x="1617" y="0"/>
                      <a:pt x="567" y="606"/>
                      <a:pt x="0" y="1589"/>
                    </a:cubicBezTo>
                    <a:lnTo>
                      <a:pt x="2752" y="3179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0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543301" y="2739370"/>
                <a:ext cx="1600200" cy="16002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905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b="1" kern="0" dirty="0" smtClean="0">
                    <a:solidFill>
                      <a:prstClr val="white"/>
                    </a:solidFill>
                    <a:latin typeface="Calibri"/>
                  </a:rPr>
                  <a:t>IIoT</a:t>
                </a:r>
              </a:p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GTM Plan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698706" y="1154442"/>
                <a:ext cx="1622857" cy="1278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What</a:t>
                </a: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/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</a:br>
                <a:r>
                  <a:rPr kumimoji="0" lang="en-US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are we selling?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351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2" val="0,114,188,-16747844,False;10/15/2007 12:00:00 AM;PM Embedded Channel;False;False;True;False;False;tbName;2;;11;;10;2;-1;-1;False;110;False;False;False;False;False;191.9998;451.364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3" val="0,114,188,-16747844,False;1/1/2005 12:00:00 AM;PM - Device Incubation;False;False;True;False;True;tbName;3;;11;;10;3;-1;-1;False;110;False;False;False;False;False;315.5014;386.9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6" val="0,114,188,-16747844,False;6/30/1998 12:00:00 AM;Embedded Sales Engineer;False;False;True;False;False;tbName;6;;11;;10;6;-1;-1;False;110;False;False;False;False;False;191.9998;236.436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8" val="0,114,188,-16747844,False;6/30/1994 12:00:00 AM;Brazil, South Africa, India, Indonesia;False;False;True;False;True;tbName;8;;11;;10;8;-1;-1;False;119.8861;False;False;False;False;False;315.5014;138.974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10" val="0,114,188,-16747844,False;4/30/1992 12:00:00 AM;Tennis Division Champion;False;False;True;False;False;tbName;10;;11;;10;10;-1;-1;False;73.85299;False;False;False;False;False;179.9998;111.900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11" val="0,114,188,-16747844,False;12/15/1990 12:00:00 AM;Student Body  Treasurer;False;False;True;False;True;tbName;11;;11;;10;11;-1;-1;False;79.83536;False;False;False;False;False;315.5014;77.1196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1" val="0,114,188,-16747844,False;1/1/2010 12:00:00 AM;Director  Mobile Channels;False;False;True;False;True;tbName;1;;11;;10;1;-1;-1;False;88.67087;False;False;False;False;False;315.5014;513.259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2" val="0,114,188,-16747844,False;10/15/2007 12:00:00 AM;PM Embedded Channel;False;False;True;False;False;tbName;2;;11;;10;2;-1;-1;False;110;False;False;False;False;False;191.9998;451.364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2" val="0,114,188,-16747844,False;10/15/2007 12:00:00 AM;PM Embedded Channel;False;False;True;False;False;tbName;2;;11;;10;2;-1;-1;False;110;False;False;False;False;False;191.9998;451.364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BAND" val="Timeban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1" val="0,114,188,-16747844,False;1/1/2010 12:00:00 AM;Director  Mobile Channels;False;False;True;False;True;tbName;1;;11;;10;1;-1;-1;False;88.67087;False;False;False;False;False;315.5014;513.259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2" val="0,114,188,-16747844,False;10/15/2007 12:00:00 AM;PM Embedded Channel;False;False;True;False;False;tbName;2;;11;;10;2;-1;-1;False;110;False;False;False;False;False;191.9998;451.364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6" val="0,114,188,-16747844,False;6/30/1998 12:00:00 AM;Embedded Sales Engineer;False;False;True;False;False;tbName;6;;11;;10;6;-1;-1;False;110;False;False;False;False;False;191.9998;236.436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11" val="0,114,188,-16747844,False;12/15/1990 12:00:00 AM;Student Body  Treasurer;False;False;True;False;True;tbName;11;;11;;10;11;-1;-1;False;79.83536;False;False;False;False;False;315.5014;77.1196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1" val="0,114,188,-16747844,False;1/1/2010 12:00:00 AM;Director  Mobile Channels;False;False;True;False;True;tbName;1;;11;;10;1;-1;-1;False;88.67087;False;False;False;False;False;315.5014;513.259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1" val="0,114,188,-16747844,False;1/1/2010 12:00:00 AM;Director  Mobile Channels;False;False;True;False;True;tbName;1;;11;;10;1;-1;-1;False;88.67087;False;False;False;False;False;315.5014;513.259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BAND" val="Timeban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SCALVALUEFONT" val="Yes"/>
</p:tagLst>
</file>

<file path=ppt/theme/theme1.xml><?xml version="1.0" encoding="utf-8"?>
<a:theme xmlns:a="http://schemas.openxmlformats.org/drawingml/2006/main" name="03202017 Red Lion Template Test">
  <a:themeElements>
    <a:clrScheme name="Tuesday Night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0057BA"/>
      </a:accent1>
      <a:accent2>
        <a:srgbClr val="BCBEC0"/>
      </a:accent2>
      <a:accent3>
        <a:srgbClr val="C41230"/>
      </a:accent3>
      <a:accent4>
        <a:srgbClr val="9BBB5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d Lion 2017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BB064E32DA7D4194BC01B701C46520" ma:contentTypeVersion="0" ma:contentTypeDescription="Create a new document." ma:contentTypeScope="" ma:versionID="7e772881262e5398b69ecd926ada1607">
  <xsd:schema xmlns:xsd="http://www.w3.org/2001/XMLSchema" xmlns:xs="http://www.w3.org/2001/XMLSchema" xmlns:p="http://schemas.microsoft.com/office/2006/metadata/properties" xmlns:ns1="http://schemas.microsoft.com/sharepoint/v3" xmlns:ns2="ad801722-3630-4150-b0ec-869a968a57f8" targetNamespace="http://schemas.microsoft.com/office/2006/metadata/properties" ma:root="true" ma:fieldsID="875f3c785095e2a27a47ec41282c9e1d" ns1:_="" ns2:_="">
    <xsd:import namespace="http://schemas.microsoft.com/sharepoint/v3"/>
    <xsd:import namespace="ad801722-3630-4150-b0ec-869a968a5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AverageRating" minOccurs="0"/>
                <xsd:element ref="ns1:Rating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12" nillable="true" ma:displayName="Number of Ratings" ma:decimals="0" ma:description="Number of ratings submitted" ma:internalName="RatingCount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01722-3630-4150-b0ec-869a968a5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d801722-3630-4150-b0ec-869a968a57f8">QPRHXA2NAAYW-769-782</_dlc_DocId>
    <_dlc_DocIdUrl xmlns="ad801722-3630-4150-b0ec-869a968a57f8">
      <Url>https://sharepoint.redlion.net/RLCT/pmt/_layouts/DocIdRedir.aspx?ID=QPRHXA2NAAYW-769-782</Url>
      <Description>QPRHXA2NAAYW-769-782</Description>
    </_dlc_DocIdUrl>
  </documentManagement>
</p:properties>
</file>

<file path=customXml/itemProps1.xml><?xml version="1.0" encoding="utf-8"?>
<ds:datastoreItem xmlns:ds="http://schemas.openxmlformats.org/officeDocument/2006/customXml" ds:itemID="{EDEC2BDC-9D88-491B-8C4A-C5B626CB4C48}"/>
</file>

<file path=customXml/itemProps2.xml><?xml version="1.0" encoding="utf-8"?>
<ds:datastoreItem xmlns:ds="http://schemas.openxmlformats.org/officeDocument/2006/customXml" ds:itemID="{680788D7-A3F4-4F65-8459-365A2D088F99}"/>
</file>

<file path=customXml/itemProps3.xml><?xml version="1.0" encoding="utf-8"?>
<ds:datastoreItem xmlns:ds="http://schemas.openxmlformats.org/officeDocument/2006/customXml" ds:itemID="{349938CA-FD72-42A2-BEF8-E105904A54C7}"/>
</file>

<file path=customXml/itemProps4.xml><?xml version="1.0" encoding="utf-8"?>
<ds:datastoreItem xmlns:ds="http://schemas.openxmlformats.org/officeDocument/2006/customXml" ds:itemID="{18764BE4-DCD4-47FC-9663-732AD9938D10}"/>
</file>

<file path=docProps/app.xml><?xml version="1.0" encoding="utf-8"?>
<Properties xmlns="http://schemas.openxmlformats.org/officeDocument/2006/extended-properties" xmlns:vt="http://schemas.openxmlformats.org/officeDocument/2006/docPropsVTypes">
  <Template>03202017 Red Lion Template Test</Template>
  <TotalTime>9853</TotalTime>
  <Words>1237</Words>
  <Application>Microsoft Office PowerPoint</Application>
  <PresentationFormat>On-screen Show (16:9)</PresentationFormat>
  <Paragraphs>327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03202017 Red Lion Template Test</vt:lpstr>
      <vt:lpstr>think-cell Slide</vt:lpstr>
      <vt:lpstr>IIoT Go to Market Strategy</vt:lpstr>
      <vt:lpstr>In the “Almost Interesting” category…</vt:lpstr>
      <vt:lpstr>“Pre” Red Lion Timeline</vt:lpstr>
      <vt:lpstr>Red Lion Timeline</vt:lpstr>
      <vt:lpstr>“Size of the Prize” </vt:lpstr>
      <vt:lpstr>IIoT Go-To-Market Plan</vt:lpstr>
      <vt:lpstr>IIoT Go-To-Market Plan – Where</vt:lpstr>
      <vt:lpstr>IIoT Stack – Where is RLC today?</vt:lpstr>
      <vt:lpstr>IIoT Go-To-Market Plan - What</vt:lpstr>
      <vt:lpstr>IIoT GTM – Value Proposition</vt:lpstr>
      <vt:lpstr>Integrated Cloud Partnerships</vt:lpstr>
      <vt:lpstr>Red Lion RAM® RTUs Simplify the IIoT</vt:lpstr>
      <vt:lpstr>We Sell Hardware</vt:lpstr>
      <vt:lpstr>IIoT Go-To-Market Plan - Who</vt:lpstr>
      <vt:lpstr>Who are the End-Users?</vt:lpstr>
      <vt:lpstr>IIoT Go-To-Market Plan - Why</vt:lpstr>
      <vt:lpstr>Evolution of the Gateway</vt:lpstr>
      <vt:lpstr>IIoT Go-To-Market Plan – How/Where</vt:lpstr>
      <vt:lpstr>Path to revenue is a “Partner Play”</vt:lpstr>
      <vt:lpstr>IIoT GTM PLAN – It’s Play Time</vt:lpstr>
      <vt:lpstr>Path to Revenue – Bundled Programs</vt:lpstr>
      <vt:lpstr>IIoT Go-To-Market Plan - When</vt:lpstr>
      <vt:lpstr>The Combined IIoT Solution!</vt:lpstr>
      <vt:lpstr>Connected Factory: Wired</vt:lpstr>
      <vt:lpstr>Connected Factory: Wireless</vt:lpstr>
      <vt:lpstr>PowerPoint Presentation</vt:lpstr>
      <vt:lpstr>Remote Monitoring</vt:lpstr>
      <vt:lpstr>     Questions?</vt:lpstr>
    </vt:vector>
  </TitlesOfParts>
  <Company>Red Lion Controls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Cressler</dc:creator>
  <cp:lastModifiedBy>Theresa Benson</cp:lastModifiedBy>
  <cp:revision>111</cp:revision>
  <dcterms:created xsi:type="dcterms:W3CDTF">2017-03-22T01:40:08Z</dcterms:created>
  <dcterms:modified xsi:type="dcterms:W3CDTF">2017-04-28T16:01:10Z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4af9770e-8b08-4ca6-b5aa-b99c10da8a02</vt:lpwstr>
  </property>
  <property fmtid="{D5CDD505-2E9C-101B-9397-08002B2CF9AE}" pid="3" name="ContentTypeId">
    <vt:lpwstr>0x01010061BB064E32DA7D4194BC01B701C46520</vt:lpwstr>
  </property>
</Properties>
</file>