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7" r:id="rId6"/>
    <p:sldMasterId id="2147483705" r:id="rId7"/>
    <p:sldMasterId id="2147483692" r:id="rId8"/>
  </p:sldMasterIdLst>
  <p:notesMasterIdLst>
    <p:notesMasterId r:id="rId40"/>
  </p:notesMasterIdLst>
  <p:handoutMasterIdLst>
    <p:handoutMasterId r:id="rId41"/>
  </p:handoutMasterIdLst>
  <p:sldIdLst>
    <p:sldId id="313" r:id="rId9"/>
    <p:sldId id="324" r:id="rId10"/>
    <p:sldId id="323" r:id="rId11"/>
    <p:sldId id="343" r:id="rId12"/>
    <p:sldId id="328" r:id="rId13"/>
    <p:sldId id="344" r:id="rId14"/>
    <p:sldId id="339" r:id="rId15"/>
    <p:sldId id="351" r:id="rId16"/>
    <p:sldId id="353" r:id="rId17"/>
    <p:sldId id="352" r:id="rId18"/>
    <p:sldId id="335" r:id="rId19"/>
    <p:sldId id="367" r:id="rId20"/>
    <p:sldId id="337" r:id="rId21"/>
    <p:sldId id="363" r:id="rId22"/>
    <p:sldId id="354" r:id="rId23"/>
    <p:sldId id="345" r:id="rId24"/>
    <p:sldId id="369" r:id="rId25"/>
    <p:sldId id="364" r:id="rId26"/>
    <p:sldId id="362" r:id="rId27"/>
    <p:sldId id="356" r:id="rId28"/>
    <p:sldId id="355" r:id="rId29"/>
    <p:sldId id="365" r:id="rId30"/>
    <p:sldId id="366" r:id="rId31"/>
    <p:sldId id="357" r:id="rId32"/>
    <p:sldId id="358" r:id="rId33"/>
    <p:sldId id="359" r:id="rId34"/>
    <p:sldId id="347" r:id="rId35"/>
    <p:sldId id="361" r:id="rId36"/>
    <p:sldId id="350" r:id="rId37"/>
    <p:sldId id="341" r:id="rId38"/>
    <p:sldId id="31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9914A4-778C-47D5-B1D0-14E316A2E213}">
          <p14:sldIdLst>
            <p14:sldId id="313"/>
            <p14:sldId id="324"/>
            <p14:sldId id="323"/>
            <p14:sldId id="343"/>
            <p14:sldId id="328"/>
            <p14:sldId id="344"/>
            <p14:sldId id="339"/>
            <p14:sldId id="351"/>
            <p14:sldId id="353"/>
            <p14:sldId id="352"/>
            <p14:sldId id="335"/>
            <p14:sldId id="367"/>
            <p14:sldId id="337"/>
            <p14:sldId id="363"/>
            <p14:sldId id="354"/>
            <p14:sldId id="345"/>
            <p14:sldId id="369"/>
            <p14:sldId id="364"/>
            <p14:sldId id="362"/>
            <p14:sldId id="356"/>
            <p14:sldId id="355"/>
            <p14:sldId id="365"/>
            <p14:sldId id="366"/>
            <p14:sldId id="357"/>
            <p14:sldId id="358"/>
            <p14:sldId id="359"/>
            <p14:sldId id="347"/>
            <p14:sldId id="361"/>
            <p14:sldId id="350"/>
            <p14:sldId id="341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35"/>
    <a:srgbClr val="CFCAD4"/>
    <a:srgbClr val="D4D0D9"/>
    <a:srgbClr val="CAC4D1"/>
    <a:srgbClr val="6B46A3"/>
    <a:srgbClr val="E1233B"/>
    <a:srgbClr val="7258A3"/>
    <a:srgbClr val="E4E1E8"/>
    <a:srgbClr val="4E2F86"/>
    <a:srgbClr val="5A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8459" autoAdjust="0"/>
  </p:normalViewPr>
  <p:slideViewPr>
    <p:cSldViewPr snapToGrid="0">
      <p:cViewPr>
        <p:scale>
          <a:sx n="80" d="100"/>
          <a:sy n="80" d="100"/>
        </p:scale>
        <p:origin x="-130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v>Low Cost</c:v>
          </c:tx>
          <c:val>
            <c:numRef>
              <c:f>Sheet1!$C$16:$I$16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13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v>Single Loop</c:v>
          </c:tx>
          <c:val>
            <c:numRef>
              <c:f>Sheet1!$C$17:$I$17</c:f>
              <c:numCache>
                <c:formatCode>General</c:formatCode>
                <c:ptCount val="7"/>
                <c:pt idx="0">
                  <c:v>18</c:v>
                </c:pt>
                <c:pt idx="1">
                  <c:v>23</c:v>
                </c:pt>
                <c:pt idx="2">
                  <c:v>21</c:v>
                </c:pt>
                <c:pt idx="3">
                  <c:v>24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</c:numCache>
            </c:numRef>
          </c:val>
        </c:ser>
        <c:ser>
          <c:idx val="2"/>
          <c:order val="2"/>
          <c:tx>
            <c:v>Multi-loop</c:v>
          </c:tx>
          <c:val>
            <c:numRef>
              <c:f>Sheet1!$C$18:$I$18</c:f>
              <c:numCache>
                <c:formatCode>General</c:formatCode>
                <c:ptCount val="7"/>
                <c:pt idx="0">
                  <c:v>30</c:v>
                </c:pt>
                <c:pt idx="1">
                  <c:v>28</c:v>
                </c:pt>
                <c:pt idx="2">
                  <c:v>32</c:v>
                </c:pt>
                <c:pt idx="3">
                  <c:v>33</c:v>
                </c:pt>
                <c:pt idx="4">
                  <c:v>29</c:v>
                </c:pt>
                <c:pt idx="5">
                  <c:v>29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45376"/>
        <c:axId val="84646912"/>
        <c:axId val="0"/>
      </c:area3DChart>
      <c:catAx>
        <c:axId val="8464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84646912"/>
        <c:crosses val="autoZero"/>
        <c:auto val="1"/>
        <c:lblAlgn val="ctr"/>
        <c:lblOffset val="100"/>
        <c:noMultiLvlLbl val="0"/>
      </c:catAx>
      <c:valAx>
        <c:axId val="846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645376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v>Low Cost</c:v>
          </c:tx>
          <c:val>
            <c:numRef>
              <c:f>Sheet1!$C$16:$I$16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13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v>Single Loop</c:v>
          </c:tx>
          <c:val>
            <c:numRef>
              <c:f>Sheet1!$C$17:$I$17</c:f>
              <c:numCache>
                <c:formatCode>General</c:formatCode>
                <c:ptCount val="7"/>
                <c:pt idx="0">
                  <c:v>18</c:v>
                </c:pt>
                <c:pt idx="1">
                  <c:v>23</c:v>
                </c:pt>
                <c:pt idx="2">
                  <c:v>21</c:v>
                </c:pt>
                <c:pt idx="3">
                  <c:v>24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</c:numCache>
            </c:numRef>
          </c:val>
        </c:ser>
        <c:ser>
          <c:idx val="2"/>
          <c:order val="2"/>
          <c:tx>
            <c:v>Multi-loop</c:v>
          </c:tx>
          <c:val>
            <c:numRef>
              <c:f>Sheet1!$C$18:$I$18</c:f>
              <c:numCache>
                <c:formatCode>General</c:formatCode>
                <c:ptCount val="7"/>
                <c:pt idx="0">
                  <c:v>30</c:v>
                </c:pt>
                <c:pt idx="1">
                  <c:v>28</c:v>
                </c:pt>
                <c:pt idx="2">
                  <c:v>32</c:v>
                </c:pt>
                <c:pt idx="3">
                  <c:v>33</c:v>
                </c:pt>
                <c:pt idx="4">
                  <c:v>29</c:v>
                </c:pt>
                <c:pt idx="5">
                  <c:v>29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7936"/>
        <c:axId val="84569472"/>
        <c:axId val="0"/>
      </c:area3DChart>
      <c:catAx>
        <c:axId val="8456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84569472"/>
        <c:crosses val="autoZero"/>
        <c:auto val="1"/>
        <c:lblAlgn val="ctr"/>
        <c:lblOffset val="100"/>
        <c:noMultiLvlLbl val="0"/>
      </c:catAx>
      <c:valAx>
        <c:axId val="8456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67936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v>Low Cost</c:v>
          </c:tx>
          <c:val>
            <c:numRef>
              <c:f>Sheet1!$C$16:$I$16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13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v>Single Loop</c:v>
          </c:tx>
          <c:val>
            <c:numRef>
              <c:f>Sheet1!$C$17:$I$17</c:f>
              <c:numCache>
                <c:formatCode>General</c:formatCode>
                <c:ptCount val="7"/>
                <c:pt idx="0">
                  <c:v>18</c:v>
                </c:pt>
                <c:pt idx="1">
                  <c:v>23</c:v>
                </c:pt>
                <c:pt idx="2">
                  <c:v>21</c:v>
                </c:pt>
                <c:pt idx="3">
                  <c:v>24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</c:numCache>
            </c:numRef>
          </c:val>
        </c:ser>
        <c:ser>
          <c:idx val="2"/>
          <c:order val="2"/>
          <c:tx>
            <c:v>Multi-loop</c:v>
          </c:tx>
          <c:val>
            <c:numRef>
              <c:f>Sheet1!$C$18:$I$18</c:f>
              <c:numCache>
                <c:formatCode>General</c:formatCode>
                <c:ptCount val="7"/>
                <c:pt idx="0">
                  <c:v>30</c:v>
                </c:pt>
                <c:pt idx="1">
                  <c:v>28</c:v>
                </c:pt>
                <c:pt idx="2">
                  <c:v>32</c:v>
                </c:pt>
                <c:pt idx="3">
                  <c:v>33</c:v>
                </c:pt>
                <c:pt idx="4">
                  <c:v>29</c:v>
                </c:pt>
                <c:pt idx="5">
                  <c:v>29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80640"/>
        <c:axId val="85282176"/>
        <c:axId val="0"/>
      </c:area3DChart>
      <c:catAx>
        <c:axId val="8528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5282176"/>
        <c:crosses val="autoZero"/>
        <c:auto val="1"/>
        <c:lblAlgn val="ctr"/>
        <c:lblOffset val="100"/>
        <c:noMultiLvlLbl val="0"/>
      </c:catAx>
      <c:valAx>
        <c:axId val="8528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8064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>
                <a:cs typeface="Helvetica"/>
              </a:rPr>
              <a:t>© Red Lion Controls Inc.</a:t>
            </a:r>
            <a:endParaRPr lang="en-US" dirty="0"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592E-EC57-4EEB-8A40-DDD6A6BE063D}" type="slidenum">
              <a:rPr lang="en-US" smtClean="0">
                <a:cs typeface="Helvetica"/>
              </a:rPr>
              <a:pPr/>
              <a:t>‹#›</a:t>
            </a:fld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9304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Helvetica"/>
              </a:defRPr>
            </a:lvl1pPr>
          </a:lstStyle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Helvetica"/>
              </a:defRPr>
            </a:lvl1pPr>
          </a:lstStyle>
          <a:p>
            <a:fld id="{7BF0D3B6-466C-4664-83B6-DA65A8BB20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0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77DCC653-1029-4C76-8B87-A3028F4036FF}" type="datetime1">
              <a:rPr lang="en-US" smtClean="0"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828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394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71484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497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99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63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7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894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30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9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900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49" r:id="rId2"/>
    <p:sldLayoutId id="2147483665" r:id="rId3"/>
    <p:sldLayoutId id="2147483691" r:id="rId4"/>
    <p:sldLayoutId id="2147483663" r:id="rId5"/>
    <p:sldLayoutId id="2147483650" r:id="rId6"/>
    <p:sldLayoutId id="214748369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7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8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696" r:id="rId3"/>
    <p:sldLayoutId id="214748371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cooling+controls&amp;source=images&amp;cd=&amp;cad=rja&amp;docid=kfJQQwzEuY91-M&amp;tbnid=BbeCj1kyultlUM:&amp;ved=0CAUQjRw&amp;url=http://www.berg-group.com/IndoorAirCooledModules.htm&amp;ei=-oZ6UbrqNtC80AHxz4HgCA&amp;bvm=bv.45645796,d.dmg&amp;psig=AFQjCNHdefUvJMRnURKKunFjl2wHz0CLvg&amp;ust=13670708153067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keatingofchicago.com/instantrecove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www.google.com/url?sa=i&amp;rct=j&amp;q=food+warmers&amp;source=images&amp;cd=&amp;cad=rja&amp;docid=4Wa6P6AJ6DASYM&amp;tbnid=dxLpnYnCEvgEtM:&amp;ved=0CAUQjRw&amp;url=http://www.tdyne.com/institutional-food-holding-cabinets.aspx&amp;ei=3Yl6Ub6NIPOt0AHx7oGQCg&amp;bvm=bv.45645796,d.dmg&amp;psig=AFQjCNEIzoRgv2_CVCIOOfbByG7RrvmoTA&amp;ust=136707154501032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tubborn+face&amp;source=images&amp;cd=&amp;cad=rja&amp;docid=heD07BjrsBvY_M&amp;tbnid=tLZ0MAcS8_g1bM:&amp;ved=&amp;url=http://car-blueprint.com/car-blueprint/stubborn-funny-guy-standing-firm-000036809343&amp;ei=jm5-UY6BGcau2gXTvYDgBg&amp;bvm=bv.45645796,d.b2I&amp;psig=AFQjCNGPRE-HZ_IXrCfdSFWv2nO1VVEhFg&amp;ust=136732673459867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source=images&amp;cd=&amp;cad=rja&amp;docid=Vk5v4gxJWmtujM&amp;tbnid=-_iKYO1AvtQjDM:&amp;ved=0CAgQjRwwAA&amp;url=http://www.sodahead.com/entertainment/would-you-consider-yourself-a-hard-headed-or-stubborn-person/question-279860/&amp;ei=Fm9-UbarM-qU2wX0wYCABw&amp;psig=AFQjCNEkv54IpSiZxwOzhGKWayGvhSJRhw&amp;ust=1367326870872189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Workshop 2013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Indication</a:t>
            </a:r>
            <a:endParaRPr lang="en-US" sz="3200" b="1" dirty="0"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46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Products</a:t>
            </a:r>
            <a:endParaRPr lang="en-US" dirty="0"/>
          </a:p>
        </p:txBody>
      </p:sp>
      <p:pic>
        <p:nvPicPr>
          <p:cNvPr id="4098" name="Picture 2" descr="http://sellmore.redlion.net/photos/Tcu-pc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78" y="2623912"/>
            <a:ext cx="1104165" cy="21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ellmore.redlion.net/photos/T16-P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3850477"/>
            <a:ext cx="1339849" cy="13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ellmore.redlion.net/photos/T48-P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7" y="2122262"/>
            <a:ext cx="1323973" cy="132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ellmore.redlion.net/photos/master-r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74" y="2169388"/>
            <a:ext cx="2232025" cy="1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sellmore.redlion.net/photos/PAX2C_HV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6" y="3599428"/>
            <a:ext cx="2451099" cy="2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408" y="227013"/>
            <a:ext cx="7718961" cy="68738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Temperature Control Market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29695"/>
              </p:ext>
            </p:extLst>
          </p:nvPr>
        </p:nvGraphicFramePr>
        <p:xfrm>
          <a:off x="752473" y="1295400"/>
          <a:ext cx="823912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0075" y="6010275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Charts are representative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Missing?</a:t>
            </a:r>
            <a:endParaRPr lang="en-US" dirty="0"/>
          </a:p>
        </p:txBody>
      </p:sp>
      <p:pic>
        <p:nvPicPr>
          <p:cNvPr id="10" name="Picture 2" descr="C:\Users\jefft.HQ\AppData\Local\Microsoft\Windows\Temporary Internet Files\Content.Outlook\26PKR7SL\PAX2C_V_corr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6" y="3351981"/>
            <a:ext cx="848227" cy="12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553537"/>
              </p:ext>
            </p:extLst>
          </p:nvPr>
        </p:nvGraphicFramePr>
        <p:xfrm>
          <a:off x="885825" y="1790700"/>
          <a:ext cx="60960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://sellmore.redlion.net/photos/master-r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815105"/>
            <a:ext cx="2232025" cy="1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fft.HQ\AppData\Local\Microsoft\Windows\Temporary Internet Files\Content.IE5\AY0T30RF\MC9003840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33" y="4863081"/>
            <a:ext cx="779983" cy="9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075" y="6010275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Charts are representative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4" y="1450775"/>
            <a:ext cx="5681043" cy="3159325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Our New </a:t>
            </a:r>
            <a:r>
              <a:rPr lang="en-US" b="0" dirty="0" smtClean="0">
                <a:solidFill>
                  <a:srgbClr val="FF0000"/>
                </a:solidFill>
              </a:rPr>
              <a:t>Low Cost </a:t>
            </a:r>
            <a:r>
              <a:rPr lang="en-US" b="0" dirty="0" smtClean="0"/>
              <a:t>Controllers</a:t>
            </a:r>
          </a:p>
          <a:p>
            <a:r>
              <a:rPr lang="en-US" b="0" dirty="0" smtClean="0"/>
              <a:t>1/16, 1/8 and 1/4 DIN Models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PXU Series</a:t>
            </a:r>
            <a:endParaRPr lang="en-US" dirty="0"/>
          </a:p>
        </p:txBody>
      </p:sp>
      <p:pic>
        <p:nvPicPr>
          <p:cNvPr id="3074" name="Picture 2" descr="C:\Users\jefft.HQ\AppData\Local\Microsoft\Windows\Temporary Internet Files\Content.Outlook\26PKR7SL\delta group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29" y="2615980"/>
            <a:ext cx="3991143" cy="31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PXU Features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4825" y="1450774"/>
            <a:ext cx="5126426" cy="4950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0" dirty="0" smtClean="0"/>
              <a:t>Our New </a:t>
            </a:r>
            <a:r>
              <a:rPr lang="en-US" b="0" dirty="0" smtClean="0">
                <a:solidFill>
                  <a:srgbClr val="FF0000"/>
                </a:solidFill>
              </a:rPr>
              <a:t>Low Cost </a:t>
            </a:r>
            <a:r>
              <a:rPr lang="en-US" b="0" dirty="0" smtClean="0"/>
              <a:t>Controllers</a:t>
            </a:r>
          </a:p>
          <a:p>
            <a:r>
              <a:rPr lang="en-US" b="0" dirty="0" smtClean="0"/>
              <a:t>Full PID Control </a:t>
            </a:r>
          </a:p>
          <a:p>
            <a:r>
              <a:rPr lang="en-US" b="0" dirty="0" smtClean="0"/>
              <a:t>Universal Input - TC, RTD, 0 – 10 VDC, and 0 -20 mA (0 -50 mA)</a:t>
            </a:r>
          </a:p>
          <a:p>
            <a:r>
              <a:rPr lang="en-US" b="0" dirty="0" smtClean="0"/>
              <a:t>On demand auto-tuning</a:t>
            </a:r>
          </a:p>
          <a:p>
            <a:r>
              <a:rPr lang="en-US" b="0" dirty="0" smtClean="0"/>
              <a:t>PC or front panel programming</a:t>
            </a:r>
          </a:p>
          <a:p>
            <a:r>
              <a:rPr lang="en-US" b="0" dirty="0"/>
              <a:t>1 Inch shorter depth  </a:t>
            </a:r>
          </a:p>
          <a:p>
            <a:r>
              <a:rPr lang="en-US" b="0" dirty="0" smtClean="0"/>
              <a:t>Initial offering AC powered</a:t>
            </a:r>
          </a:p>
          <a:p>
            <a:r>
              <a:rPr lang="en-US" b="0" dirty="0" smtClean="0"/>
              <a:t>Custom overlay capability</a:t>
            </a:r>
          </a:p>
          <a:p>
            <a:r>
              <a:rPr lang="en-US" b="0" dirty="0"/>
              <a:t>UL Listed, 61010-1, Process Control Equipment</a:t>
            </a:r>
          </a:p>
          <a:p>
            <a:endParaRPr lang="en-US" dirty="0" smtClean="0"/>
          </a:p>
          <a:p>
            <a:pPr marL="0" indent="0">
              <a:buFont typeface="Wingdings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1266" name="Picture 2" descr="C:\Home Work\PPT for PXU\Delta3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67" y="1440995"/>
            <a:ext cx="1856613" cy="22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4050100" cy="2749751"/>
          </a:xfrm>
        </p:spPr>
        <p:txBody>
          <a:bodyPr/>
          <a:lstStyle/>
          <a:p>
            <a:r>
              <a:rPr lang="en-US" dirty="0" smtClean="0"/>
              <a:t>Look and feel, both product and programming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</a:t>
            </a:r>
            <a:endParaRPr lang="en-US" dirty="0"/>
          </a:p>
        </p:txBody>
      </p:sp>
      <p:pic>
        <p:nvPicPr>
          <p:cNvPr id="2050" name="Picture 2" descr="C:\Home Work\PPT for PXU\pxc16Bez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714905"/>
            <a:ext cx="1801610" cy="18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Home Work\PPT for PXU\PXCCNF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5" y="3724275"/>
            <a:ext cx="7134899" cy="13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Loops</a:t>
            </a:r>
            <a:endParaRPr lang="en-US" dirty="0"/>
          </a:p>
        </p:txBody>
      </p:sp>
      <p:pic>
        <p:nvPicPr>
          <p:cNvPr id="1026" name="Picture 2" descr="C:\Home Work\PPT for PXU\PXU programlo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13" y="2141823"/>
            <a:ext cx="2718609" cy="45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4050100" cy="2749751"/>
          </a:xfrm>
        </p:spPr>
        <p:txBody>
          <a:bodyPr/>
          <a:lstStyle/>
          <a:p>
            <a:r>
              <a:rPr lang="en-US" dirty="0" smtClean="0"/>
              <a:t>Red Lion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jefft.HQ\AppData\Local\Microsoft\Windows\Temporary Internet Files\Content.Outlook\26PKR7SL\Delta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9" y="2730067"/>
            <a:ext cx="636894" cy="12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949333" y="3352995"/>
            <a:ext cx="972142" cy="3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78556" y="5075733"/>
            <a:ext cx="97680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E2 I/O for remote I/O</a:t>
            </a:r>
            <a:endParaRPr lang="en-US" sz="11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2" y="2607699"/>
            <a:ext cx="2888314" cy="14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3634519" y="3352994"/>
            <a:ext cx="871552" cy="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77160" y="1841500"/>
            <a:ext cx="1" cy="9874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77160" y="3710991"/>
            <a:ext cx="1" cy="12166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 flipV="1">
            <a:off x="5299406" y="3352994"/>
            <a:ext cx="622428" cy="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346752" y="1423432"/>
            <a:ext cx="1046557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RAM LTE for remote access</a:t>
            </a:r>
            <a:endParaRPr 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6809977" y="4053254"/>
            <a:ext cx="143414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Laptop for remote monitoring and control</a:t>
            </a:r>
            <a:endParaRPr lang="en-US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110804" y="4053254"/>
            <a:ext cx="1040163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Dedicated PID controller with display</a:t>
            </a:r>
            <a:endParaRPr lang="en-US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4561728" y="3183717"/>
            <a:ext cx="8337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105TX for local network</a:t>
            </a:r>
            <a:endParaRPr lang="en-US" sz="1100" dirty="0"/>
          </a:p>
        </p:txBody>
      </p:sp>
      <p:sp>
        <p:nvSpPr>
          <p:cNvPr id="59" name="TextBox 58"/>
          <p:cNvSpPr txBox="1"/>
          <p:nvPr/>
        </p:nvSpPr>
        <p:spPr>
          <a:xfrm>
            <a:off x="2304855" y="3207570"/>
            <a:ext cx="121851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Graphite HMI with local I/O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15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4825" y="1450774"/>
            <a:ext cx="4050100" cy="2749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Wiring the controller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74" y="2196912"/>
            <a:ext cx="4345388" cy="42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One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4825" y="1450774"/>
            <a:ext cx="4050100" cy="2749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Installing the controller</a:t>
            </a:r>
          </a:p>
          <a:p>
            <a:endParaRPr lang="en-US" dirty="0"/>
          </a:p>
        </p:txBody>
      </p:sp>
      <p:pic>
        <p:nvPicPr>
          <p:cNvPr id="14337" name="Picture 1" descr="C:\Users\jefft.HQ\AppData\Local\Microsoft\Windows\Temporary Internet Files\Content.Outlook\26PKR7SL\pxu 16din INS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" y="2148840"/>
            <a:ext cx="5669280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4" y="1450775"/>
            <a:ext cx="3815933" cy="4711900"/>
          </a:xfrm>
        </p:spPr>
        <p:txBody>
          <a:bodyPr/>
          <a:lstStyle/>
          <a:p>
            <a:r>
              <a:rPr lang="en-US" dirty="0" smtClean="0"/>
              <a:t>PAX2 Series Update</a:t>
            </a:r>
            <a:endParaRPr lang="en-US" sz="1800" dirty="0"/>
          </a:p>
          <a:p>
            <a:r>
              <a:rPr lang="en-US" dirty="0" smtClean="0"/>
              <a:t>Expanding Our Range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408" y="227013"/>
            <a:ext cx="7718961" cy="68738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Indication Goals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efft.HQ\AppData\Local\Microsoft\Windows\Temporary Internet Files\Content.Outlook\26PKR7SL\PAX2C_HV_corr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592806"/>
            <a:ext cx="3196720" cy="20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Configuration Loop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Overview</a:t>
            </a:r>
            <a:endParaRPr lang="en-US" dirty="0"/>
          </a:p>
        </p:txBody>
      </p:sp>
      <p:pic>
        <p:nvPicPr>
          <p:cNvPr id="5" name="Picture 3" descr="C:\Home Work\PPT for PXU\PXCCNF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0" y="2495550"/>
            <a:ext cx="7134899" cy="13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3127175"/>
            <a:ext cx="7853544" cy="2987876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Parameter</a:t>
            </a:r>
            <a:r>
              <a:rPr lang="en-US" sz="2400" dirty="0"/>
              <a:t>		</a:t>
            </a:r>
            <a:r>
              <a:rPr lang="en-US" sz="2400" u="sng" dirty="0" smtClean="0"/>
              <a:t>Display</a:t>
            </a:r>
            <a:r>
              <a:rPr lang="en-US" sz="2400" dirty="0"/>
              <a:t>	</a:t>
            </a:r>
            <a:r>
              <a:rPr lang="en-US" sz="2400" u="sng" dirty="0" smtClean="0"/>
              <a:t>Selection</a:t>
            </a:r>
            <a:endParaRPr lang="en-US" sz="2400" u="sng" dirty="0"/>
          </a:p>
          <a:p>
            <a:pPr marL="0" indent="0">
              <a:buNone/>
            </a:pPr>
            <a:r>
              <a:rPr lang="en-US" sz="2400" dirty="0" smtClean="0"/>
              <a:t>Input Type</a:t>
            </a:r>
            <a:r>
              <a:rPr lang="en-US" sz="2400" dirty="0"/>
              <a:t>	 	</a:t>
            </a:r>
            <a:r>
              <a:rPr lang="en-US" sz="2400" dirty="0" smtClean="0"/>
              <a:t>  </a:t>
            </a:r>
            <a:r>
              <a:rPr lang="en-US" sz="2400" dirty="0" err="1" smtClean="0"/>
              <a:t>tyPE</a:t>
            </a:r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dirty="0" err="1" smtClean="0"/>
              <a:t>tc</a:t>
            </a:r>
            <a:r>
              <a:rPr lang="en-US" sz="2400" dirty="0" smtClean="0"/>
              <a:t> -J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Temperature Scale	  SCAL		    ˚F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  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Decimal Resolution	  </a:t>
            </a:r>
            <a:r>
              <a:rPr lang="en-US" sz="2400" dirty="0" err="1" smtClean="0">
                <a:solidFill>
                  <a:schemeClr val="accent3"/>
                </a:solidFill>
              </a:rPr>
              <a:t>dCPt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    0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Digital Filtering</a:t>
            </a:r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  </a:t>
            </a:r>
            <a:r>
              <a:rPr lang="en-US" sz="2400" dirty="0" err="1" smtClean="0">
                <a:solidFill>
                  <a:schemeClr val="accent3"/>
                </a:solidFill>
              </a:rPr>
              <a:t>FLtr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    8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Input Filter Band	  </a:t>
            </a:r>
            <a:r>
              <a:rPr lang="en-US" sz="2400" dirty="0" err="1" smtClean="0">
                <a:solidFill>
                  <a:schemeClr val="accent3"/>
                </a:solidFill>
              </a:rPr>
              <a:t>bANd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    1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– Input Parameters</a:t>
            </a:r>
            <a:endParaRPr lang="en-US" dirty="0"/>
          </a:p>
        </p:txBody>
      </p:sp>
      <p:pic>
        <p:nvPicPr>
          <p:cNvPr id="4099" name="Picture 3" descr="C:\Users\jefft.HQ\AppData\Local\Microsoft\Windows\Temporary Internet Files\Content.Outlook\26PKR7SL\PXCpro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9" y="1285875"/>
            <a:ext cx="7191375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3127175"/>
            <a:ext cx="7853544" cy="2987876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Parameter</a:t>
            </a:r>
            <a:r>
              <a:rPr lang="en-US" sz="2400" dirty="0"/>
              <a:t>		</a:t>
            </a:r>
            <a:r>
              <a:rPr lang="en-US" sz="2400" u="sng" dirty="0" smtClean="0"/>
              <a:t>Display</a:t>
            </a:r>
            <a:r>
              <a:rPr lang="en-US" sz="2400" dirty="0"/>
              <a:t>	</a:t>
            </a:r>
            <a:r>
              <a:rPr lang="en-US" sz="2400" u="sng" dirty="0" smtClean="0"/>
              <a:t>Selection</a:t>
            </a:r>
            <a:endParaRPr lang="en-US" sz="2400" u="sng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Shift/Offset</a:t>
            </a:r>
            <a:r>
              <a:rPr lang="en-US" sz="2400" dirty="0">
                <a:solidFill>
                  <a:schemeClr val="accent3"/>
                </a:solidFill>
              </a:rPr>
              <a:t>	 	</a:t>
            </a:r>
            <a:r>
              <a:rPr lang="en-US" sz="2400" dirty="0" smtClean="0">
                <a:solidFill>
                  <a:schemeClr val="accent3"/>
                </a:solidFill>
              </a:rPr>
              <a:t>  </a:t>
            </a:r>
            <a:r>
              <a:rPr lang="en-US" sz="2400" dirty="0" err="1" smtClean="0">
                <a:solidFill>
                  <a:schemeClr val="accent3"/>
                </a:solidFill>
              </a:rPr>
              <a:t>SHFt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    0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Display Value PT 1	  dSP1		    0.0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  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Display Value PT 2	  dSP2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 100.0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Setpoint Low Limit</a:t>
            </a:r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  SPLO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-148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Setpoint High Limit	  SPHI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 2192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– Input Parameters</a:t>
            </a:r>
            <a:endParaRPr lang="en-US" dirty="0"/>
          </a:p>
        </p:txBody>
      </p:sp>
      <p:pic>
        <p:nvPicPr>
          <p:cNvPr id="5" name="Picture 3" descr="C:\Users\jefft.HQ\AppData\Local\Microsoft\Windows\Temporary Internet Files\Content.Outlook\26PKR7SL\PXCpro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9" y="1285875"/>
            <a:ext cx="7191375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3127175"/>
            <a:ext cx="7853544" cy="2987876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Parameter</a:t>
            </a:r>
            <a:r>
              <a:rPr lang="en-US" sz="2400" dirty="0"/>
              <a:t>		</a:t>
            </a:r>
            <a:r>
              <a:rPr lang="en-US" sz="2400" u="sng" dirty="0" smtClean="0"/>
              <a:t>Display</a:t>
            </a:r>
            <a:r>
              <a:rPr lang="en-US" sz="2400" dirty="0"/>
              <a:t>	</a:t>
            </a:r>
            <a:r>
              <a:rPr lang="en-US" sz="2400" u="sng" dirty="0" smtClean="0"/>
              <a:t>Selection</a:t>
            </a:r>
            <a:endParaRPr lang="en-US" sz="2400" u="sng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User Inputs</a:t>
            </a:r>
            <a:r>
              <a:rPr lang="en-US" sz="2400" dirty="0">
                <a:solidFill>
                  <a:schemeClr val="accent3"/>
                </a:solidFill>
              </a:rPr>
              <a:t>	  </a:t>
            </a:r>
            <a:r>
              <a:rPr lang="en-US" sz="2400" dirty="0" smtClean="0">
                <a:solidFill>
                  <a:schemeClr val="accent3"/>
                </a:solidFill>
              </a:rPr>
              <a:t>       USr1 or USr2</a:t>
            </a:r>
            <a:r>
              <a:rPr lang="en-US" sz="2400" dirty="0">
                <a:solidFill>
                  <a:schemeClr val="accent3"/>
                </a:solidFill>
              </a:rPr>
              <a:t>	</a:t>
            </a:r>
            <a:r>
              <a:rPr lang="en-US" sz="2400" dirty="0" smtClean="0">
                <a:solidFill>
                  <a:schemeClr val="accent3"/>
                </a:solidFill>
              </a:rPr>
              <a:t>  NONE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Function Keys	          </a:t>
            </a:r>
            <a:r>
              <a:rPr lang="en-US" sz="2400" dirty="0" err="1" smtClean="0">
                <a:solidFill>
                  <a:schemeClr val="accent3"/>
                </a:solidFill>
              </a:rPr>
              <a:t>FIIn</a:t>
            </a:r>
            <a:r>
              <a:rPr lang="en-US" sz="2400" dirty="0" smtClean="0">
                <a:solidFill>
                  <a:schemeClr val="accent3"/>
                </a:solidFill>
              </a:rPr>
              <a:t> or F2In	  NONE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  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Cold Junction 		  CJC</a:t>
            </a:r>
            <a:r>
              <a:rPr lang="en-US" sz="2400" dirty="0">
                <a:solidFill>
                  <a:schemeClr val="accent3"/>
                </a:solidFill>
              </a:rPr>
              <a:t>		</a:t>
            </a:r>
            <a:r>
              <a:rPr lang="en-US" sz="2400" dirty="0" smtClean="0">
                <a:solidFill>
                  <a:schemeClr val="accent3"/>
                </a:solidFill>
              </a:rPr>
              <a:t>    ON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– Input Parameters</a:t>
            </a:r>
            <a:endParaRPr lang="en-US" dirty="0"/>
          </a:p>
        </p:txBody>
      </p:sp>
      <p:pic>
        <p:nvPicPr>
          <p:cNvPr id="5" name="Picture 3" descr="C:\Users\jefft.HQ\AppData\Local\Microsoft\Windows\Temporary Internet Files\Content.Outlook\26PKR7SL\PXCpro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9" y="1285875"/>
            <a:ext cx="7191375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5"/>
            <a:ext cx="7853544" cy="1791710"/>
          </a:xfrm>
        </p:spPr>
        <p:txBody>
          <a:bodyPr/>
          <a:lstStyle/>
          <a:p>
            <a:r>
              <a:rPr lang="en-US" dirty="0" smtClean="0"/>
              <a:t>Module 2 – Output Parameters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Modules </a:t>
            </a:r>
            <a:endParaRPr lang="en-US" dirty="0"/>
          </a:p>
        </p:txBody>
      </p:sp>
      <p:pic>
        <p:nvPicPr>
          <p:cNvPr id="5122" name="Picture 2" descr="C:\Home Work\PPT for PXU\pxcp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965008"/>
            <a:ext cx="7553325" cy="13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104899" y="3369284"/>
            <a:ext cx="7853544" cy="539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Module 3 – Lockout Parameters</a:t>
            </a:r>
            <a:endParaRPr lang="en-US" dirty="0"/>
          </a:p>
        </p:txBody>
      </p:sp>
      <p:pic>
        <p:nvPicPr>
          <p:cNvPr id="6" name="Picture 2" descr="C:\Home Work\PPT for PXU\PXCpr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802660"/>
            <a:ext cx="7343776" cy="20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263604" y="4019040"/>
            <a:ext cx="7853544" cy="806651"/>
          </a:xfrm>
        </p:spPr>
        <p:txBody>
          <a:bodyPr/>
          <a:lstStyle/>
          <a:p>
            <a:r>
              <a:rPr lang="en-US" dirty="0" smtClean="0"/>
              <a:t>Module 9 – Factory Service Operations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Modules</a:t>
            </a:r>
            <a:endParaRPr lang="en-US" dirty="0"/>
          </a:p>
        </p:txBody>
      </p:sp>
      <p:pic>
        <p:nvPicPr>
          <p:cNvPr id="5" name="Picture 2" descr="C:\Home Work\PPT for PXU\PXCpr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993610"/>
            <a:ext cx="6153150" cy="19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Home Work\PPT for PXU\PXCpro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74" y="4615978"/>
            <a:ext cx="1231900" cy="14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217225" y="1603174"/>
            <a:ext cx="7853544" cy="806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Module 4 – Alarms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77415" y="1469407"/>
            <a:ext cx="7853544" cy="806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Module 7 – Serial Communication Parameters</a:t>
            </a:r>
            <a:endParaRPr lang="en-US" dirty="0"/>
          </a:p>
        </p:txBody>
      </p:sp>
      <p:pic>
        <p:nvPicPr>
          <p:cNvPr id="5" name="Picture 2" descr="C:\Home Work\PPT for PXU\PXCpr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66" y="2165158"/>
            <a:ext cx="4762499" cy="11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277" y="3101009"/>
            <a:ext cx="326003" cy="1272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87617" y="2878372"/>
            <a:ext cx="381663" cy="1431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5027" y="4094114"/>
            <a:ext cx="362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Comms Type – Modbus RTU</a:t>
            </a:r>
          </a:p>
          <a:p>
            <a:r>
              <a:rPr lang="en-US" b="1" dirty="0" smtClean="0"/>
              <a:t>Baud Rate – 38.4K</a:t>
            </a:r>
          </a:p>
          <a:p>
            <a:r>
              <a:rPr lang="en-US" b="1" dirty="0" smtClean="0"/>
              <a:t>Address 247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20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Applications</a:t>
            </a:r>
            <a:endParaRPr lang="en-US" dirty="0"/>
          </a:p>
        </p:txBody>
      </p:sp>
      <p:pic>
        <p:nvPicPr>
          <p:cNvPr id="2052" name="Picture 4" descr="http://www.berg-group.com/IndoorAirCooledModules_files%5CGarphic%20of%20Evaporative%20Coo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93" y="1526988"/>
            <a:ext cx="1892410" cy="16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2042" y="3561561"/>
            <a:ext cx="174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Chemical Pumps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5163" y="5271715"/>
            <a:ext cx="197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Automotive Fluids</a:t>
            </a:r>
            <a:endParaRPr lang="en-US" dirty="0"/>
          </a:p>
        </p:txBody>
      </p:sp>
      <p:pic>
        <p:nvPicPr>
          <p:cNvPr id="2054" name="Picture 6" descr="Metering Pump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99" y="1593918"/>
            <a:ext cx="27146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BG C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80" y="3677774"/>
            <a:ext cx="1123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35040" y="3561561"/>
            <a:ext cx="180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Applications</a:t>
            </a:r>
            <a:endParaRPr lang="en-US" dirty="0"/>
          </a:p>
        </p:txBody>
      </p:sp>
      <p:pic>
        <p:nvPicPr>
          <p:cNvPr id="5" name="Picture 11" descr="Instant Recovery® Fry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33" y="3256739"/>
            <a:ext cx="13144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www.tdyne.com/images/site/institutional-food-warm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20" y="1758436"/>
            <a:ext cx="2826164" cy="15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nviro-pak.com/new_website004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27" y="1620714"/>
            <a:ext cx="15811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6664" y="3700226"/>
            <a:ext cx="211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Ovens and Smokers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3109" y="3667960"/>
            <a:ext cx="211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Warmers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5203" y="5507953"/>
            <a:ext cx="211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Fryers and Grills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Still in operation and application to PID control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fo.redlion.net/rs/leadmdredlioncontrols/images/free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87" y="2156267"/>
            <a:ext cx="5143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1283" y="227138"/>
            <a:ext cx="7707085" cy="68726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PAX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</a:rPr>
              <a:t> Series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jefft.YORK\AppData\Local\Microsoft\Windows\Temporary Internet Files\Content.Outlook\PIRW1BF7\PAX2D_ref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351638"/>
            <a:ext cx="4410075" cy="37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Offering</a:t>
            </a:r>
            <a:endParaRPr lang="en-US" dirty="0"/>
          </a:p>
        </p:txBody>
      </p:sp>
      <p:pic>
        <p:nvPicPr>
          <p:cNvPr id="10" name="Picture 2" descr="C:\Users\jefft.HQ\AppData\Local\Microsoft\Windows\Temporary Internet Files\Content.Outlook\26PKR7SL\PAX2C_V_corr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6" y="3351981"/>
            <a:ext cx="848227" cy="12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061684"/>
              </p:ext>
            </p:extLst>
          </p:nvPr>
        </p:nvGraphicFramePr>
        <p:xfrm>
          <a:off x="885825" y="1790700"/>
          <a:ext cx="60960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://sellmore.redlion.net/photos/master-r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815105"/>
            <a:ext cx="2232025" cy="1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075" y="6010275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Charts are representative only</a:t>
            </a:r>
            <a:endParaRPr lang="en-US" dirty="0"/>
          </a:p>
        </p:txBody>
      </p:sp>
      <p:pic>
        <p:nvPicPr>
          <p:cNvPr id="8" name="Picture 2" descr="C:\Users\jefft.HQ\AppData\Local\Microsoft\Windows\Temporary Internet Files\Content.Outlook\26PKR7SL\delta group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11" y="4743779"/>
            <a:ext cx="1597276" cy="12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7013" y="4348163"/>
            <a:ext cx="7250112" cy="579437"/>
          </a:xfrm>
          <a:prstGeom prst="rect">
            <a:avLst/>
          </a:prstGeom>
        </p:spPr>
        <p:txBody>
          <a:bodyPr anchor="b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Thank You</a:t>
            </a:r>
            <a:endParaRPr lang="en-US" sz="3200" b="1" dirty="0"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064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40142" y="3117650"/>
            <a:ext cx="3815933" cy="2083000"/>
          </a:xfrm>
        </p:spPr>
        <p:txBody>
          <a:bodyPr/>
          <a:lstStyle/>
          <a:p>
            <a:r>
              <a:rPr lang="en-US" b="0" dirty="0" smtClean="0"/>
              <a:t>UL Listed </a:t>
            </a:r>
          </a:p>
          <a:p>
            <a:pPr lvl="1"/>
            <a:r>
              <a:rPr lang="en-US" dirty="0" smtClean="0"/>
              <a:t>PAX2A</a:t>
            </a:r>
          </a:p>
          <a:p>
            <a:pPr lvl="1"/>
            <a:r>
              <a:rPr lang="en-US" dirty="0" smtClean="0"/>
              <a:t>PAX2D</a:t>
            </a:r>
          </a:p>
          <a:p>
            <a:pPr lvl="1"/>
            <a:r>
              <a:rPr lang="en-US" dirty="0" smtClean="0"/>
              <a:t>PAX2S</a:t>
            </a:r>
          </a:p>
          <a:p>
            <a:pPr lvl="1"/>
            <a:r>
              <a:rPr lang="en-US" dirty="0" smtClean="0"/>
              <a:t>PAX2C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PAX2 Series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" y="1538287"/>
            <a:ext cx="1657350" cy="12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0.gstatic.com/images?q=tbn:ANd9GcT4RPtrA_lHbSEGtMQoXP5ZFtTZjxQc833I05BcXtpTHgjuoLHIX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9" y="2060154"/>
            <a:ext cx="1822975" cy="16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41.photobucket.com/albums/e265/debcolvin/stubbor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32" y="4286040"/>
            <a:ext cx="1619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</a:t>
            </a:r>
            <a:r>
              <a:rPr lang="en-US" dirty="0" err="1" smtClean="0"/>
              <a:t>FlexBus</a:t>
            </a:r>
            <a:endParaRPr lang="en-US" dirty="0"/>
          </a:p>
        </p:txBody>
      </p:sp>
      <p:pic>
        <p:nvPicPr>
          <p:cNvPr id="3074" name="Picture 2" descr="C:\Users\jefft.HQ\AppData\Local\Microsoft\Windows\Temporary Internet Files\Content.Outlook\26PKR7SL\FBcard_inser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05178"/>
            <a:ext cx="5067300" cy="30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Our Range</a:t>
            </a:r>
            <a:endParaRPr lang="en-US" dirty="0"/>
          </a:p>
        </p:txBody>
      </p:sp>
      <p:pic>
        <p:nvPicPr>
          <p:cNvPr id="12" name="Picture 2" descr="http://wastewatertreatmentses.files.wordpress.com/2011/01/wastewater_treatment_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56" y="3732364"/>
            <a:ext cx="2147928" cy="21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fft.HQ\AppData\Local\Microsoft\Windows\Temporary Internet Files\Content.IE5\HK1WKJ0X\MP9004440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20" y="1502078"/>
            <a:ext cx="3106506" cy="20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efft.HQ\AppData\Local\Microsoft\Windows\Temporary Internet Files\Content.IE5\XAIE0ICB\MP9004004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76" y="3732364"/>
            <a:ext cx="2173099" cy="21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Brand Is Ours</a:t>
            </a:r>
            <a:endParaRPr lang="en-US" dirty="0"/>
          </a:p>
        </p:txBody>
      </p:sp>
      <p:pic>
        <p:nvPicPr>
          <p:cNvPr id="5" name="Picture 12" descr="http://sellmore.redlion.net/photos/Ad_Group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9" y="1695450"/>
            <a:ext cx="33718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ontrol Design 2012 RC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509229"/>
            <a:ext cx="3016250" cy="20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efft.HQ\AppData\Local\Microsoft\Windows\Temporary Internet Files\Content.Outlook\26PKR7SL\CD_RCA_results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949203"/>
            <a:ext cx="4362450" cy="17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Digital Meters</a:t>
            </a:r>
          </a:p>
          <a:p>
            <a:r>
              <a:rPr lang="en-US" dirty="0" smtClean="0"/>
              <a:t>Analog Meters</a:t>
            </a:r>
          </a:p>
          <a:p>
            <a:r>
              <a:rPr lang="en-US" dirty="0" smtClean="0"/>
              <a:t>Signal Conditioners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Accessories</a:t>
            </a:r>
          </a:p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Meter Numbers</a:t>
            </a:r>
            <a:endParaRPr lang="en-US" dirty="0"/>
          </a:p>
        </p:txBody>
      </p:sp>
      <p:pic>
        <p:nvPicPr>
          <p:cNvPr id="1026" name="Picture 2" descr="http://4dpiecharts.files.wordpress.com/2010/08/pie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579562"/>
            <a:ext cx="41338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Digital Meters</a:t>
            </a:r>
          </a:p>
          <a:p>
            <a:r>
              <a:rPr lang="en-US" dirty="0" smtClean="0"/>
              <a:t>Analog Meters</a:t>
            </a:r>
          </a:p>
          <a:p>
            <a:r>
              <a:rPr lang="en-US" dirty="0" smtClean="0"/>
              <a:t>Signal Conditioners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Accessories</a:t>
            </a:r>
          </a:p>
          <a:p>
            <a:r>
              <a:rPr lang="en-US" dirty="0" smtClean="0"/>
              <a:t>PID Controllers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Meter Numbers</a:t>
            </a:r>
            <a:endParaRPr lang="en-US" dirty="0"/>
          </a:p>
        </p:txBody>
      </p:sp>
      <p:pic>
        <p:nvPicPr>
          <p:cNvPr id="1026" name="Picture 2" descr="http://4dpiecharts.files.wordpress.com/2010/08/pie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579562"/>
            <a:ext cx="41338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QPRHXA2NAAYW-497-33</_dlc_DocId>
    <_dlc_DocIdUrl xmlns="ad801722-3630-4150-b0ec-869a968a57f8">
      <Url>https://sharepoint.redlion.net/t/PM/WS2013/_layouts/DocIdRedir.aspx?ID=QPRHXA2NAAYW-497-33</Url>
      <Description>QPRHXA2NAAYW-497-33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1459970D237469835E1F3A2B0EE70" ma:contentTypeVersion="0" ma:contentTypeDescription="Create a new document." ma:contentTypeScope="" ma:versionID="21a09db33a85b2edb36b28745445a368">
  <xsd:schema xmlns:xsd="http://www.w3.org/2001/XMLSchema" xmlns:xs="http://www.w3.org/2001/XMLSchema" xmlns:p="http://schemas.microsoft.com/office/2006/metadata/properties" xmlns:ns2="ad801722-3630-4150-b0ec-869a968a57f8" targetNamespace="http://schemas.microsoft.com/office/2006/metadata/properties" ma:root="true" ma:fieldsID="e961c5d9477fd1146f4fea5c10e275a6" ns2:_=""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059445-2573-435C-8D6E-79F480C864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8DF09-6083-4DFD-9A82-11B4BDC74B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39856B1-BC10-401F-8805-14563BD27254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d801722-3630-4150-b0ec-869a968a57f8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5497670-534F-4055-8D27-971A9DD7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01722-3630-4150-b0ec-869a968a5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Lion</Template>
  <TotalTime>3276</TotalTime>
  <Words>314</Words>
  <Application>Microsoft Office PowerPoint</Application>
  <PresentationFormat>On-screen Show (4:3)</PresentationFormat>
  <Paragraphs>111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Red Lion</vt:lpstr>
      <vt:lpstr>No Logo</vt:lpstr>
      <vt:lpstr>Small Header</vt:lpstr>
      <vt:lpstr>Title and Close</vt:lpstr>
      <vt:lpstr>Indication</vt:lpstr>
      <vt:lpstr>Indication Goals</vt:lpstr>
      <vt:lpstr>PAX2 Series</vt:lpstr>
      <vt:lpstr>PAX2 Series</vt:lpstr>
      <vt:lpstr>Update on FlexBus</vt:lpstr>
      <vt:lpstr>Expanding Our Range</vt:lpstr>
      <vt:lpstr>The Brand Is Ours</vt:lpstr>
      <vt:lpstr>Panel Meter Numbers</vt:lpstr>
      <vt:lpstr>Panel Meter Numbers</vt:lpstr>
      <vt:lpstr>Our Current Products</vt:lpstr>
      <vt:lpstr>Temperature Control Market</vt:lpstr>
      <vt:lpstr>What’s Missing?</vt:lpstr>
      <vt:lpstr>Introducing PXU Series</vt:lpstr>
      <vt:lpstr>PXU Features</vt:lpstr>
      <vt:lpstr>Most Important</vt:lpstr>
      <vt:lpstr>Programming Loops</vt:lpstr>
      <vt:lpstr>PowerPoint Presentation</vt:lpstr>
      <vt:lpstr>Hands-on</vt:lpstr>
      <vt:lpstr>Let’s Try One</vt:lpstr>
      <vt:lpstr>Programming Overview</vt:lpstr>
      <vt:lpstr>Module 1 – Input Parameters</vt:lpstr>
      <vt:lpstr>Module 1 – Input Parameters</vt:lpstr>
      <vt:lpstr>Module 1 – Input Parameters</vt:lpstr>
      <vt:lpstr>Additional Modules </vt:lpstr>
      <vt:lpstr>Additional Modules</vt:lpstr>
      <vt:lpstr>Serial Communication</vt:lpstr>
      <vt:lpstr>Process Applications</vt:lpstr>
      <vt:lpstr>Temperature Applications</vt:lpstr>
      <vt:lpstr>PowerPoint Presentation</vt:lpstr>
      <vt:lpstr>Complete Offering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Jeff Thornton</dc:creator>
  <cp:lastModifiedBy>Don.Kline</cp:lastModifiedBy>
  <cp:revision>99</cp:revision>
  <dcterms:created xsi:type="dcterms:W3CDTF">2012-06-12T12:55:53Z</dcterms:created>
  <dcterms:modified xsi:type="dcterms:W3CDTF">2014-06-03T13:03:17Z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0x0101005371459970D237469835E1F3A2B0EE70</vt:lpwstr>
  </property>
  <property fmtid="{D5CDD505-2E9C-101B-9397-08002B2CF9AE}" pid="3" name="_dlc_DocIdItemGuid">
    <vt:lpwstr>52a6a7fa-5e6b-4dde-905b-decd2df6369f</vt:lpwstr>
  </property>
</Properties>
</file>