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7" r:id="rId6"/>
    <p:sldMasterId id="2147483705" r:id="rId7"/>
    <p:sldMasterId id="2147483692" r:id="rId8"/>
    <p:sldMasterId id="2147483721" r:id="rId9"/>
    <p:sldMasterId id="2147483724" r:id="rId10"/>
  </p:sldMasterIdLst>
  <p:notesMasterIdLst>
    <p:notesMasterId r:id="rId58"/>
  </p:notesMasterIdLst>
  <p:handoutMasterIdLst>
    <p:handoutMasterId r:id="rId59"/>
  </p:handoutMasterIdLst>
  <p:sldIdLst>
    <p:sldId id="313" r:id="rId11"/>
    <p:sldId id="324" r:id="rId12"/>
    <p:sldId id="325" r:id="rId13"/>
    <p:sldId id="333" r:id="rId14"/>
    <p:sldId id="334" r:id="rId15"/>
    <p:sldId id="336" r:id="rId16"/>
    <p:sldId id="337" r:id="rId17"/>
    <p:sldId id="338" r:id="rId18"/>
    <p:sldId id="322" r:id="rId19"/>
    <p:sldId id="327" r:id="rId20"/>
    <p:sldId id="323" r:id="rId21"/>
    <p:sldId id="339" r:id="rId22"/>
    <p:sldId id="330" r:id="rId23"/>
    <p:sldId id="344" r:id="rId24"/>
    <p:sldId id="345" r:id="rId25"/>
    <p:sldId id="346" r:id="rId26"/>
    <p:sldId id="347" r:id="rId27"/>
    <p:sldId id="315" r:id="rId28"/>
    <p:sldId id="341" r:id="rId29"/>
    <p:sldId id="343" r:id="rId30"/>
    <p:sldId id="332" r:id="rId31"/>
    <p:sldId id="348" r:id="rId32"/>
    <p:sldId id="351" r:id="rId33"/>
    <p:sldId id="352" r:id="rId34"/>
    <p:sldId id="353" r:id="rId35"/>
    <p:sldId id="372" r:id="rId36"/>
    <p:sldId id="373" r:id="rId37"/>
    <p:sldId id="378" r:id="rId38"/>
    <p:sldId id="349" r:id="rId39"/>
    <p:sldId id="354" r:id="rId40"/>
    <p:sldId id="379" r:id="rId41"/>
    <p:sldId id="380" r:id="rId42"/>
    <p:sldId id="365" r:id="rId43"/>
    <p:sldId id="364" r:id="rId44"/>
    <p:sldId id="366" r:id="rId45"/>
    <p:sldId id="368" r:id="rId46"/>
    <p:sldId id="367" r:id="rId47"/>
    <p:sldId id="358" r:id="rId48"/>
    <p:sldId id="360" r:id="rId49"/>
    <p:sldId id="359" r:id="rId50"/>
    <p:sldId id="355" r:id="rId51"/>
    <p:sldId id="356" r:id="rId52"/>
    <p:sldId id="374" r:id="rId53"/>
    <p:sldId id="375" r:id="rId54"/>
    <p:sldId id="350" r:id="rId55"/>
    <p:sldId id="369" r:id="rId56"/>
    <p:sldId id="32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9914A4-778C-47D5-B1D0-14E316A2E213}">
          <p14:sldIdLst>
            <p14:sldId id="313"/>
            <p14:sldId id="324"/>
            <p14:sldId id="325"/>
            <p14:sldId id="333"/>
            <p14:sldId id="334"/>
            <p14:sldId id="336"/>
            <p14:sldId id="337"/>
            <p14:sldId id="338"/>
            <p14:sldId id="322"/>
            <p14:sldId id="327"/>
            <p14:sldId id="323"/>
            <p14:sldId id="339"/>
            <p14:sldId id="330"/>
            <p14:sldId id="344"/>
            <p14:sldId id="345"/>
            <p14:sldId id="346"/>
            <p14:sldId id="347"/>
            <p14:sldId id="315"/>
            <p14:sldId id="341"/>
            <p14:sldId id="343"/>
            <p14:sldId id="332"/>
            <p14:sldId id="348"/>
            <p14:sldId id="351"/>
            <p14:sldId id="352"/>
            <p14:sldId id="353"/>
            <p14:sldId id="372"/>
            <p14:sldId id="373"/>
            <p14:sldId id="378"/>
            <p14:sldId id="349"/>
            <p14:sldId id="354"/>
            <p14:sldId id="379"/>
            <p14:sldId id="380"/>
            <p14:sldId id="365"/>
            <p14:sldId id="364"/>
            <p14:sldId id="366"/>
            <p14:sldId id="368"/>
            <p14:sldId id="367"/>
            <p14:sldId id="358"/>
            <p14:sldId id="360"/>
            <p14:sldId id="359"/>
            <p14:sldId id="355"/>
            <p14:sldId id="356"/>
            <p14:sldId id="374"/>
            <p14:sldId id="375"/>
            <p14:sldId id="350"/>
            <p14:sldId id="369"/>
            <p14:sldId id="3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10535"/>
    <a:srgbClr val="CFCAD4"/>
    <a:srgbClr val="D4D0D9"/>
    <a:srgbClr val="CAC4D1"/>
    <a:srgbClr val="6B46A3"/>
    <a:srgbClr val="E1233B"/>
    <a:srgbClr val="7258A3"/>
    <a:srgbClr val="E4E1E8"/>
    <a:srgbClr val="4E2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86387" autoAdjust="0"/>
  </p:normalViewPr>
  <p:slideViewPr>
    <p:cSldViewPr snapToGrid="0">
      <p:cViewPr>
        <p:scale>
          <a:sx n="70" d="100"/>
          <a:sy n="70" d="100"/>
        </p:scale>
        <p:origin x="-1446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>
                <a:cs typeface="Helvetica"/>
              </a:rPr>
              <a:t>© Red Lion Controls Inc.</a:t>
            </a:r>
            <a:endParaRPr lang="en-US" dirty="0"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4592E-EC57-4EEB-8A40-DDD6A6BE063D}" type="slidenum">
              <a:rPr lang="en-US" smtClean="0">
                <a:cs typeface="Helvetica"/>
              </a:rPr>
              <a:pPr/>
              <a:t>‹#›</a:t>
            </a:fld>
            <a:endParaRPr lang="en-US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793049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Helvetica"/>
              </a:defRPr>
            </a:lvl1pPr>
          </a:lstStyle>
          <a:p>
            <a:r>
              <a:rPr lang="en-US" dirty="0" smtClean="0"/>
              <a:t>© Red Lion Controls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Helvetica"/>
              </a:defRPr>
            </a:lvl1pPr>
          </a:lstStyle>
          <a:p>
            <a:fld id="{7BF0D3B6-466C-4664-83B6-DA65A8BB20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603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Helvetica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77DCC653-1029-4C76-8B87-A3028F4036FF}" type="datetime1">
              <a:rPr lang="en-US" smtClean="0"/>
              <a:t>6/3/2014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© Red Lion Controls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F0D3B6-466C-4664-83B6-DA65A8BB2086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8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88289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20352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30733" cy="3729959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3948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09674" y="215900"/>
            <a:ext cx="7705725" cy="685800"/>
          </a:xfrm>
          <a:prstGeom prst="rect">
            <a:avLst/>
          </a:prstGeom>
          <a:noFill/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baseline="0">
                <a:solidFill>
                  <a:schemeClr val="bg1"/>
                </a:solidFill>
                <a:latin typeface="+mj-lt"/>
                <a:cs typeface="Helvetica"/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79269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5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68778" y="1484419"/>
            <a:ext cx="782584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71484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44977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1903" y="1140043"/>
            <a:ext cx="7683336" cy="4560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1425" y="5736775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8458" y="357792"/>
            <a:ext cx="7772400" cy="6858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18991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29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88091" y="5257800"/>
            <a:ext cx="7419976" cy="1270000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 sz="2400" b="0" i="0" baseline="0">
                <a:solidFill>
                  <a:schemeClr val="bg1">
                    <a:lumMod val="65000"/>
                  </a:schemeClr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Presenter | Date (24 Pt. Calibri)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35998"/>
            <a:ext cx="7315200" cy="58521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2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63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375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5" y="1450774"/>
            <a:ext cx="7853544" cy="441563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>
                <a:latin typeface="+mn-lt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lvl="2"/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8949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365664" y="4405728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dirty="0" smtClean="0"/>
              <a:t>Thank You. Questions?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375554" y="6481849"/>
            <a:ext cx="7410201" cy="508473"/>
          </a:xfrm>
          <a:prstGeom prst="rect">
            <a:avLst/>
          </a:prstGeom>
          <a:noFill/>
        </p:spPr>
        <p:txBody>
          <a:bodyPr anchor="b"/>
          <a:lstStyle>
            <a:lvl1pPr lv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00" b="1" i="0" baseline="0">
                <a:latin typeface="+mj-lt"/>
                <a:cs typeface="Helvetic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US" sz="2400" b="0" dirty="0" smtClean="0">
                <a:latin typeface="+mn-lt"/>
              </a:rPr>
              <a:t>For more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20 Willow Springs Circle | York, PA 17406 USA</a:t>
            </a:r>
          </a:p>
          <a:p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+1 (717) 767-6511 | www.redlion.net | info@redlion.net </a:t>
            </a:r>
          </a:p>
          <a:p>
            <a:pPr lvl="0"/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24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30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1903" y="1140043"/>
            <a:ext cx="7683336" cy="4560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1425" y="5736775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8458" y="357792"/>
            <a:ext cx="7772400" cy="6858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291708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826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1903" y="1140043"/>
            <a:ext cx="7683336" cy="45601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1425" y="5736775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8458" y="357792"/>
            <a:ext cx="7772400" cy="685800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80862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04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5"/>
            <a:ext cx="3815933" cy="44037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62865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91440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122224" y="1450774"/>
            <a:ext cx="3808017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89324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847" y="1462651"/>
            <a:ext cx="3944039" cy="628650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2200" b="1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Subhead (22 Pt. Calibri Bold)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87635" y="2100824"/>
            <a:ext cx="3954483" cy="3767713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2000" b="0" i="0" baseline="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Body Copy (20 Pt. Calibri)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9211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027224" y="1450774"/>
            <a:ext cx="3867393" cy="44002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lang="en-US" sz="2000" b="0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628650" indent="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None/>
              <a:defRPr sz="1800" b="0" i="1">
                <a:latin typeface="+mn-lt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</a:t>
            </a:r>
            <a:br>
              <a:rPr lang="en-US" dirty="0" smtClean="0"/>
            </a:br>
            <a:r>
              <a:rPr lang="en-US" dirty="0" smtClean="0"/>
              <a:t>(22 Pt. Calibri Bold)</a:t>
            </a:r>
          </a:p>
          <a:p>
            <a:pPr marL="571500" lvl="1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</a:pPr>
            <a:r>
              <a:rPr lang="en-US" dirty="0" smtClean="0"/>
              <a:t>Second level bullet </a:t>
            </a:r>
            <a:br>
              <a:rPr lang="en-US" dirty="0" smtClean="0"/>
            </a:br>
            <a:r>
              <a:rPr lang="en-US" dirty="0" smtClean="0"/>
              <a:t>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</a:t>
            </a:r>
            <a:br>
              <a:rPr lang="en-US" dirty="0" smtClean="0"/>
            </a:br>
            <a:r>
              <a:rPr lang="en-US" dirty="0" smtClean="0"/>
              <a:t>(18 Pt. Calibri Italic)</a:t>
            </a:r>
          </a:p>
          <a:p>
            <a:pPr lvl="2"/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70515" y="1474525"/>
            <a:ext cx="3774618" cy="43800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199211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45029" y="1484419"/>
            <a:ext cx="7813960" cy="41491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j-lt"/>
                <a:cs typeface="Helvetica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18300" y="5676328"/>
            <a:ext cx="5791200" cy="381000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None/>
              <a:defRPr sz="1800" b="0" i="1" baseline="0">
                <a:latin typeface="+mn-lt"/>
                <a:cs typeface="Helvetica"/>
              </a:defRPr>
            </a:lvl1pPr>
          </a:lstStyle>
          <a:p>
            <a:pPr lvl="0"/>
            <a:r>
              <a:rPr lang="en-US" dirty="0" smtClean="0"/>
              <a:t>Picture Caption (18 Pt. Calibri Italic)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02972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425074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8422" y="4324123"/>
            <a:ext cx="7315200" cy="5852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r>
              <a:rPr lang="en-US" dirty="0" smtClean="0"/>
              <a:t>Divider Title (32 Pt. Corbel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6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64824" y="1450774"/>
            <a:ext cx="7829793" cy="4415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lang="en-US" sz="2200" b="1" i="0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>
                <a:latin typeface="+mn-lt"/>
                <a:cs typeface="Helvetica"/>
              </a:defRPr>
            </a:lvl2pPr>
            <a:lvl3pPr marL="800100" indent="-1714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alibri" pitchFamily="34" charset="0"/>
              <a:buChar char="-"/>
              <a:defRPr lang="en-US" sz="1800" b="0" i="1" kern="1200" dirty="0" smtClean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>
              <a:buFont typeface="Arial" pitchFamily="34" charset="0"/>
              <a:buChar char="•"/>
              <a:defRPr sz="2400"/>
            </a:lvl4pPr>
            <a:lvl5pPr marL="1828800" indent="0">
              <a:buFont typeface="Arial" pitchFamily="34" charset="0"/>
              <a:buNone/>
              <a:defRPr sz="2400"/>
            </a:lvl5pPr>
          </a:lstStyle>
          <a:p>
            <a:r>
              <a:rPr lang="en-US" dirty="0" smtClean="0"/>
              <a:t>First level bullet (22 Pt. Calibri Bold)</a:t>
            </a:r>
          </a:p>
          <a:p>
            <a:pPr lvl="1"/>
            <a:r>
              <a:rPr lang="en-US" dirty="0" smtClean="0"/>
              <a:t>Second level bullet (20 Pt. Calibri)</a:t>
            </a:r>
          </a:p>
          <a:p>
            <a:pPr marL="800100" lvl="2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</a:pPr>
            <a:r>
              <a:rPr lang="en-US" dirty="0" smtClean="0"/>
              <a:t>Third level bullet (18 Pt. Calibri Italic)</a:t>
            </a:r>
          </a:p>
          <a:p>
            <a:pPr lvl="2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45969" y="215263"/>
            <a:ext cx="7772400" cy="685800"/>
          </a:xfrm>
          <a:prstGeom prst="rect">
            <a:avLst/>
          </a:prstGeom>
        </p:spPr>
        <p:txBody>
          <a:bodyPr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(36 Pt. Corbel)</a:t>
            </a:r>
          </a:p>
        </p:txBody>
      </p:sp>
    </p:spTree>
    <p:extLst>
      <p:ext uri="{BB962C8B-B14F-4D97-AF65-F5344CB8AC3E}">
        <p14:creationId xmlns:p14="http://schemas.microsoft.com/office/powerpoint/2010/main" val="329008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22" name="Freeform 21"/>
            <p:cNvSpPr/>
            <p:nvPr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Triangle 12"/>
            <p:cNvSpPr/>
            <p:nvPr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6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49" r:id="rId2"/>
    <p:sldLayoutId id="2147483665" r:id="rId3"/>
    <p:sldLayoutId id="2147483691" r:id="rId4"/>
    <p:sldLayoutId id="2147483663" r:id="rId5"/>
    <p:sldLayoutId id="2147483650" r:id="rId6"/>
    <p:sldLayoutId id="214748369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6" name="Right Triangle 15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276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9" r:id="rId2"/>
    <p:sldLayoutId id="2147483700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D5456C3A-F418-FF44-83C2-F5E37FD98B94}" type="slidenum">
              <a:rPr lang="en-US" sz="1000" baseline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pPr algn="l"/>
              <a:t>‹#›</a:t>
            </a:fld>
            <a:endParaRPr lang="en-US" sz="1000" baseline="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Helvetica"/>
              </a:rPr>
              <a:t>© Red Lion Controls Inc.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+mn-lt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1" y="0"/>
            <a:ext cx="9145182" cy="941137"/>
            <a:chOff x="-1181" y="0"/>
            <a:chExt cx="9145182" cy="941137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" y="0"/>
              <a:ext cx="9144000" cy="2850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5" name="Right Triangle 44"/>
            <p:cNvSpPr/>
            <p:nvPr userDrawn="1"/>
          </p:nvSpPr>
          <p:spPr>
            <a:xfrm flipV="1">
              <a:off x="1732" y="588593"/>
              <a:ext cx="132920" cy="35254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-1181" y="300146"/>
              <a:ext cx="243830" cy="288352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7" name="Freeform 46"/>
            <p:cNvSpPr/>
            <p:nvPr userDrawn="1"/>
          </p:nvSpPr>
          <p:spPr>
            <a:xfrm>
              <a:off x="-1181" y="1114"/>
              <a:ext cx="354107" cy="289420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48" name="Freeform 47"/>
            <p:cNvSpPr/>
            <p:nvPr userDrawn="1"/>
          </p:nvSpPr>
          <p:spPr>
            <a:xfrm>
              <a:off x="-605" y="288932"/>
              <a:ext cx="247667" cy="28034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 rot="10800000">
              <a:off x="0" y="284592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485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875" y="-4233"/>
            <a:ext cx="9155876" cy="3726156"/>
            <a:chOff x="-11875" y="-4233"/>
            <a:chExt cx="9155876" cy="3726156"/>
          </a:xfrm>
        </p:grpSpPr>
        <p:pic>
          <p:nvPicPr>
            <p:cNvPr id="14" name="Picture 13" descr="http://sellmore.redlion.net/dist/logo_files/CoporateLogoSet/MSOffice%20for%20Microsoft%20Office%20use/RedLion-logo_MSO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0" y="1781291"/>
              <a:ext cx="3089054" cy="1318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 userDrawn="1"/>
          </p:nvSpPr>
          <p:spPr>
            <a:xfrm>
              <a:off x="1" y="0"/>
              <a:ext cx="9144000" cy="1143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rot="10800000">
              <a:off x="0" y="1151467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ight Triangle 17"/>
            <p:cNvSpPr/>
            <p:nvPr userDrawn="1"/>
          </p:nvSpPr>
          <p:spPr>
            <a:xfrm flipV="1">
              <a:off x="-1" y="2324476"/>
              <a:ext cx="541867" cy="139744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19" name="Freeform 18"/>
            <p:cNvSpPr/>
            <p:nvPr userDrawn="1"/>
          </p:nvSpPr>
          <p:spPr>
            <a:xfrm>
              <a:off x="-11875" y="1181100"/>
              <a:ext cx="994008" cy="1143000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1875" y="-4233"/>
              <a:ext cx="1443568" cy="1147233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9525" y="1136650"/>
              <a:ext cx="1009650" cy="111125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  <a:cs typeface="Helvetica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10800000">
            <a:off x="1447800" y="5091643"/>
            <a:ext cx="7696200" cy="158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9" r:id="rId2"/>
    <p:sldLayoutId id="2147483696" r:id="rId3"/>
    <p:sldLayoutId id="2147483717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pPr/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1" y="0"/>
            <a:ext cx="9145182" cy="941137"/>
            <a:chOff x="-1181" y="0"/>
            <a:chExt cx="9145182" cy="941137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" y="0"/>
              <a:ext cx="9144000" cy="2850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45" name="Right Triangle 44"/>
            <p:cNvSpPr/>
            <p:nvPr userDrawn="1"/>
          </p:nvSpPr>
          <p:spPr>
            <a:xfrm flipV="1">
              <a:off x="1732" y="588593"/>
              <a:ext cx="132920" cy="35254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-1181" y="300146"/>
              <a:ext cx="243830" cy="288352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47" name="Freeform 46"/>
            <p:cNvSpPr/>
            <p:nvPr userDrawn="1"/>
          </p:nvSpPr>
          <p:spPr>
            <a:xfrm>
              <a:off x="-1181" y="1114"/>
              <a:ext cx="354107" cy="289420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48" name="Freeform 47"/>
            <p:cNvSpPr/>
            <p:nvPr userDrawn="1"/>
          </p:nvSpPr>
          <p:spPr>
            <a:xfrm>
              <a:off x="-605" y="288932"/>
              <a:ext cx="247667" cy="28034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 rot="10800000">
              <a:off x="0" y="284592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256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://sellmore.redlion.net/dist/logo_files/CoporateLogoSet/MSOffice%20for%20Microsoft%20Office%20use/RedLion-logo_MS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76" y="6068273"/>
            <a:ext cx="1708266" cy="72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809065" y="6602992"/>
            <a:ext cx="341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5456C3A-F418-FF44-83C2-F5E37FD98B94}" type="slidenum">
              <a:rPr lang="en-US" sz="100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pPr/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230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prstClr val="white">
                    <a:lumMod val="75000"/>
                  </a:prstClr>
                </a:solidFill>
                <a:cs typeface="Helvetica"/>
              </a:rPr>
              <a:t>© Red Lion Controls Inc.</a:t>
            </a:r>
            <a:endParaRPr lang="en-US" sz="1000" dirty="0">
              <a:solidFill>
                <a:prstClr val="white">
                  <a:lumMod val="75000"/>
                </a:prstClr>
              </a:solidFill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181" y="0"/>
            <a:ext cx="9145182" cy="941137"/>
            <a:chOff x="-1181" y="0"/>
            <a:chExt cx="9145182" cy="941137"/>
          </a:xfrm>
        </p:grpSpPr>
        <p:sp>
          <p:nvSpPr>
            <p:cNvPr id="27" name="Rectangle 26"/>
            <p:cNvSpPr/>
            <p:nvPr userDrawn="1"/>
          </p:nvSpPr>
          <p:spPr>
            <a:xfrm>
              <a:off x="1" y="0"/>
              <a:ext cx="9144000" cy="28500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45" name="Right Triangle 44"/>
            <p:cNvSpPr/>
            <p:nvPr userDrawn="1"/>
          </p:nvSpPr>
          <p:spPr>
            <a:xfrm flipV="1">
              <a:off x="1732" y="588593"/>
              <a:ext cx="132920" cy="35254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46" name="Freeform 45"/>
            <p:cNvSpPr/>
            <p:nvPr userDrawn="1"/>
          </p:nvSpPr>
          <p:spPr>
            <a:xfrm>
              <a:off x="-1181" y="300146"/>
              <a:ext cx="243830" cy="288352"/>
            </a:xfrm>
            <a:custGeom>
              <a:avLst/>
              <a:gdLst>
                <a:gd name="connsiteX0" fmla="*/ 4233 w 986366"/>
                <a:gd name="connsiteY0" fmla="*/ 1138767 h 1143000"/>
                <a:gd name="connsiteX1" fmla="*/ 546100 w 986366"/>
                <a:gd name="connsiteY1" fmla="*/ 1143000 h 1143000"/>
                <a:gd name="connsiteX2" fmla="*/ 986366 w 986366"/>
                <a:gd name="connsiteY2" fmla="*/ 0 h 1143000"/>
                <a:gd name="connsiteX3" fmla="*/ 0 w 986366"/>
                <a:gd name="connsiteY3" fmla="*/ 0 h 1143000"/>
                <a:gd name="connsiteX4" fmla="*/ 4233 w 986366"/>
                <a:gd name="connsiteY4" fmla="*/ 1138767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66" h="1143000">
                  <a:moveTo>
                    <a:pt x="4233" y="1138767"/>
                  </a:moveTo>
                  <a:lnTo>
                    <a:pt x="546100" y="1143000"/>
                  </a:lnTo>
                  <a:lnTo>
                    <a:pt x="986366" y="0"/>
                  </a:lnTo>
                  <a:lnTo>
                    <a:pt x="0" y="0"/>
                  </a:lnTo>
                  <a:lnTo>
                    <a:pt x="4233" y="11387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47" name="Freeform 46"/>
            <p:cNvSpPr/>
            <p:nvPr userDrawn="1"/>
          </p:nvSpPr>
          <p:spPr>
            <a:xfrm>
              <a:off x="-1181" y="1114"/>
              <a:ext cx="354107" cy="289420"/>
            </a:xfrm>
            <a:custGeom>
              <a:avLst/>
              <a:gdLst>
                <a:gd name="connsiteX0" fmla="*/ 0 w 1443567"/>
                <a:gd name="connsiteY0" fmla="*/ 1143000 h 1147233"/>
                <a:gd name="connsiteX1" fmla="*/ 1003300 w 1443567"/>
                <a:gd name="connsiteY1" fmla="*/ 1147233 h 1147233"/>
                <a:gd name="connsiteX2" fmla="*/ 1443567 w 1443567"/>
                <a:gd name="connsiteY2" fmla="*/ 4233 h 1147233"/>
                <a:gd name="connsiteX3" fmla="*/ 4233 w 1443567"/>
                <a:gd name="connsiteY3" fmla="*/ 0 h 1147233"/>
                <a:gd name="connsiteX4" fmla="*/ 0 w 1443567"/>
                <a:gd name="connsiteY4" fmla="*/ 1143000 h 114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67" h="1147233">
                  <a:moveTo>
                    <a:pt x="0" y="1143000"/>
                  </a:moveTo>
                  <a:lnTo>
                    <a:pt x="1003300" y="1147233"/>
                  </a:lnTo>
                  <a:lnTo>
                    <a:pt x="1443567" y="4233"/>
                  </a:lnTo>
                  <a:lnTo>
                    <a:pt x="4233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Helvetica"/>
                  <a:cs typeface="Helvetica"/>
                </a:rPr>
                <a:t> </a:t>
              </a:r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48" name="Freeform 47"/>
            <p:cNvSpPr/>
            <p:nvPr userDrawn="1"/>
          </p:nvSpPr>
          <p:spPr>
            <a:xfrm>
              <a:off x="-605" y="288932"/>
              <a:ext cx="247667" cy="28034"/>
            </a:xfrm>
            <a:custGeom>
              <a:avLst/>
              <a:gdLst>
                <a:gd name="connsiteX0" fmla="*/ 0 w 1009650"/>
                <a:gd name="connsiteY0" fmla="*/ 0 h 111125"/>
                <a:gd name="connsiteX1" fmla="*/ 1009650 w 1009650"/>
                <a:gd name="connsiteY1" fmla="*/ 3175 h 111125"/>
                <a:gd name="connsiteX2" fmla="*/ 968375 w 1009650"/>
                <a:gd name="connsiteY2" fmla="*/ 111125 h 111125"/>
                <a:gd name="connsiteX3" fmla="*/ 3175 w 1009650"/>
                <a:gd name="connsiteY3" fmla="*/ 107950 h 111125"/>
                <a:gd name="connsiteX4" fmla="*/ 0 w 1009650"/>
                <a:gd name="connsiteY4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11125">
                  <a:moveTo>
                    <a:pt x="0" y="0"/>
                  </a:moveTo>
                  <a:lnTo>
                    <a:pt x="1009650" y="3175"/>
                  </a:lnTo>
                  <a:lnTo>
                    <a:pt x="968375" y="111125"/>
                  </a:lnTo>
                  <a:lnTo>
                    <a:pt x="3175" y="107950"/>
                  </a:lnTo>
                  <a:cubicBezTo>
                    <a:pt x="2117" y="71967"/>
                    <a:pt x="1058" y="35983"/>
                    <a:pt x="0" y="0"/>
                  </a:cubicBezTo>
                  <a:close/>
                </a:path>
              </a:pathLst>
            </a:custGeom>
            <a:solidFill>
              <a:srgbClr val="E105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>
            <a:xfrm rot="10800000">
              <a:off x="0" y="284592"/>
              <a:ext cx="9144000" cy="1588"/>
            </a:xfrm>
            <a:prstGeom prst="line">
              <a:avLst/>
            </a:prstGeom>
            <a:ln w="31750" cap="flat" cmpd="sng" algn="ctr">
              <a:solidFill>
                <a:srgbClr val="E105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336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png"/><Relationship Id="rId7" Type="http://schemas.openxmlformats.org/officeDocument/2006/relationships/hyperlink" Target="http://www.google.com/url?sa=i&amp;rct=j&amp;q=protocol+converters&amp;source=images&amp;cd=&amp;cad=rja&amp;docid=PaUC3uFyN9Lo2M&amp;tbnid=MXqJVNORcYgbNM:&amp;ved=0CAUQjRw&amp;url=http://www.directindustry.com/prod/b-b-electronics/multi-protocol-converters-59059-491892.html&amp;ei=7BdmUcfEH6LE0gHth4DgDA&amp;bvm=bv.45107431,d.dmQ&amp;psig=AFQjCNF_B6h-7VDbnQ_1LdSi_pTr4LDfQw&amp;ust=1365731603385277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google.com/url?sa=i&amp;rct=j&amp;q=signal+conditioners&amp;source=images&amp;cd=&amp;cad=rja&amp;docid=FUfekd6uEboFwM&amp;tbnid=q3UD0CrzZbXm4M:&amp;ved=0CAUQjRw&amp;url=http://www.omega.com/ppt/pptsc.asp?ref=DRF_SERIES&amp;ei=_79kUdbnI9XH4AON9oHIBg&amp;bvm=bv.44990110,d.dmg&amp;psig=AFQjCNE0e9UhyoT9wIDAabyqqCWIwfXyxA&amp;ust=1365643562325976" TargetMode="Externa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protocol+converters&amp;source=images&amp;cd=&amp;cad=rja&amp;docid=PaUC3uFyN9Lo2M&amp;tbnid=MXqJVNORcYgbNM:&amp;ved=0CAUQjRw&amp;url=http://www.directindustry.com/prod/b-b-electronics/multi-protocol-converters-59059-491892.html&amp;ei=7BdmUcfEH6LE0gHth4DgDA&amp;bvm=bv.45107431,d.dmQ&amp;psig=AFQjCNF_B6h-7VDbnQ_1LdSi_pTr4LDfQw&amp;ust=1365731603385277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gle.com/url?sa=i&amp;rct=j&amp;q=signal+conditioners&amp;source=images&amp;cd=&amp;cad=rja&amp;docid=FUfekd6uEboFwM&amp;tbnid=q3UD0CrzZbXm4M:&amp;ved=0CAUQjRw&amp;url=http://www.omega.com/ppt/pptsc.asp?ref=DRF_SERIES&amp;ei=_79kUdbnI9XH4AON9oHIBg&amp;bvm=bv.44990110,d.dmg&amp;psig=AFQjCNE0e9UhyoT9wIDAabyqqCWIwfXyxA&amp;ust=1365643562325976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www.google.com/url?sa=i&amp;rct=j&amp;q=protocol+converters&amp;source=images&amp;cd=&amp;cad=rja&amp;docid=PaUC3uFyN9Lo2M&amp;tbnid=MXqJVNORcYgbNM:&amp;ved=0CAUQjRw&amp;url=http://www.directindustry.com/prod/b-b-electronics/multi-protocol-converters-59059-491892.html&amp;ei=7BdmUcfEH6LE0gHth4DgDA&amp;bvm=bv.45107431,d.dmQ&amp;psig=AFQjCNF_B6h-7VDbnQ_1LdSi_pTr4LDfQw&amp;ust=1365731603385277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/url?sa=i&amp;rct=j&amp;q=protocol+converters&amp;source=images&amp;cd=&amp;cad=rja&amp;docid=PaUC3uFyN9Lo2M&amp;tbnid=MXqJVNORcYgbNM:&amp;ved=0CAUQjRw&amp;url=http://www.directindustry.com/prod/b-b-electronics/multi-protocol-converters-59059-491892.html&amp;ei=7BdmUcfEH6LE0gHth4DgDA&amp;bvm=bv.45107431,d.dmQ&amp;psig=AFQjCNF_B6h-7VDbnQ_1LdSi_pTr4LDfQw&amp;ust=13657316033852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2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ijerelectronics.com/web/web_en_be_com.nsf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3.emf"/><Relationship Id="rId4" Type="http://schemas.openxmlformats.org/officeDocument/2006/relationships/package" Target="../embeddings/Microsoft_Excel_Worksheet1.xls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Workshop 2013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dirty="0" smtClean="0">
                <a:ea typeface="+mn-ea"/>
                <a:cs typeface="Helvetica"/>
              </a:rPr>
              <a:t>Interface</a:t>
            </a:r>
            <a:endParaRPr lang="en-US" sz="3200" b="1" dirty="0"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346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4" y="1450775"/>
            <a:ext cx="7287606" cy="4403760"/>
          </a:xfrm>
        </p:spPr>
        <p:txBody>
          <a:bodyPr/>
          <a:lstStyle/>
          <a:p>
            <a:r>
              <a:rPr lang="en-US" dirty="0" smtClean="0"/>
              <a:t>Customer’s statement about the DSP to Jeremy Howell…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Sentiment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1692" y="2866199"/>
            <a:ext cx="7915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i="1" dirty="0">
                <a:solidFill>
                  <a:srgbClr val="FF0000"/>
                </a:solidFill>
              </a:rPr>
              <a:t>“…the Data Station Plus could cure world hunger if it was given a chance. You really don’t charge enough for them</a:t>
            </a:r>
            <a:r>
              <a:rPr lang="en-US" sz="2800" b="1" i="1" dirty="0" smtClean="0">
                <a:solidFill>
                  <a:srgbClr val="FF0000"/>
                </a:solidFill>
              </a:rPr>
              <a:t>.”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6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604963" y="2020787"/>
            <a:ext cx="3776662" cy="2330651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Survey says...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1283" y="227138"/>
            <a:ext cx="7707085" cy="68726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G3’s Brand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3081338"/>
            <a:ext cx="40290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450172"/>
            <a:ext cx="2681287" cy="191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5710238" y="3763862"/>
            <a:ext cx="2795587" cy="23306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charset="2"/>
              <a:buNone/>
            </a:pPr>
            <a:r>
              <a:rPr lang="en-US" sz="3600" dirty="0" smtClean="0"/>
              <a:t>Thanks to your efforts!</a:t>
            </a:r>
          </a:p>
        </p:txBody>
      </p:sp>
    </p:spTree>
    <p:extLst>
      <p:ext uri="{BB962C8B-B14F-4D97-AF65-F5344CB8AC3E}">
        <p14:creationId xmlns:p14="http://schemas.microsoft.com/office/powerpoint/2010/main" val="33488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01912" y="6005018"/>
            <a:ext cx="7853544" cy="66661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Over 500% </a:t>
            </a:r>
            <a:r>
              <a:rPr lang="en-US" dirty="0" smtClean="0">
                <a:solidFill>
                  <a:srgbClr val="FF0000"/>
                </a:solidFill>
              </a:rPr>
              <a:t>growth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Growth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48" y="1514761"/>
            <a:ext cx="7944841" cy="427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5927523" y="4470032"/>
            <a:ext cx="2347345" cy="5851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Wingdings" charset="2"/>
              <a:buNone/>
            </a:pPr>
            <a:r>
              <a:rPr lang="en-US" sz="2400" dirty="0" smtClean="0"/>
              <a:t>Thanks again!</a:t>
            </a:r>
          </a:p>
        </p:txBody>
      </p:sp>
    </p:spTree>
    <p:extLst>
      <p:ext uri="{BB962C8B-B14F-4D97-AF65-F5344CB8AC3E}">
        <p14:creationId xmlns:p14="http://schemas.microsoft.com/office/powerpoint/2010/main" val="45160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55300" y="1450774"/>
            <a:ext cx="7853544" cy="44156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E10535"/>
                </a:solidFill>
              </a:rPr>
              <a:t>The negative comments</a:t>
            </a:r>
          </a:p>
          <a:p>
            <a:pPr>
              <a:lnSpc>
                <a:spcPts val="1600"/>
              </a:lnSpc>
            </a:pPr>
            <a:r>
              <a:rPr lang="en-US" dirty="0" smtClean="0"/>
              <a:t>Has a big bezel/buttons I don’t want</a:t>
            </a:r>
          </a:p>
          <a:p>
            <a:pPr>
              <a:lnSpc>
                <a:spcPts val="1600"/>
              </a:lnSpc>
            </a:pPr>
            <a:r>
              <a:rPr lang="en-US" dirty="0" smtClean="0"/>
              <a:t>The </a:t>
            </a:r>
            <a:r>
              <a:rPr lang="en-US" dirty="0"/>
              <a:t>overlay is lumpy</a:t>
            </a:r>
          </a:p>
          <a:p>
            <a:pPr>
              <a:lnSpc>
                <a:spcPts val="1600"/>
              </a:lnSpc>
            </a:pPr>
            <a:r>
              <a:rPr lang="en-US" dirty="0"/>
              <a:t>Some models have low resolution</a:t>
            </a:r>
          </a:p>
          <a:p>
            <a:pPr>
              <a:lnSpc>
                <a:spcPts val="1600"/>
              </a:lnSpc>
            </a:pPr>
            <a:r>
              <a:rPr lang="en-US" dirty="0" smtClean="0"/>
              <a:t>CF </a:t>
            </a:r>
            <a:r>
              <a:rPr lang="en-US" dirty="0"/>
              <a:t>cards are limited; old technology</a:t>
            </a:r>
          </a:p>
          <a:p>
            <a:pPr>
              <a:lnSpc>
                <a:spcPts val="1600"/>
              </a:lnSpc>
            </a:pPr>
            <a:r>
              <a:rPr lang="en-US" dirty="0"/>
              <a:t>Battery replacement requires disassembly</a:t>
            </a:r>
          </a:p>
          <a:p>
            <a:pPr>
              <a:lnSpc>
                <a:spcPts val="1600"/>
              </a:lnSpc>
            </a:pPr>
            <a:r>
              <a:rPr lang="en-US" dirty="0" smtClean="0"/>
              <a:t>Those </a:t>
            </a:r>
            <a:r>
              <a:rPr lang="en-US" dirty="0"/>
              <a:t>mounting studs are tedious</a:t>
            </a:r>
          </a:p>
          <a:p>
            <a:pPr>
              <a:lnSpc>
                <a:spcPts val="1600"/>
              </a:lnSpc>
            </a:pPr>
            <a:r>
              <a:rPr lang="en-US" dirty="0" smtClean="0"/>
              <a:t>Temperature ratings aren’t sufficient</a:t>
            </a:r>
          </a:p>
          <a:p>
            <a:pPr>
              <a:lnSpc>
                <a:spcPts val="1600"/>
              </a:lnSpc>
            </a:pPr>
            <a:r>
              <a:rPr lang="en-US" dirty="0" smtClean="0"/>
              <a:t>The </a:t>
            </a:r>
            <a:r>
              <a:rPr lang="en-US" dirty="0"/>
              <a:t>looks that only a mother could </a:t>
            </a:r>
            <a:r>
              <a:rPr lang="en-US" dirty="0" smtClean="0"/>
              <a:t>love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</a:t>
            </a:r>
            <a:r>
              <a:rPr lang="en-US" baseline="0" dirty="0" smtClean="0"/>
              <a:t>Room for Improvement?</a:t>
            </a:r>
            <a:endParaRPr lang="en-US" dirty="0"/>
          </a:p>
        </p:txBody>
      </p:sp>
      <p:pic>
        <p:nvPicPr>
          <p:cNvPr id="4" name="Picture 13" descr="http://www.redlion.net/Products/Groups/OperatorInterface/G308/G308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533525"/>
            <a:ext cx="219119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95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Reduce the mounting space</a:t>
            </a:r>
          </a:p>
          <a:p>
            <a:r>
              <a:rPr lang="en-US" dirty="0" smtClean="0"/>
              <a:t>Eliminate the nasty buttons </a:t>
            </a:r>
          </a:p>
          <a:p>
            <a:r>
              <a:rPr lang="en-US" dirty="0" smtClean="0"/>
              <a:t>Provide better touchscreen feel</a:t>
            </a:r>
          </a:p>
          <a:p>
            <a:r>
              <a:rPr lang="en-US" dirty="0" smtClean="0"/>
              <a:t>Improve display resolutions</a:t>
            </a:r>
          </a:p>
          <a:p>
            <a:r>
              <a:rPr lang="en-US" dirty="0" smtClean="0"/>
              <a:t>Move to SD cards</a:t>
            </a:r>
          </a:p>
          <a:p>
            <a:r>
              <a:rPr lang="en-US" dirty="0" smtClean="0"/>
              <a:t>Make it look sexy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could…</a:t>
            </a:r>
            <a:endParaRPr lang="en-US" dirty="0"/>
          </a:p>
        </p:txBody>
      </p:sp>
      <p:pic>
        <p:nvPicPr>
          <p:cNvPr id="6147" name="Picture 3" descr="C:\Users\jefft.HQ\AppData\Local\Microsoft\Windows\Temporary Internet Files\Content.IE5\KZL9RXCA\MC90043485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2" y="1812471"/>
            <a:ext cx="2068285" cy="206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450775"/>
            <a:ext cx="7853544" cy="1150912"/>
          </a:xfrm>
        </p:spPr>
        <p:txBody>
          <a:bodyPr/>
          <a:lstStyle/>
          <a:p>
            <a:r>
              <a:rPr lang="en-US" dirty="0" smtClean="0"/>
              <a:t>Offer easier battery replacement, without disassembly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could…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35" y="2761321"/>
            <a:ext cx="4326164" cy="201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Use easy-to-install mounting clips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could…</a:t>
            </a:r>
            <a:endParaRPr lang="en-US" dirty="0"/>
          </a:p>
        </p:txBody>
      </p:sp>
      <p:pic>
        <p:nvPicPr>
          <p:cNvPr id="8194" name="Picture 2" descr="C:\Users\jefft.HQ\AppData\Local\Microsoft\Windows\Temporary Internet Files\Content.Outlook\26PKR7SL\mounting clips_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07" y="2611265"/>
            <a:ext cx="3279465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Give you a package that offers all of these?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could…</a:t>
            </a:r>
            <a:endParaRPr lang="en-US" dirty="0"/>
          </a:p>
        </p:txBody>
      </p:sp>
      <p:pic>
        <p:nvPicPr>
          <p:cNvPr id="9218" name="Picture 2" descr="C:\Users\jefft.HQ\AppData\Local\Microsoft\Windows\Temporary Internet Files\Content.Outlook\26PKR7SL\back_w_mountingclips_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34" y="2416629"/>
            <a:ext cx="5965371" cy="298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5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419124"/>
            <a:ext cx="7428016" cy="521009"/>
          </a:xfrm>
          <a:prstGeom prst="rect">
            <a:avLst/>
          </a:prstGeom>
        </p:spPr>
        <p:txBody>
          <a:bodyPr anchor="b"/>
          <a:lstStyle/>
          <a:p>
            <a:pPr algn="l">
              <a:lnSpc>
                <a:spcPts val="3200"/>
              </a:lnSpc>
              <a:spcBef>
                <a:spcPts val="0"/>
              </a:spcBef>
            </a:pPr>
            <a:r>
              <a:rPr lang="en-US" sz="3200" b="1" dirty="0" smtClean="0">
                <a:ea typeface="+mn-ea"/>
                <a:cs typeface="Helvetica"/>
              </a:rPr>
              <a:t>Graphite</a:t>
            </a:r>
            <a:r>
              <a:rPr lang="en-US" sz="3200" b="1" baseline="0" dirty="0" smtClean="0">
                <a:ea typeface="+mn-ea"/>
                <a:cs typeface="Helvetica"/>
              </a:rPr>
              <a:t> Series HMI</a:t>
            </a:r>
            <a:endParaRPr lang="en-US" sz="3200" b="1" dirty="0"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378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lldozer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449074"/>
            <a:ext cx="3461658" cy="27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jefft.HQ\AppData\Local\Microsoft\Windows\Temporary Internet Files\Content.Outlook\26PKR7SL\JesseBenefiel_re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30" y="2797976"/>
            <a:ext cx="3102428" cy="206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8943" y="1709057"/>
            <a:ext cx="6302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Remove all the obstacles!</a:t>
            </a:r>
            <a:endParaRPr lang="en-US" sz="2400" b="1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could…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8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419124"/>
            <a:ext cx="7428016" cy="521009"/>
          </a:xfrm>
          <a:prstGeom prst="rect">
            <a:avLst/>
          </a:prstGeom>
        </p:spPr>
        <p:txBody>
          <a:bodyPr anchor="b"/>
          <a:lstStyle/>
          <a:p>
            <a:pPr algn="l">
              <a:lnSpc>
                <a:spcPts val="3200"/>
              </a:lnSpc>
              <a:spcBef>
                <a:spcPts val="0"/>
              </a:spcBef>
            </a:pPr>
            <a:r>
              <a:rPr lang="en-US" sz="3200" b="1" dirty="0" smtClean="0">
                <a:ea typeface="+mn-ea"/>
                <a:cs typeface="Helvetica"/>
              </a:rPr>
              <a:t>G3 Series – Review</a:t>
            </a:r>
            <a:endParaRPr lang="en-US" sz="3200" b="1" dirty="0"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024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Graphite Series</a:t>
            </a:r>
            <a:endParaRPr lang="en-US" dirty="0"/>
          </a:p>
        </p:txBody>
      </p:sp>
      <p:pic>
        <p:nvPicPr>
          <p:cNvPr id="8194" name="Picture 2" descr="C:\Users\jefft.HQ\AppData\Local\Microsoft\Windows\Temporary Internet Files\Content.Outlook\26PKR7SL\G5_family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32" y="1701840"/>
            <a:ext cx="7327993" cy="42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Sleek Appearance</a:t>
            </a:r>
            <a:endParaRPr lang="en-US" dirty="0"/>
          </a:p>
        </p:txBody>
      </p:sp>
      <p:pic>
        <p:nvPicPr>
          <p:cNvPr id="5122" name="Picture 2" descr="C:\Users\jefft.HQ\AppData\Local\Microsoft\Windows\Temporary Internet Files\Content.Outlook\26PKR7SL\G5_rightfacing_cray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53" y="1633347"/>
            <a:ext cx="2752344" cy="22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fft.HQ\AppData\Local\Microsoft\Windows\Temporary Internet Files\Content.Outlook\26PKR7SL\G5_straight_mounta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697" y="3295650"/>
            <a:ext cx="3130296" cy="208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64825" y="5773001"/>
            <a:ext cx="7853544" cy="31389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Wolf-whistles appreciated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Extremely Functional With Rugged Construction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a Pretty Face</a:t>
            </a:r>
            <a:endParaRPr lang="en-US" dirty="0"/>
          </a:p>
        </p:txBody>
      </p:sp>
      <p:pic>
        <p:nvPicPr>
          <p:cNvPr id="10242" name="Picture 2" descr="C:\Users\jefft.HQ\AppData\Local\Microsoft\Windows\Temporary Internet Files\Content.Outlook\26PKR7SL\ports_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45" y="2829187"/>
            <a:ext cx="5998030" cy="183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75710" y="1309259"/>
            <a:ext cx="7853544" cy="5167740"/>
          </a:xfrm>
        </p:spPr>
        <p:txBody>
          <a:bodyPr/>
          <a:lstStyle/>
          <a:p>
            <a:r>
              <a:rPr lang="en-US" sz="1800" dirty="0" smtClean="0"/>
              <a:t>7</a:t>
            </a:r>
            <a:r>
              <a:rPr lang="en-US" sz="1800" dirty="0" smtClean="0">
                <a:latin typeface="Calibri"/>
              </a:rPr>
              <a:t>" Display </a:t>
            </a:r>
            <a:r>
              <a:rPr lang="en-US" sz="1800" dirty="0"/>
              <a:t>Models, </a:t>
            </a:r>
            <a:r>
              <a:rPr lang="en-US" sz="1800" dirty="0">
                <a:solidFill>
                  <a:srgbClr val="FF0000"/>
                </a:solidFill>
              </a:rPr>
              <a:t>Wide Screen</a:t>
            </a:r>
            <a:endParaRPr lang="en-US" sz="1800" dirty="0" smtClean="0">
              <a:latin typeface="Calibri"/>
            </a:endParaRPr>
          </a:p>
          <a:p>
            <a:pPr lvl="1"/>
            <a:r>
              <a:rPr lang="en-US" sz="1800" dirty="0" smtClean="0">
                <a:latin typeface="Calibri"/>
              </a:rPr>
              <a:t>Indoor, WVGA (800 x 480)</a:t>
            </a:r>
            <a:endParaRPr lang="en-US" sz="1800" b="1" dirty="0" smtClean="0">
              <a:latin typeface="Calibri"/>
            </a:endParaRPr>
          </a:p>
          <a:p>
            <a:pPr lvl="1"/>
            <a:r>
              <a:rPr lang="en-US" sz="1800" b="1" dirty="0" smtClean="0">
                <a:solidFill>
                  <a:srgbClr val="92D050"/>
                </a:solidFill>
                <a:latin typeface="Calibri"/>
              </a:rPr>
              <a:t>Outdoor</a:t>
            </a:r>
            <a:r>
              <a:rPr lang="en-US" sz="1800" dirty="0" smtClean="0">
                <a:latin typeface="Calibri"/>
              </a:rPr>
              <a:t>, WVGA (800 x480)</a:t>
            </a:r>
          </a:p>
          <a:p>
            <a:r>
              <a:rPr lang="en-US" sz="1800" dirty="0" smtClean="0">
                <a:latin typeface="Calibri"/>
              </a:rPr>
              <a:t>9</a:t>
            </a:r>
            <a:r>
              <a:rPr lang="en-US" sz="1800" dirty="0" smtClean="0"/>
              <a:t>" Display Model, </a:t>
            </a:r>
            <a:r>
              <a:rPr lang="en-US" sz="1800" dirty="0" smtClean="0">
                <a:solidFill>
                  <a:srgbClr val="FF0000"/>
                </a:solidFill>
              </a:rPr>
              <a:t>Wide Screen</a:t>
            </a:r>
          </a:p>
          <a:p>
            <a:pPr lvl="1"/>
            <a:r>
              <a:rPr lang="en-US" sz="1800" dirty="0" smtClean="0">
                <a:latin typeface="Calibri"/>
              </a:rPr>
              <a:t>Indoor, WVGA (800 x 480)</a:t>
            </a:r>
          </a:p>
          <a:p>
            <a:r>
              <a:rPr lang="en-US" sz="1800" dirty="0" smtClean="0"/>
              <a:t>10" </a:t>
            </a:r>
            <a:r>
              <a:rPr lang="en-US" sz="1800" dirty="0"/>
              <a:t>Display </a:t>
            </a:r>
            <a:r>
              <a:rPr lang="en-US" sz="1800" dirty="0" smtClean="0"/>
              <a:t>Models</a:t>
            </a:r>
          </a:p>
          <a:p>
            <a:pPr lvl="1"/>
            <a:r>
              <a:rPr lang="en-US" sz="1800" dirty="0" smtClean="0">
                <a:latin typeface="Calibri"/>
              </a:rPr>
              <a:t>Indoor, VGA (640 x 480)</a:t>
            </a:r>
          </a:p>
          <a:p>
            <a:pPr lvl="1"/>
            <a:r>
              <a:rPr lang="en-US" sz="1800" b="1" dirty="0" smtClean="0">
                <a:solidFill>
                  <a:srgbClr val="92D050"/>
                </a:solidFill>
                <a:latin typeface="Calibri"/>
              </a:rPr>
              <a:t>Outdoor</a:t>
            </a:r>
            <a:r>
              <a:rPr lang="en-US" sz="1800" dirty="0" smtClean="0">
                <a:latin typeface="Calibri"/>
              </a:rPr>
              <a:t>, VGA (640 x 480)</a:t>
            </a:r>
          </a:p>
          <a:p>
            <a:pPr lvl="1"/>
            <a:r>
              <a:rPr lang="en-US" sz="1800" dirty="0" smtClean="0">
                <a:latin typeface="Calibri"/>
              </a:rPr>
              <a:t>High Resolution, SVGA (800 x 600)</a:t>
            </a:r>
          </a:p>
          <a:p>
            <a:r>
              <a:rPr lang="en-US" sz="1800" dirty="0" smtClean="0"/>
              <a:t>12" Display Model, </a:t>
            </a:r>
            <a:r>
              <a:rPr lang="en-US" sz="1800" dirty="0" smtClean="0">
                <a:solidFill>
                  <a:srgbClr val="FF0000"/>
                </a:solidFill>
              </a:rPr>
              <a:t>Wide Screen</a:t>
            </a:r>
          </a:p>
          <a:p>
            <a:pPr lvl="1"/>
            <a:r>
              <a:rPr lang="en-US" sz="1800" dirty="0" smtClean="0"/>
              <a:t>Indoor, WXGA (1280 x 800)</a:t>
            </a:r>
          </a:p>
          <a:p>
            <a:r>
              <a:rPr lang="en-US" sz="1800" dirty="0" smtClean="0"/>
              <a:t>15" </a:t>
            </a:r>
            <a:r>
              <a:rPr lang="en-US" sz="1800" dirty="0"/>
              <a:t>Display </a:t>
            </a:r>
            <a:r>
              <a:rPr lang="en-US" sz="1800" dirty="0" smtClean="0"/>
              <a:t>Models</a:t>
            </a:r>
          </a:p>
          <a:p>
            <a:pPr lvl="1"/>
            <a:r>
              <a:rPr lang="en-US" sz="1800" dirty="0" smtClean="0">
                <a:latin typeface="Calibri"/>
              </a:rPr>
              <a:t>Indoor, XGA (1024 x 768)</a:t>
            </a:r>
          </a:p>
          <a:p>
            <a:pPr marL="628650" lvl="2" indent="0">
              <a:buNone/>
            </a:pPr>
            <a:r>
              <a:rPr lang="en-US" dirty="0">
                <a:latin typeface="Calibri"/>
              </a:rPr>
              <a:t>	</a:t>
            </a:r>
            <a:r>
              <a:rPr lang="en-US" dirty="0" smtClean="0">
                <a:latin typeface="Calibri"/>
              </a:rPr>
              <a:t>		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7741" y="204378"/>
            <a:ext cx="7772400" cy="685800"/>
          </a:xfrm>
        </p:spPr>
        <p:txBody>
          <a:bodyPr/>
          <a:lstStyle/>
          <a:p>
            <a:r>
              <a:rPr lang="en-US" dirty="0" smtClean="0"/>
              <a:t>Graphite Models</a:t>
            </a:r>
            <a:endParaRPr lang="en-US" dirty="0"/>
          </a:p>
        </p:txBody>
      </p:sp>
      <p:pic>
        <p:nvPicPr>
          <p:cNvPr id="4" name="Picture 2" descr="C:\Users\jefft.HQ\AppData\Local\Microsoft\Windows\Temporary Internet Files\Content.Outlook\26PKR7SL\G5_family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36" y="1700777"/>
            <a:ext cx="3211322" cy="185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853544" cy="4950026"/>
          </a:xfrm>
        </p:spPr>
        <p:txBody>
          <a:bodyPr/>
          <a:lstStyle/>
          <a:p>
            <a:r>
              <a:rPr lang="en-US" dirty="0" smtClean="0"/>
              <a:t>Power – Currently 24 VDC, 12 VDC models to come</a:t>
            </a:r>
          </a:p>
          <a:p>
            <a:r>
              <a:rPr lang="en-US" dirty="0" smtClean="0"/>
              <a:t>Temperature – Currently 0 to 50˚, working towards -20 to 60˚</a:t>
            </a:r>
          </a:p>
          <a:p>
            <a:r>
              <a:rPr lang="en-US" dirty="0" smtClean="0"/>
              <a:t>Cast aluminum construction with </a:t>
            </a:r>
            <a:r>
              <a:rPr lang="en-US" dirty="0"/>
              <a:t>NEMA </a:t>
            </a:r>
            <a:r>
              <a:rPr lang="en-US" dirty="0" smtClean="0"/>
              <a:t>4X front </a:t>
            </a:r>
            <a:r>
              <a:rPr lang="en-US" dirty="0"/>
              <a:t>panel </a:t>
            </a:r>
          </a:p>
          <a:p>
            <a:r>
              <a:rPr lang="en-US" dirty="0" smtClean="0"/>
              <a:t>Reduced footprint and easier to install</a:t>
            </a:r>
          </a:p>
          <a:p>
            <a:r>
              <a:rPr lang="en-US" dirty="0" smtClean="0"/>
              <a:t>Complete serial port isolation</a:t>
            </a:r>
          </a:p>
          <a:p>
            <a:r>
              <a:rPr lang="en-US" dirty="0" smtClean="0"/>
              <a:t>Agency approvals will come; UL Listed, UL Hazardous, ATEX, ABS – others will be considered</a:t>
            </a:r>
          </a:p>
          <a:p>
            <a:r>
              <a:rPr lang="en-US" dirty="0" smtClean="0"/>
              <a:t>Crimson 3 compatible</a:t>
            </a:r>
          </a:p>
          <a:p>
            <a:r>
              <a:rPr lang="en-US" dirty="0" smtClean="0"/>
              <a:t>Price TBD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 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6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Graphite Series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You Think?</a:t>
            </a:r>
            <a:endParaRPr lang="en-US" dirty="0"/>
          </a:p>
        </p:txBody>
      </p:sp>
      <p:pic>
        <p:nvPicPr>
          <p:cNvPr id="4" name="Picture 2" descr="C:\Users\jefft.HQ\AppData\Local\Microsoft\Windows\Temporary Internet Files\Content.Outlook\26PKR7SL\G5_family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89" y="1767154"/>
            <a:ext cx="7327993" cy="42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Don’t just discuss our features/benefits</a:t>
            </a:r>
          </a:p>
          <a:p>
            <a:pPr lvl="1"/>
            <a:r>
              <a:rPr lang="en-US" b="1" dirty="0" smtClean="0"/>
              <a:t>Everyone has “Ethernet”</a:t>
            </a:r>
          </a:p>
          <a:p>
            <a:pPr lvl="1"/>
            <a:r>
              <a:rPr lang="en-US" b="1" dirty="0" smtClean="0"/>
              <a:t>Everyone has “data logging”</a:t>
            </a:r>
          </a:p>
          <a:p>
            <a:pPr lvl="1"/>
            <a:r>
              <a:rPr lang="en-US" b="1" dirty="0" smtClean="0"/>
              <a:t>Everyone has “remote access”</a:t>
            </a:r>
          </a:p>
          <a:p>
            <a:r>
              <a:rPr lang="en-US" dirty="0" smtClean="0"/>
              <a:t>Everyone says their software is easy</a:t>
            </a:r>
          </a:p>
          <a:p>
            <a:pPr lvl="1"/>
            <a:r>
              <a:rPr lang="en-US" b="1" dirty="0" smtClean="0"/>
              <a:t>We’ve got to show them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Seeing is Believing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PXU Modbus Registers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 Sheet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87" y="2967619"/>
            <a:ext cx="3868712" cy="16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8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42" y="2707462"/>
            <a:ext cx="626364" cy="100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jefft.HQ\AppData\Local\Microsoft\Windows\Temporary Internet Files\Content.Outlook\26PKR7SL\Delta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9" y="2730067"/>
            <a:ext cx="636894" cy="12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>
            <a:stCxn id="7" idx="3"/>
            <a:endCxn id="1047" idx="1"/>
          </p:cNvCxnSpPr>
          <p:nvPr/>
        </p:nvCxnSpPr>
        <p:spPr>
          <a:xfrm>
            <a:off x="949333" y="3352995"/>
            <a:ext cx="972142" cy="36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03453" y="5958324"/>
            <a:ext cx="97680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E2 I/O for remote I/O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2" y="2607699"/>
            <a:ext cx="2888314" cy="14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15" y="4794249"/>
            <a:ext cx="920691" cy="116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3801490" y="3352994"/>
            <a:ext cx="871552" cy="3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77160" y="1841500"/>
            <a:ext cx="1" cy="9874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77160" y="3710991"/>
            <a:ext cx="1" cy="121660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5" name="Straight Connector 1024"/>
          <p:cNvCxnSpPr/>
          <p:nvPr/>
        </p:nvCxnSpPr>
        <p:spPr>
          <a:xfrm flipV="1">
            <a:off x="5299406" y="3352994"/>
            <a:ext cx="622428" cy="3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353882" y="1237550"/>
            <a:ext cx="1046557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RAM LTE for remote access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09977" y="4053254"/>
            <a:ext cx="1434141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Laptop for remote monitoring and control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0804" y="4053254"/>
            <a:ext cx="1040163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Dedicated PID controller with display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39143" y="3705986"/>
            <a:ext cx="833774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105TX for local network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104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75" y="2580595"/>
            <a:ext cx="1997388" cy="155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098119" y="4082282"/>
            <a:ext cx="1218516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/>
                </a:solidFill>
              </a:rPr>
              <a:t>Graphite HMI with local I/O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290456" y="2015838"/>
            <a:ext cx="7853544" cy="4112819"/>
          </a:xfrm>
        </p:spPr>
        <p:txBody>
          <a:bodyPr/>
          <a:lstStyle/>
          <a:p>
            <a:r>
              <a:rPr lang="en-US" dirty="0" smtClean="0"/>
              <a:t>Eight versions of PID Modules</a:t>
            </a:r>
            <a:endParaRPr lang="en-US" dirty="0"/>
          </a:p>
          <a:p>
            <a:r>
              <a:rPr lang="en-US" dirty="0"/>
              <a:t>Four </a:t>
            </a:r>
            <a:r>
              <a:rPr lang="en-US" dirty="0" smtClean="0"/>
              <a:t>Output Analog </a:t>
            </a:r>
            <a:r>
              <a:rPr lang="en-US" dirty="0"/>
              <a:t>Module</a:t>
            </a:r>
            <a:endParaRPr lang="en-US" dirty="0" smtClean="0"/>
          </a:p>
          <a:p>
            <a:r>
              <a:rPr lang="en-US" dirty="0" smtClean="0"/>
              <a:t>Six Input RTD Module</a:t>
            </a:r>
          </a:p>
          <a:p>
            <a:r>
              <a:rPr lang="en-US" dirty="0" smtClean="0"/>
              <a:t>Eight Input TC Module</a:t>
            </a:r>
          </a:p>
          <a:p>
            <a:r>
              <a:rPr lang="en-US" dirty="0"/>
              <a:t>Eight </a:t>
            </a:r>
            <a:r>
              <a:rPr lang="en-US" dirty="0" smtClean="0"/>
              <a:t>Input DC </a:t>
            </a:r>
            <a:r>
              <a:rPr lang="en-US" dirty="0"/>
              <a:t>Current Module</a:t>
            </a:r>
            <a:endParaRPr lang="en-US" dirty="0" smtClean="0"/>
          </a:p>
          <a:p>
            <a:r>
              <a:rPr lang="en-US" dirty="0" smtClean="0"/>
              <a:t>Eight Input DC Voltage Module</a:t>
            </a:r>
          </a:p>
          <a:p>
            <a:r>
              <a:rPr lang="en-US" dirty="0" smtClean="0"/>
              <a:t>Eight Input, Six Output Digital Module</a:t>
            </a:r>
          </a:p>
          <a:p>
            <a:r>
              <a:rPr lang="en-US" dirty="0"/>
              <a:t>Four Input Universal </a:t>
            </a:r>
            <a:r>
              <a:rPr lang="en-US" dirty="0" smtClean="0"/>
              <a:t>Module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not all</a:t>
            </a:r>
            <a:endParaRPr lang="en-US" dirty="0"/>
          </a:p>
        </p:txBody>
      </p:sp>
      <p:pic>
        <p:nvPicPr>
          <p:cNvPr id="11267" name="Picture 3" descr="C:\Users\jefft.HQ\AppData\Local\Microsoft\Windows\Temporary Internet Files\Content.Outlook\26PKR7SL\G507back_module_ang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51" y="1719942"/>
            <a:ext cx="2744212" cy="23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338943"/>
            <a:ext cx="4746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Don’t forget the I/O capability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2902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53496"/>
              </p:ext>
            </p:extLst>
          </p:nvPr>
        </p:nvGraphicFramePr>
        <p:xfrm>
          <a:off x="1685925" y="1885956"/>
          <a:ext cx="5513512" cy="4162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Image" r:id="rId3" imgW="1944299" imgH="1468766" progId="Photoshop.Image.9">
                  <p:embed/>
                </p:oleObj>
              </mc:Choice>
              <mc:Fallback>
                <p:oleObj name="Image" r:id="rId3" imgW="1944299" imgH="1468766" progId="Photoshop.Image.9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1885956"/>
                        <a:ext cx="5513512" cy="4162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3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7970318" cy="4415635"/>
          </a:xfrm>
        </p:spPr>
        <p:txBody>
          <a:bodyPr/>
          <a:lstStyle/>
          <a:p>
            <a:r>
              <a:rPr lang="en-US" dirty="0" smtClean="0"/>
              <a:t>Temperature - -40 to 75˚ C</a:t>
            </a:r>
          </a:p>
          <a:p>
            <a:r>
              <a:rPr lang="en-US" dirty="0" smtClean="0"/>
              <a:t>Operates on proprietary USB connections</a:t>
            </a:r>
          </a:p>
          <a:p>
            <a:r>
              <a:rPr lang="en-US" dirty="0" smtClean="0"/>
              <a:t>All modules program with Crimson 3</a:t>
            </a:r>
          </a:p>
          <a:p>
            <a:r>
              <a:rPr lang="en-US" dirty="0" smtClean="0"/>
              <a:t>Modules run independent of HMIs</a:t>
            </a:r>
          </a:p>
          <a:p>
            <a:r>
              <a:rPr lang="en-US" dirty="0" smtClean="0"/>
              <a:t>Note: modules are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hot-swappable!</a:t>
            </a:r>
          </a:p>
          <a:p>
            <a:r>
              <a:rPr lang="en-US" dirty="0" smtClean="0"/>
              <a:t>Universal module is </a:t>
            </a:r>
            <a:r>
              <a:rPr lang="en-US" dirty="0" smtClean="0">
                <a:solidFill>
                  <a:srgbClr val="FF0000"/>
                </a:solidFill>
              </a:rPr>
              <a:t>completely isolated </a:t>
            </a:r>
            <a:r>
              <a:rPr lang="en-US" dirty="0" smtClean="0"/>
              <a:t>(inputs, power and core)</a:t>
            </a:r>
          </a:p>
          <a:p>
            <a:r>
              <a:rPr lang="en-US" dirty="0" smtClean="0"/>
              <a:t>PID modules have universal inputs; TCs, RTDs, 0 – 10 VDC and process signals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Facts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48" y="1897754"/>
            <a:ext cx="1550287" cy="132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68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64414" y="1385416"/>
            <a:ext cx="3154089" cy="570133"/>
          </a:xfrm>
        </p:spPr>
        <p:txBody>
          <a:bodyPr/>
          <a:lstStyle/>
          <a:p>
            <a:r>
              <a:rPr lang="en-US" dirty="0" smtClean="0"/>
              <a:t>Thermocouple Wiring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4</a:t>
            </a:r>
            <a:r>
              <a:rPr lang="en-US" dirty="0" smtClean="0"/>
              <a:t> Input Universal Module</a:t>
            </a:r>
            <a:endParaRPr lang="en-US" dirty="0"/>
          </a:p>
        </p:txBody>
      </p:sp>
      <p:pic>
        <p:nvPicPr>
          <p:cNvPr id="8194" name="Picture 2" descr="C:\Users\jefft.HQ\AppData\Local\Microsoft\Windows\Temporary Internet Files\Content.Outlook\26PKR7SL\GMUNI thermo wir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73" y="2931212"/>
            <a:ext cx="2838532" cy="18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194" y="2931212"/>
            <a:ext cx="85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–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1690" y="3318650"/>
            <a:ext cx="85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192.168.1.2 Switch</a:t>
            </a:r>
          </a:p>
          <a:p>
            <a:r>
              <a:rPr lang="en-US" smtClean="0"/>
              <a:t>10007</a:t>
            </a:r>
            <a:endParaRPr lang="en-US" dirty="0" smtClean="0"/>
          </a:p>
          <a:p>
            <a:r>
              <a:rPr lang="en-US" dirty="0" smtClean="0"/>
              <a:t>E2 ring 10033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58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Graphite’s Value</a:t>
            </a:r>
            <a:endParaRPr lang="en-US" dirty="0"/>
          </a:p>
        </p:txBody>
      </p:sp>
      <p:pic>
        <p:nvPicPr>
          <p:cNvPr id="8194" name="Picture 2" descr="C:\Users\jefft.HQ\AppData\Local\Microsoft\Windows\Temporary Internet Files\Content.Outlook\26PKR7SL\G5_blank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7" y="1553931"/>
            <a:ext cx="3026229" cy="228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13" y="1984602"/>
            <a:ext cx="2362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44183" y="3262313"/>
            <a:ext cx="133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Digital I/O</a:t>
            </a:r>
            <a:endParaRPr lang="en-US" b="1" dirty="0"/>
          </a:p>
        </p:txBody>
      </p:sp>
      <p:sp>
        <p:nvSpPr>
          <p:cNvPr id="10" name="Left Arrow 9"/>
          <p:cNvSpPr/>
          <p:nvPr/>
        </p:nvSpPr>
        <p:spPr>
          <a:xfrm>
            <a:off x="4490000" y="2460171"/>
            <a:ext cx="1111207" cy="446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sellmore.redlion.net/photos/T48-P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44" y="4726031"/>
            <a:ext cx="958850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www.omega.com/DAS/images/DRF_SERIES_m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88" y="4677413"/>
            <a:ext cx="2108654" cy="10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71986" y="5860602"/>
            <a:ext cx="17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Analog Signals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31301" y="5860602"/>
            <a:ext cx="133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PID Control</a:t>
            </a:r>
            <a:endParaRPr lang="en-US" b="1" dirty="0"/>
          </a:p>
        </p:txBody>
      </p:sp>
      <p:pic>
        <p:nvPicPr>
          <p:cNvPr id="2" name="Picture 2" descr="http://img.directindustry.com/images_di/photo-g/multi-protocol-converter-59059-2274139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21" y="3952520"/>
            <a:ext cx="1626382" cy="88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02890" y="4995637"/>
            <a:ext cx="201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Protocol Converter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204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Graphite’s Value</a:t>
            </a:r>
            <a:endParaRPr lang="en-US" dirty="0"/>
          </a:p>
        </p:txBody>
      </p:sp>
      <p:pic>
        <p:nvPicPr>
          <p:cNvPr id="9218" name="Picture 2" descr="C:\Users\jefft.HQ\AppData\Local\Microsoft\Windows\Temporary Internet Files\Content.Outlook\26PKR7SL\G5_1_modul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24" y="1491330"/>
            <a:ext cx="3076791" cy="231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ellmore.redlion.net/photos/T48-P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44" y="4726031"/>
            <a:ext cx="958850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ww.omega.com/DAS/images/DRF_SERIES_m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88" y="4677413"/>
            <a:ext cx="2108654" cy="10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1986" y="5860602"/>
            <a:ext cx="17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Analog Signals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31301" y="5860602"/>
            <a:ext cx="133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PID Control</a:t>
            </a:r>
            <a:endParaRPr lang="en-US" b="1" dirty="0"/>
          </a:p>
        </p:txBody>
      </p:sp>
      <p:sp>
        <p:nvSpPr>
          <p:cNvPr id="8" name="Up Arrow 7"/>
          <p:cNvSpPr/>
          <p:nvPr/>
        </p:nvSpPr>
        <p:spPr>
          <a:xfrm>
            <a:off x="2449286" y="3933460"/>
            <a:ext cx="377142" cy="5734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http://img.directindustry.com/images_di/photo-g/multi-protocol-converter-59059-227413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21" y="3952520"/>
            <a:ext cx="1626382" cy="88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02890" y="4995637"/>
            <a:ext cx="201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Protocol Converter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283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Graphite’s Value</a:t>
            </a:r>
            <a:endParaRPr lang="en-US" dirty="0"/>
          </a:p>
        </p:txBody>
      </p:sp>
      <p:pic>
        <p:nvPicPr>
          <p:cNvPr id="9" name="Picture 2" descr="C:\Users\jefft.HQ\AppData\Local\Microsoft\Windows\Temporary Internet Files\Content.Outlook\26PKR7SL\G5_2_modul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671" y="1500663"/>
            <a:ext cx="3156857" cy="237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ellmore.redlion.net/photos/T48-P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44" y="4726031"/>
            <a:ext cx="958850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31301" y="5860602"/>
            <a:ext cx="133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PID Control</a:t>
            </a:r>
            <a:endParaRPr lang="en-US" b="1" dirty="0"/>
          </a:p>
        </p:txBody>
      </p:sp>
      <p:sp>
        <p:nvSpPr>
          <p:cNvPr id="12" name="Up Arrow 11"/>
          <p:cNvSpPr/>
          <p:nvPr/>
        </p:nvSpPr>
        <p:spPr>
          <a:xfrm rot="19172073">
            <a:off x="4078211" y="3857258"/>
            <a:ext cx="377142" cy="5734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img.directindustry.com/images_di/photo-g/multi-protocol-converter-59059-227413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21" y="3952520"/>
            <a:ext cx="1626382" cy="88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02890" y="4995637"/>
            <a:ext cx="201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Protocol Converter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83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Graphite’s Value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 rot="17832363">
            <a:off x="5153963" y="3516720"/>
            <a:ext cx="377142" cy="5734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img.directindustry.com/images_di/photo-g/multi-protocol-converter-59059-227413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21" y="3952520"/>
            <a:ext cx="1626382" cy="88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02890" y="4995637"/>
            <a:ext cx="201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Protocol Converter</a:t>
            </a:r>
            <a:endParaRPr lang="en-US" b="1" dirty="0"/>
          </a:p>
        </p:txBody>
      </p:sp>
      <p:pic>
        <p:nvPicPr>
          <p:cNvPr id="9218" name="Picture 2" descr="C:\Users\jefft.HQ\AppData\Local\Microsoft\Windows\Temporary Internet Files\Content.Outlook\26PKR7SL\G5_3_modu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95" y="1466869"/>
            <a:ext cx="3298369" cy="24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Graphite’s Value</a:t>
            </a:r>
            <a:endParaRPr lang="en-US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199910" y="2737197"/>
            <a:ext cx="4753631" cy="30975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Overall reduction in installation </a:t>
            </a:r>
            <a:r>
              <a:rPr lang="en-US" dirty="0" smtClean="0"/>
              <a:t>costs</a:t>
            </a:r>
          </a:p>
          <a:p>
            <a:r>
              <a:rPr lang="en-US" dirty="0" smtClean="0"/>
              <a:t>Saves space</a:t>
            </a:r>
            <a:endParaRPr lang="en-US" dirty="0"/>
          </a:p>
          <a:p>
            <a:r>
              <a:rPr lang="en-US" dirty="0" smtClean="0"/>
              <a:t>Removes system complexity</a:t>
            </a:r>
          </a:p>
          <a:p>
            <a:r>
              <a:rPr lang="en-US" dirty="0" smtClean="0"/>
              <a:t>Single configuration</a:t>
            </a:r>
          </a:p>
          <a:p>
            <a:r>
              <a:rPr lang="en-US" dirty="0" smtClean="0"/>
              <a:t>Single source supplier</a:t>
            </a:r>
          </a:p>
          <a:p>
            <a:r>
              <a:rPr lang="en-US" dirty="0" smtClean="0"/>
              <a:t>Single source tech support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C:\Users\jefft.HQ\AppData\Local\Microsoft\Windows\Temporary Internet Files\Content.Outlook\26PKR7SL\G5_4_modu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8" y="1472241"/>
            <a:ext cx="2950029" cy="22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14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641846"/>
            <a:ext cx="7853544" cy="4415635"/>
          </a:xfrm>
        </p:spPr>
        <p:txBody>
          <a:bodyPr/>
          <a:lstStyle/>
          <a:p>
            <a:r>
              <a:rPr lang="en-US" sz="4000" dirty="0" smtClean="0"/>
              <a:t> The big three?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</a:t>
            </a:r>
            <a:r>
              <a:rPr lang="en-US" baseline="0" dirty="0" smtClean="0"/>
              <a:t>’s Critical Features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8825" y="2224838"/>
            <a:ext cx="6097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Protocol conversion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5502" y="3381233"/>
            <a:ext cx="3763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Data logging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7801" y="4577770"/>
            <a:ext cx="3457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 server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8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641846"/>
            <a:ext cx="7853544" cy="4415635"/>
          </a:xfrm>
        </p:spPr>
        <p:txBody>
          <a:bodyPr/>
          <a:lstStyle/>
          <a:p>
            <a:r>
              <a:rPr lang="en-US" sz="4000" dirty="0" smtClean="0"/>
              <a:t> The big three FOUR!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</a:t>
            </a:r>
            <a:r>
              <a:rPr lang="en-US" baseline="0" dirty="0" smtClean="0"/>
              <a:t>’s Critical Features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45883" y="2224838"/>
            <a:ext cx="6097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Protocol conversion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1530" y="3261491"/>
            <a:ext cx="3763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Data logging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7816" y="4276472"/>
            <a:ext cx="3457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 server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1042" y="5318887"/>
            <a:ext cx="5453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Module Capability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2889190" y="1245124"/>
            <a:ext cx="1741715" cy="979714"/>
          </a:xfrm>
          <a:prstGeom prst="mathMultiply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5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7" grpId="0"/>
      <p:bldP spid="8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756440"/>
              </p:ext>
            </p:extLst>
          </p:nvPr>
        </p:nvGraphicFramePr>
        <p:xfrm>
          <a:off x="6196083" y="3770167"/>
          <a:ext cx="2381777" cy="179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Image" r:id="rId3" imgW="1944299" imgH="1468766" progId="Photoshop.Image.9">
                  <p:embed/>
                </p:oleObj>
              </mc:Choice>
              <mc:Fallback>
                <p:oleObj name="Image" r:id="rId3" imgW="1944299" imgH="1468766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83" y="3770167"/>
                        <a:ext cx="2381777" cy="1798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5349623" cy="4415635"/>
          </a:xfrm>
        </p:spPr>
        <p:txBody>
          <a:bodyPr/>
          <a:lstStyle/>
          <a:p>
            <a:r>
              <a:rPr lang="en-US" dirty="0" smtClean="0"/>
              <a:t>Launched</a:t>
            </a:r>
            <a:r>
              <a:rPr lang="en-US" baseline="0" dirty="0" smtClean="0"/>
              <a:t> in 2003</a:t>
            </a:r>
          </a:p>
          <a:p>
            <a:pPr lvl="1"/>
            <a:r>
              <a:rPr lang="en-US" dirty="0" smtClean="0"/>
              <a:t>Started with the G303</a:t>
            </a:r>
          </a:p>
          <a:p>
            <a:pPr lvl="0"/>
            <a:r>
              <a:rPr lang="en-US" dirty="0" smtClean="0"/>
              <a:t>Range filled</a:t>
            </a:r>
            <a:r>
              <a:rPr lang="en-US" baseline="0" dirty="0" smtClean="0"/>
              <a:t> out </a:t>
            </a:r>
            <a:r>
              <a:rPr lang="en-US" dirty="0" smtClean="0"/>
              <a:t>slowly</a:t>
            </a:r>
          </a:p>
          <a:p>
            <a:pPr lvl="0"/>
            <a:r>
              <a:rPr lang="en-US" dirty="0" smtClean="0"/>
              <a:t>Sales slow to develop</a:t>
            </a:r>
          </a:p>
          <a:p>
            <a:pPr lvl="1"/>
            <a:r>
              <a:rPr lang="en-US" dirty="0" smtClean="0"/>
              <a:t>Technology was too early</a:t>
            </a:r>
          </a:p>
          <a:p>
            <a:r>
              <a:rPr lang="en-US" dirty="0" smtClean="0"/>
              <a:t>2005 Sales explodes</a:t>
            </a:r>
          </a:p>
          <a:p>
            <a:pPr lvl="1"/>
            <a:r>
              <a:rPr lang="en-US" dirty="0" smtClean="0"/>
              <a:t>Realized technology and …</a:t>
            </a:r>
          </a:p>
        </p:txBody>
      </p:sp>
    </p:spTree>
    <p:extLst>
      <p:ext uri="{BB962C8B-B14F-4D97-AF65-F5344CB8AC3E}">
        <p14:creationId xmlns:p14="http://schemas.microsoft.com/office/powerpoint/2010/main" val="17799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pic>
        <p:nvPicPr>
          <p:cNvPr id="6146" name="Picture 2" descr="Pro-face America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04" y="1826304"/>
            <a:ext cx="45720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isit Rockwell Auto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14" y="1826304"/>
            <a:ext cx="2081922" cy="71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87" y="3323544"/>
            <a:ext cx="1438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25" y="4497841"/>
            <a:ext cx="3524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Beijer Electronic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70" y="3294969"/>
            <a:ext cx="19050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Comparison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950302"/>
              </p:ext>
            </p:extLst>
          </p:nvPr>
        </p:nvGraphicFramePr>
        <p:xfrm>
          <a:off x="814811" y="1719891"/>
          <a:ext cx="7995724" cy="39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Worksheet" r:id="rId4" imgW="9759903" imgH="4851360" progId="Excel.Sheet.12">
                  <p:embed/>
                </p:oleObj>
              </mc:Choice>
              <mc:Fallback>
                <p:oleObj name="Worksheet" r:id="rId4" imgW="9759903" imgH="4851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4811" y="1719891"/>
                        <a:ext cx="7995724" cy="39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9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Graphite Series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Now, What Do You Think?</a:t>
            </a:r>
            <a:endParaRPr lang="en-US" dirty="0"/>
          </a:p>
        </p:txBody>
      </p:sp>
      <p:pic>
        <p:nvPicPr>
          <p:cNvPr id="4" name="Picture 2" descr="C:\Users\jefft.HQ\AppData\Local\Microsoft\Windows\Temporary Internet Files\Content.Outlook\26PKR7SL\G5_family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89" y="1767154"/>
            <a:ext cx="7327993" cy="42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87" y="4715537"/>
            <a:ext cx="1069395" cy="91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2325" y="5536363"/>
            <a:ext cx="463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Sleek, Rugged and Flexible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1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Extrusion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10242" name="Picture 2" descr="http://www.redlion.net/Images/ApplicationImages/extrud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873344"/>
            <a:ext cx="30480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3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Oh hell, sell it everywhere you see a panel!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4" name="Picture 3" descr="C:\Users\jefft.HQ\AppData\Local\Microsoft\Windows\Temporary Internet Files\Content.Outlook\26PKR7SL\G5_straight_mounta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63" y="2879191"/>
            <a:ext cx="2747549" cy="182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81" y="4833230"/>
            <a:ext cx="1069395" cy="91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jefft.HQ\AppData\Local\Microsoft\Windows\Temporary Internet Files\Content.Outlook\26PKR7SL\G5_4_modu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89" y="2879191"/>
            <a:ext cx="2441438" cy="183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Remember the products are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released yet</a:t>
            </a:r>
          </a:p>
          <a:p>
            <a:r>
              <a:rPr lang="en-US" dirty="0" smtClean="0"/>
              <a:t>G3 HMIs are not going to be discontinued anytime soon, so…</a:t>
            </a:r>
          </a:p>
          <a:p>
            <a:r>
              <a:rPr lang="en-US" dirty="0" smtClean="0"/>
              <a:t>List all the opportunities that you have lost to the competition</a:t>
            </a:r>
          </a:p>
          <a:p>
            <a:r>
              <a:rPr lang="en-US" dirty="0" smtClean="0"/>
              <a:t>Think about any fresh opportunities </a:t>
            </a:r>
          </a:p>
          <a:p>
            <a:r>
              <a:rPr lang="en-US" dirty="0" smtClean="0"/>
              <a:t>Visit these opportunities first to maximize your sales, but be careful not to set expectations</a:t>
            </a:r>
          </a:p>
          <a:p>
            <a:r>
              <a:rPr lang="en-US" dirty="0" smtClean="0"/>
              <a:t>Visit existing customer after the above opportunities are completed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You Do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0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…have fun selling something they </a:t>
            </a:r>
            <a:r>
              <a:rPr lang="en-US" dirty="0" err="1" smtClean="0"/>
              <a:t>ain’t</a:t>
            </a:r>
            <a:r>
              <a:rPr lang="en-US" dirty="0" smtClean="0"/>
              <a:t> got!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above all..</a:t>
            </a:r>
            <a:endParaRPr lang="en-US" dirty="0"/>
          </a:p>
        </p:txBody>
      </p:sp>
      <p:pic>
        <p:nvPicPr>
          <p:cNvPr id="4" name="Picture 2" descr="C:\Users\jefft.HQ\AppData\Local\Microsoft\Windows\Temporary Internet Files\Content.Outlook\26PKR7SL\G5_family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89" y="1767154"/>
            <a:ext cx="7327993" cy="424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87" y="4715537"/>
            <a:ext cx="1069395" cy="91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62325" y="5536363"/>
            <a:ext cx="463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Sleek, Rugged and Flexible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3082413" y="6048481"/>
            <a:ext cx="3074117" cy="533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>
                <a:srgbClr val="E10535"/>
              </a:buClr>
              <a:buFont typeface="Wingdings" charset="2"/>
              <a:buChar char="§"/>
              <a:defRPr sz="2200" b="1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571500" indent="-285750" algn="l" defTabSz="914400" rtl="0" eaLnBrk="1" latinLnBrk="0" hangingPunct="1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Font typeface="Lucida Grande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2pPr>
            <a:lvl3pPr marL="800100" indent="-171450" algn="l" defTabSz="914400" rtl="0" eaLnBrk="1" latinLnBrk="0" hangingPunct="1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-"/>
              <a:defRPr sz="1800" b="0" i="1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>
                <a:latin typeface="Arial Rounded MT Bold" pitchFamily="34" charset="0"/>
              </a:rPr>
              <a:t>The Graphite Series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7013" y="4348163"/>
            <a:ext cx="7250112" cy="579437"/>
          </a:xfrm>
          <a:prstGeom prst="rect">
            <a:avLst/>
          </a:prstGeom>
        </p:spPr>
        <p:txBody>
          <a:bodyPr anchor="b"/>
          <a:lstStyle/>
          <a:p>
            <a:pPr algn="l">
              <a:lnSpc>
                <a:spcPts val="3200"/>
              </a:lnSpc>
              <a:spcBef>
                <a:spcPts val="0"/>
              </a:spcBef>
            </a:pPr>
            <a:r>
              <a:rPr lang="en-US" sz="3200" b="1" dirty="0" smtClean="0">
                <a:ea typeface="+mn-ea"/>
                <a:cs typeface="Helvetica"/>
              </a:rPr>
              <a:t>Thank You</a:t>
            </a:r>
            <a:endParaRPr lang="en-US" sz="3200" b="1" dirty="0"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937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Crimson Software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12" y="2190184"/>
            <a:ext cx="514191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3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Crimson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450774"/>
            <a:ext cx="5349623" cy="4415635"/>
          </a:xfrm>
        </p:spPr>
        <p:txBody>
          <a:bodyPr/>
          <a:lstStyle/>
          <a:p>
            <a:r>
              <a:rPr lang="en-US" dirty="0" smtClean="0"/>
              <a:t>Crimson 2.0 launched 2003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reat “hang time” – was seven years old when replaced</a:t>
            </a:r>
          </a:p>
          <a:p>
            <a:r>
              <a:rPr lang="en-US" dirty="0" smtClean="0"/>
              <a:t>Crimson 3.0 launched 2010</a:t>
            </a:r>
          </a:p>
          <a:p>
            <a:pPr lvl="1"/>
            <a:r>
              <a:rPr lang="en-US" dirty="0" smtClean="0"/>
              <a:t>Better user interface</a:t>
            </a:r>
          </a:p>
          <a:p>
            <a:pPr lvl="1"/>
            <a:r>
              <a:rPr lang="en-US" dirty="0" smtClean="0"/>
              <a:t>More efficient tag handling</a:t>
            </a:r>
          </a:p>
          <a:p>
            <a:pPr lvl="1"/>
            <a:r>
              <a:rPr lang="en-US" dirty="0" smtClean="0"/>
              <a:t>Better colors and fills</a:t>
            </a:r>
          </a:p>
          <a:p>
            <a:pPr lvl="1"/>
            <a:r>
              <a:rPr lang="en-US" dirty="0" smtClean="0"/>
              <a:t>Undo function</a:t>
            </a:r>
          </a:p>
          <a:p>
            <a:pPr lvl="1"/>
            <a:r>
              <a:rPr lang="en-US" dirty="0" smtClean="0"/>
              <a:t>Master slides and widgets</a:t>
            </a:r>
          </a:p>
          <a:p>
            <a:pPr lvl="1"/>
            <a:r>
              <a:rPr lang="en-US" dirty="0" smtClean="0"/>
              <a:t>En masse formatting</a:t>
            </a:r>
          </a:p>
          <a:p>
            <a:pPr lvl="1"/>
            <a:r>
              <a:rPr lang="en-US" dirty="0" smtClean="0"/>
              <a:t>Debug tools</a:t>
            </a:r>
          </a:p>
          <a:p>
            <a:pPr lvl="1"/>
            <a:endParaRPr lang="en-US" dirty="0"/>
          </a:p>
          <a:p>
            <a:pPr marL="28575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Crimson 3.0 still going strong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19" y="3220455"/>
            <a:ext cx="2778677" cy="16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81" y="4059463"/>
            <a:ext cx="2758946" cy="165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7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641846"/>
            <a:ext cx="7853544" cy="4415635"/>
          </a:xfrm>
        </p:spPr>
        <p:txBody>
          <a:bodyPr/>
          <a:lstStyle/>
          <a:p>
            <a:pPr marL="0" indent="0">
              <a:buNone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Crimson</a:t>
            </a:r>
            <a:r>
              <a:rPr lang="en-US" baseline="0" dirty="0" smtClean="0"/>
              <a:t>’s Critical Features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8825" y="2224838"/>
            <a:ext cx="6097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Protocol conversion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5502" y="3381233"/>
            <a:ext cx="3763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Data logging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7801" y="4577770"/>
            <a:ext cx="3457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 server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255" y="1557196"/>
            <a:ext cx="7016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Big Three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01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641846"/>
            <a:ext cx="7853544" cy="4415635"/>
          </a:xfrm>
        </p:spPr>
        <p:txBody>
          <a:bodyPr/>
          <a:lstStyle/>
          <a:p>
            <a:r>
              <a:rPr lang="en-US" sz="4000" dirty="0" smtClean="0"/>
              <a:t> Not to mention…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Crimson</a:t>
            </a:r>
            <a:r>
              <a:rPr lang="en-US" baseline="0" dirty="0" smtClean="0"/>
              <a:t>’s Critical Features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78983" y="4474775"/>
            <a:ext cx="58026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1200000" lon="0" rev="180000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SMS text message support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435" y="2511751"/>
            <a:ext cx="20383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>
                <a:rot lat="0" lon="21000001" rev="20400000"/>
              </a:camera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FTP Host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9831" y="1504980"/>
            <a:ext cx="32993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2100000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User programs</a:t>
            </a:r>
            <a:endParaRPr lang="en-US" sz="40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9420" y="5240177"/>
            <a:ext cx="2080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>
                <a:rot lat="0" lon="21000001" rev="1800000"/>
              </a:camera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SQL Sync</a:t>
            </a:r>
            <a:endParaRPr lang="en-US" sz="40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5894" y="2372598"/>
            <a:ext cx="5710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Custom &amp; data web pages</a:t>
            </a:r>
            <a:endParaRPr lang="en-US" sz="40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1107" y="5594120"/>
            <a:ext cx="22365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>
                <a:rot lat="0" lon="21000001" rev="21000000"/>
              </a:camera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E105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FTP client</a:t>
            </a:r>
            <a:endParaRPr lang="en-US" sz="4000" b="1" cap="none" spc="0" dirty="0">
              <a:ln w="11430"/>
              <a:solidFill>
                <a:srgbClr val="E1053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9394" y="4630375"/>
            <a:ext cx="34147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Easy animation</a:t>
            </a:r>
            <a:endParaRPr lang="en-US" sz="4000" b="1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952" y="3568546"/>
            <a:ext cx="31422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 support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7681" y="3605267"/>
            <a:ext cx="38997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>
                <a:rot lat="0" lon="21000001" rev="600000"/>
              </a:camera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E1053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Security manager</a:t>
            </a:r>
            <a:endParaRPr lang="en-US" sz="4000" b="1" cap="none" spc="0" dirty="0">
              <a:ln w="11430"/>
              <a:solidFill>
                <a:srgbClr val="E1053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6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64825" y="1450775"/>
            <a:ext cx="7164776" cy="4403760"/>
          </a:xfrm>
        </p:spPr>
        <p:txBody>
          <a:bodyPr/>
          <a:lstStyle/>
          <a:p>
            <a:r>
              <a:rPr lang="en-US" sz="2000" dirty="0" smtClean="0"/>
              <a:t>In response to a customer trying to decide between </a:t>
            </a:r>
            <a:r>
              <a:rPr lang="en-US" sz="2000" dirty="0"/>
              <a:t>Maple </a:t>
            </a:r>
            <a:r>
              <a:rPr lang="en-US" sz="2000" dirty="0" smtClean="0"/>
              <a:t>Systems</a:t>
            </a:r>
            <a:r>
              <a:rPr lang="en-US" sz="2000" dirty="0"/>
              <a:t>, </a:t>
            </a:r>
            <a:r>
              <a:rPr lang="en-US" sz="2000" dirty="0" smtClean="0"/>
              <a:t>C-More </a:t>
            </a:r>
            <a:r>
              <a:rPr lang="en-US" sz="2000" dirty="0"/>
              <a:t>Panel or </a:t>
            </a:r>
            <a:r>
              <a:rPr lang="en-US" sz="2000" dirty="0" smtClean="0"/>
              <a:t>an EZ </a:t>
            </a:r>
            <a:r>
              <a:rPr lang="en-US" sz="2000" dirty="0"/>
              <a:t>Automation </a:t>
            </a:r>
            <a:r>
              <a:rPr lang="en-US" sz="2000" dirty="0" smtClean="0"/>
              <a:t>HMI…</a:t>
            </a:r>
          </a:p>
          <a:p>
            <a:pPr lvl="1"/>
            <a:r>
              <a:rPr lang="en-US" sz="1800" i="1" dirty="0" smtClean="0"/>
              <a:t>“I'll </a:t>
            </a:r>
            <a:r>
              <a:rPr lang="en-US" sz="1800" i="1" dirty="0"/>
              <a:t>be the first to suggest </a:t>
            </a:r>
            <a:r>
              <a:rPr lang="en-US" sz="1800" b="1" i="1" dirty="0">
                <a:solidFill>
                  <a:srgbClr val="FF0000"/>
                </a:solidFill>
              </a:rPr>
              <a:t>Red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Lion</a:t>
            </a:r>
            <a:r>
              <a:rPr lang="en-US" sz="1800" i="1" dirty="0">
                <a:solidFill>
                  <a:srgbClr val="FF0000"/>
                </a:solidFill>
              </a:rPr>
              <a:t>'s </a:t>
            </a:r>
            <a:r>
              <a:rPr lang="en-US" sz="1800" i="1" dirty="0"/>
              <a:t>G3 or G3 Kadet HMI over any of those</a:t>
            </a:r>
            <a:r>
              <a:rPr lang="en-US" sz="1800" i="1" dirty="0" smtClean="0"/>
              <a:t>.”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response </a:t>
            </a:r>
            <a:r>
              <a:rPr lang="en-US" sz="2000" dirty="0" smtClean="0"/>
              <a:t>to a customer struggling with an AB HMI…</a:t>
            </a:r>
          </a:p>
          <a:p>
            <a:pPr lvl="1"/>
            <a:r>
              <a:rPr lang="en-US" sz="1800" i="1" dirty="0" smtClean="0"/>
              <a:t>“…toss </a:t>
            </a:r>
            <a:r>
              <a:rPr lang="en-US" sz="1800" i="1" dirty="0"/>
              <a:t>the PV300 (or sell it on ebay) and buy a G304K from </a:t>
            </a:r>
            <a:r>
              <a:rPr lang="en-US" sz="1800" b="1" i="1" dirty="0">
                <a:solidFill>
                  <a:srgbClr val="FF0000"/>
                </a:solidFill>
              </a:rPr>
              <a:t>Red Lion</a:t>
            </a:r>
            <a:r>
              <a:rPr lang="en-US" sz="1800" i="1" dirty="0"/>
              <a:t>. Then your HMI limitations all but go away and the performance and capability and reliability will go up (dramatically</a:t>
            </a:r>
            <a:r>
              <a:rPr lang="en-US" sz="1800" i="1" dirty="0" smtClean="0"/>
              <a:t>).</a:t>
            </a:r>
          </a:p>
          <a:p>
            <a:r>
              <a:rPr lang="en-US" sz="2000" dirty="0" smtClean="0"/>
              <a:t>In response to someone struggling with AB software…</a:t>
            </a:r>
          </a:p>
          <a:p>
            <a:pPr lvl="1"/>
            <a:r>
              <a:rPr lang="en-US" sz="1800" i="1" dirty="0" smtClean="0"/>
              <a:t>“</a:t>
            </a:r>
            <a:r>
              <a:rPr lang="en-US" sz="1800" i="1" dirty="0"/>
              <a:t>Install Studio in a separate VM, and restore an archived copy of the application to that, then try to </a:t>
            </a:r>
            <a:r>
              <a:rPr lang="en-US" sz="1800" i="1" dirty="0" smtClean="0"/>
              <a:t>edit… Then </a:t>
            </a:r>
            <a:r>
              <a:rPr lang="en-US" sz="1800" i="1" dirty="0"/>
              <a:t>throw it all out, and switch to </a:t>
            </a:r>
            <a:r>
              <a:rPr lang="en-US" sz="1800" b="1" i="1" dirty="0">
                <a:solidFill>
                  <a:srgbClr val="FF0000"/>
                </a:solidFill>
              </a:rPr>
              <a:t>Red Lion</a:t>
            </a:r>
            <a:r>
              <a:rPr lang="en-US" sz="1800" i="1" dirty="0"/>
              <a:t>.</a:t>
            </a:r>
            <a:r>
              <a:rPr lang="en-US" sz="1800" i="1" dirty="0" smtClean="0"/>
              <a:t>”</a:t>
            </a:r>
            <a:endParaRPr lang="en-US" sz="18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9408" y="227013"/>
            <a:ext cx="7718961" cy="68738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Forum Threads (PLCS.net)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Red Lion">
  <a:themeElements>
    <a:clrScheme name="Red Lion Colors">
      <a:dk1>
        <a:sysClr val="windowText" lastClr="000000"/>
      </a:dk1>
      <a:lt1>
        <a:sysClr val="window" lastClr="FFFFFF"/>
      </a:lt1>
      <a:dk2>
        <a:srgbClr val="A5A5A5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 Logo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all Header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and Clos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mall Header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Small Header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10535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10535"/>
      </a:hlink>
      <a:folHlink>
        <a:srgbClr val="E10535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82446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82446"/>
      </a:hlink>
      <a:folHlink>
        <a:srgbClr val="E82446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Red Lion Colors">
      <a:dk1>
        <a:sysClr val="windowText" lastClr="000000"/>
      </a:dk1>
      <a:lt1>
        <a:sysClr val="window" lastClr="FFFFFF"/>
      </a:lt1>
      <a:dk2>
        <a:srgbClr val="604897"/>
      </a:dk2>
      <a:lt2>
        <a:srgbClr val="E9E7EC"/>
      </a:lt2>
      <a:accent1>
        <a:srgbClr val="E82446"/>
      </a:accent1>
      <a:accent2>
        <a:srgbClr val="4F81BD"/>
      </a:accent2>
      <a:accent3>
        <a:srgbClr val="9BBB59"/>
      </a:accent3>
      <a:accent4>
        <a:srgbClr val="7E61B1"/>
      </a:accent4>
      <a:accent5>
        <a:srgbClr val="4BACC6"/>
      </a:accent5>
      <a:accent6>
        <a:srgbClr val="F79646"/>
      </a:accent6>
      <a:hlink>
        <a:srgbClr val="E82446"/>
      </a:hlink>
      <a:folHlink>
        <a:srgbClr val="E82446"/>
      </a:folHlink>
    </a:clrScheme>
    <a:fontScheme name="Red Lion Sans">
      <a:majorFont>
        <a:latin typeface="Corbel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71459970D237469835E1F3A2B0EE70" ma:contentTypeVersion="0" ma:contentTypeDescription="Create a new document." ma:contentTypeScope="" ma:versionID="21a09db33a85b2edb36b28745445a368">
  <xsd:schema xmlns:xsd="http://www.w3.org/2001/XMLSchema" xmlns:xs="http://www.w3.org/2001/XMLSchema" xmlns:p="http://schemas.microsoft.com/office/2006/metadata/properties" xmlns:ns2="ad801722-3630-4150-b0ec-869a968a57f8" targetNamespace="http://schemas.microsoft.com/office/2006/metadata/properties" ma:root="true" ma:fieldsID="e961c5d9477fd1146f4fea5c10e275a6" ns2:_="">
    <xsd:import namespace="ad801722-3630-4150-b0ec-869a968a5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01722-3630-4150-b0ec-869a968a5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d801722-3630-4150-b0ec-869a968a57f8">QPRHXA2NAAYW-497-32</_dlc_DocId>
    <_dlc_DocIdUrl xmlns="ad801722-3630-4150-b0ec-869a968a57f8">
      <Url>https://sharepoint.redlion.net/t/PM/WS2013/_layouts/DocIdRedir.aspx?ID=QPRHXA2NAAYW-497-32</Url>
      <Description>QPRHXA2NAAYW-497-32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0F34C5-D3EB-434F-8771-56AC102A79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801722-3630-4150-b0ec-869a968a5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9856B1-BC10-401F-8805-14563BD27254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ad801722-3630-4150-b0ec-869a968a57f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5C6D974-8805-4571-902C-7E154048B23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5059445-2573-435C-8D6E-79F480C864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Lion</Template>
  <TotalTime>4714</TotalTime>
  <Words>1051</Words>
  <Application>Microsoft Office PowerPoint</Application>
  <PresentationFormat>On-screen Show (4:3)</PresentationFormat>
  <Paragraphs>220</Paragraphs>
  <Slides>47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Red Lion</vt:lpstr>
      <vt:lpstr>No Logo</vt:lpstr>
      <vt:lpstr>Small Header</vt:lpstr>
      <vt:lpstr>Title and Close</vt:lpstr>
      <vt:lpstr>1_Small Header</vt:lpstr>
      <vt:lpstr>2_Small Header</vt:lpstr>
      <vt:lpstr>Image</vt:lpstr>
      <vt:lpstr>Worksheet</vt:lpstr>
      <vt:lpstr>Interface</vt:lpstr>
      <vt:lpstr>G3 Series – Review</vt:lpstr>
      <vt:lpstr>Hardware</vt:lpstr>
      <vt:lpstr>Hardware</vt:lpstr>
      <vt:lpstr>Crimson Software</vt:lpstr>
      <vt:lpstr>Crimson</vt:lpstr>
      <vt:lpstr>Crimson’s Critical Features</vt:lpstr>
      <vt:lpstr>Crimson’s Critical Features</vt:lpstr>
      <vt:lpstr>Forum Threads (PLCS.net)</vt:lpstr>
      <vt:lpstr>Customer Sentiment</vt:lpstr>
      <vt:lpstr>G3’s Brand</vt:lpstr>
      <vt:lpstr>Revenue Growth</vt:lpstr>
      <vt:lpstr>Is There Room for Improvement?</vt:lpstr>
      <vt:lpstr>What if we could…</vt:lpstr>
      <vt:lpstr>What if we could…</vt:lpstr>
      <vt:lpstr>What if we could…</vt:lpstr>
      <vt:lpstr>What if we could…</vt:lpstr>
      <vt:lpstr>Graphite Series HMI</vt:lpstr>
      <vt:lpstr>What if we could…</vt:lpstr>
      <vt:lpstr>The Graphite Series</vt:lpstr>
      <vt:lpstr>Sleek Appearance</vt:lpstr>
      <vt:lpstr>Not Just a Pretty Face</vt:lpstr>
      <vt:lpstr>Graphite Models</vt:lpstr>
      <vt:lpstr>Graphite Facts</vt:lpstr>
      <vt:lpstr>So What Do You Think?</vt:lpstr>
      <vt:lpstr>Seeing is Believing</vt:lpstr>
      <vt:lpstr>Cheat Sheet</vt:lpstr>
      <vt:lpstr>PowerPoint Presentation</vt:lpstr>
      <vt:lpstr>That’s not all</vt:lpstr>
      <vt:lpstr>Module Facts</vt:lpstr>
      <vt:lpstr>4 Input Universal Module</vt:lpstr>
      <vt:lpstr>PowerPoint Presentation</vt:lpstr>
      <vt:lpstr>Graphite’s Value</vt:lpstr>
      <vt:lpstr>Graphite’s Value</vt:lpstr>
      <vt:lpstr>Graphite’s Value</vt:lpstr>
      <vt:lpstr>Graphite’s Value</vt:lpstr>
      <vt:lpstr>Graphite’s Value</vt:lpstr>
      <vt:lpstr>Graphite’s Critical Features</vt:lpstr>
      <vt:lpstr>Graphite’s Critical Features</vt:lpstr>
      <vt:lpstr>Competition</vt:lpstr>
      <vt:lpstr>Competitive Comparison</vt:lpstr>
      <vt:lpstr>So Now, What Do You Think?</vt:lpstr>
      <vt:lpstr>Applications</vt:lpstr>
      <vt:lpstr>Applications</vt:lpstr>
      <vt:lpstr>What Should You Do Now?</vt:lpstr>
      <vt:lpstr>But above all..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Sales Prelaunch Meeting</dc:title>
  <dc:creator>Jeff Thornton</dc:creator>
  <cp:lastModifiedBy>Don.Kline</cp:lastModifiedBy>
  <cp:revision>127</cp:revision>
  <dcterms:created xsi:type="dcterms:W3CDTF">2013-03-07T19:42:15Z</dcterms:created>
  <dcterms:modified xsi:type="dcterms:W3CDTF">2014-06-03T13:04:10Z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0x0101005371459970D237469835E1F3A2B0EE70</vt:lpwstr>
  </property>
  <property fmtid="{D5CDD505-2E9C-101B-9397-08002B2CF9AE}" pid="3" name="_dlc_DocIdItemGuid">
    <vt:lpwstr>2f6db770-a8b7-4da9-a188-d46c7b5a7d64</vt:lpwstr>
  </property>
</Properties>
</file>