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97" r:id="rId6"/>
    <p:sldMasterId id="2147483705" r:id="rId7"/>
    <p:sldMasterId id="2147483692" r:id="rId8"/>
    <p:sldMasterId id="2147483721" r:id="rId9"/>
  </p:sldMasterIdLst>
  <p:notesMasterIdLst>
    <p:notesMasterId r:id="rId42"/>
  </p:notesMasterIdLst>
  <p:handoutMasterIdLst>
    <p:handoutMasterId r:id="rId43"/>
  </p:handoutMasterIdLst>
  <p:sldIdLst>
    <p:sldId id="313" r:id="rId10"/>
    <p:sldId id="323" r:id="rId11"/>
    <p:sldId id="322" r:id="rId12"/>
    <p:sldId id="324" r:id="rId13"/>
    <p:sldId id="331" r:id="rId14"/>
    <p:sldId id="325" r:id="rId15"/>
    <p:sldId id="326" r:id="rId16"/>
    <p:sldId id="327" r:id="rId17"/>
    <p:sldId id="328" r:id="rId18"/>
    <p:sldId id="329" r:id="rId19"/>
    <p:sldId id="330" r:id="rId20"/>
    <p:sldId id="332" r:id="rId21"/>
    <p:sldId id="342" r:id="rId22"/>
    <p:sldId id="348" r:id="rId23"/>
    <p:sldId id="333" r:id="rId24"/>
    <p:sldId id="353" r:id="rId25"/>
    <p:sldId id="343" r:id="rId26"/>
    <p:sldId id="334" r:id="rId27"/>
    <p:sldId id="346" r:id="rId28"/>
    <p:sldId id="335" r:id="rId29"/>
    <p:sldId id="349" r:id="rId30"/>
    <p:sldId id="344" r:id="rId31"/>
    <p:sldId id="336" r:id="rId32"/>
    <p:sldId id="350" r:id="rId33"/>
    <p:sldId id="351" r:id="rId34"/>
    <p:sldId id="339" r:id="rId35"/>
    <p:sldId id="352" r:id="rId36"/>
    <p:sldId id="337" r:id="rId37"/>
    <p:sldId id="347" r:id="rId38"/>
    <p:sldId id="340" r:id="rId39"/>
    <p:sldId id="341" r:id="rId40"/>
    <p:sldId id="312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69914A4-778C-47D5-B1D0-14E316A2E213}">
          <p14:sldIdLst>
            <p14:sldId id="313"/>
            <p14:sldId id="323"/>
            <p14:sldId id="322"/>
            <p14:sldId id="324"/>
            <p14:sldId id="331"/>
            <p14:sldId id="325"/>
            <p14:sldId id="326"/>
            <p14:sldId id="327"/>
            <p14:sldId id="328"/>
            <p14:sldId id="329"/>
            <p14:sldId id="330"/>
            <p14:sldId id="332"/>
            <p14:sldId id="342"/>
            <p14:sldId id="348"/>
            <p14:sldId id="333"/>
            <p14:sldId id="353"/>
            <p14:sldId id="343"/>
            <p14:sldId id="334"/>
            <p14:sldId id="346"/>
            <p14:sldId id="335"/>
            <p14:sldId id="349"/>
            <p14:sldId id="344"/>
            <p14:sldId id="336"/>
            <p14:sldId id="350"/>
            <p14:sldId id="351"/>
            <p14:sldId id="339"/>
            <p14:sldId id="352"/>
            <p14:sldId id="337"/>
            <p14:sldId id="347"/>
            <p14:sldId id="340"/>
            <p14:sldId id="341"/>
            <p14:sldId id="31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535"/>
    <a:srgbClr val="CFCAD4"/>
    <a:srgbClr val="D4D0D9"/>
    <a:srgbClr val="CAC4D1"/>
    <a:srgbClr val="6B46A3"/>
    <a:srgbClr val="E1233B"/>
    <a:srgbClr val="7258A3"/>
    <a:srgbClr val="E4E1E8"/>
    <a:srgbClr val="4E2F86"/>
    <a:srgbClr val="5A4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8" autoAdjust="0"/>
    <p:restoredTop sz="85857" autoAdjust="0"/>
  </p:normalViewPr>
  <p:slideViewPr>
    <p:cSldViewPr snapToGrid="0">
      <p:cViewPr>
        <p:scale>
          <a:sx n="70" d="100"/>
          <a:sy n="70" d="100"/>
        </p:scale>
        <p:origin x="-1602" y="-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678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>
                <a:cs typeface="Helvetica"/>
              </a:rPr>
              <a:t>© Red Lion Controls Inc.</a:t>
            </a:r>
            <a:endParaRPr lang="en-US" dirty="0"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4592E-EC57-4EEB-8A40-DDD6A6BE063D}" type="slidenum">
              <a:rPr lang="en-US" smtClean="0">
                <a:cs typeface="Helvetica"/>
              </a:rPr>
              <a:pPr/>
              <a:t>‹#›</a:t>
            </a:fld>
            <a:endParaRPr lang="en-US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793049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  <a:cs typeface="Helvetica"/>
              </a:defRPr>
            </a:lvl1pPr>
          </a:lstStyle>
          <a:p>
            <a:r>
              <a:rPr lang="en-US" dirty="0" smtClean="0"/>
              <a:t>© Red Lion Controls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  <a:cs typeface="Helvetica"/>
              </a:defRPr>
            </a:lvl1pPr>
          </a:lstStyle>
          <a:p>
            <a:fld id="{7BF0D3B6-466C-4664-83B6-DA65A8BB20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86030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Helvetica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Helvetica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Helvetica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157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dirty="0"/>
              <a:t>Pic: Destroyed LNG pipeline that was destroyed.</a:t>
            </a:r>
          </a:p>
          <a:p>
            <a:pPr lvl="1"/>
            <a:r>
              <a:rPr lang="en-US" sz="2000" dirty="0"/>
              <a:t>Story of how unmonitored pipeline could be a ticking time bomb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/>
              <a:t>	</a:t>
            </a:r>
            <a:r>
              <a:rPr lang="en-US" sz="2000" dirty="0" smtClean="0"/>
              <a:t>-Pipeline</a:t>
            </a:r>
            <a:r>
              <a:rPr lang="en-US" sz="2000" baseline="0" dirty="0" smtClean="0"/>
              <a:t> exploded in </a:t>
            </a:r>
            <a:r>
              <a:rPr lang="en-US" sz="2000" dirty="0" smtClean="0"/>
              <a:t>San Bruno California</a:t>
            </a:r>
          </a:p>
          <a:p>
            <a:pPr lvl="1"/>
            <a:r>
              <a:rPr lang="en-US" sz="2000" dirty="0" smtClean="0"/>
              <a:t>Segway: How</a:t>
            </a:r>
            <a:r>
              <a:rPr lang="en-US" sz="2000" baseline="0" dirty="0" smtClean="0"/>
              <a:t> to prevent this from happening?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058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400" dirty="0"/>
              <a:t>Pic: Consumer’s Distribution Network</a:t>
            </a:r>
          </a:p>
          <a:p>
            <a:pPr lvl="1"/>
            <a:r>
              <a:rPr lang="en-US" sz="2400" dirty="0"/>
              <a:t>Story of Consumers Energy</a:t>
            </a:r>
          </a:p>
          <a:p>
            <a:pPr lvl="2"/>
            <a:r>
              <a:rPr lang="en-US" sz="2400" dirty="0" smtClean="0"/>
              <a:t>-Pipeline </a:t>
            </a:r>
            <a:r>
              <a:rPr lang="en-US" sz="2400" dirty="0"/>
              <a:t>and distribution network </a:t>
            </a:r>
            <a:r>
              <a:rPr lang="en-US" sz="2400" dirty="0" smtClean="0"/>
              <a:t>monitoring</a:t>
            </a:r>
          </a:p>
          <a:p>
            <a:pPr lvl="2"/>
            <a:r>
              <a:rPr lang="en-US" sz="2400" dirty="0" smtClean="0"/>
              <a:t>-Sixnet</a:t>
            </a:r>
            <a:r>
              <a:rPr lang="en-US" sz="2400" baseline="0" dirty="0" smtClean="0"/>
              <a:t> RTU and IO are installed at the City Gate</a:t>
            </a:r>
          </a:p>
          <a:p>
            <a:pPr lvl="2"/>
            <a:r>
              <a:rPr lang="en-US" sz="2400" baseline="0" dirty="0" smtClean="0"/>
              <a:t>--Measures pipeline pressure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---</a:t>
            </a:r>
            <a:r>
              <a:rPr lang="en-US" sz="2400" dirty="0" smtClean="0"/>
              <a:t>Measure pressure at all</a:t>
            </a:r>
            <a:r>
              <a:rPr lang="en-US" sz="2400" baseline="0" dirty="0" smtClean="0"/>
              <a:t> ends so it can detect leaks.</a:t>
            </a:r>
            <a:endParaRPr lang="en-US" sz="2400" dirty="0" smtClean="0"/>
          </a:p>
          <a:p>
            <a:pPr lvl="2"/>
            <a:r>
              <a:rPr lang="en-US" sz="2400" baseline="0" dirty="0" smtClean="0"/>
              <a:t>--reduces pipeline pressure</a:t>
            </a:r>
          </a:p>
          <a:p>
            <a:pPr lvl="2"/>
            <a:r>
              <a:rPr lang="en-US" sz="2400" baseline="0" dirty="0" smtClean="0"/>
              <a:t>--Adds odor for safety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889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Pic of RTU and E2 I/O being added to it as instruments are added to the network. </a:t>
            </a:r>
          </a:p>
          <a:p>
            <a:pPr lvl="1"/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Some locations need a lot of I/O</a:t>
            </a:r>
          </a:p>
          <a:p>
            <a:pPr lvl="2"/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-Add EtherTRAK-2 modules</a:t>
            </a:r>
          </a:p>
          <a:p>
            <a:pPr lvl="1"/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What if there is no RTU?</a:t>
            </a:r>
          </a:p>
          <a:p>
            <a:pPr lvl="2"/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-Add EtherTRAK-2 anyway.</a:t>
            </a:r>
          </a:p>
          <a:p>
            <a:pPr lvl="2"/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-Modbus ASCII/RTU</a:t>
            </a:r>
          </a:p>
          <a:p>
            <a:pPr lvl="2"/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-Modbus TCP and UDP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14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DIFFERENTIATING FEATURE IS NETWORKING</a:t>
            </a:r>
          </a:p>
          <a:p>
            <a:r>
              <a:rPr lang="en-US" dirty="0" smtClean="0">
                <a:ea typeface="ＭＳ Ｐゴシック" pitchFamily="34" charset="-128"/>
              </a:rPr>
              <a:t>THREE DIFFERENT NETWORK MODES</a:t>
            </a:r>
          </a:p>
          <a:p>
            <a:r>
              <a:rPr lang="en-US" dirty="0" smtClean="0">
                <a:ea typeface="ＭＳ Ｐゴシック" pitchFamily="34" charset="-128"/>
              </a:rPr>
              <a:t>Ring</a:t>
            </a:r>
          </a:p>
          <a:p>
            <a:r>
              <a:rPr lang="en-US" dirty="0" smtClean="0">
                <a:ea typeface="ＭＳ Ｐゴシック" pitchFamily="34" charset="-128"/>
              </a:rPr>
              <a:t>	-Use</a:t>
            </a:r>
            <a:r>
              <a:rPr lang="en-US" baseline="0" dirty="0" smtClean="0">
                <a:ea typeface="ＭＳ Ｐゴシック" pitchFamily="34" charset="-128"/>
              </a:rPr>
              <a:t> with SLX-6RS and SLX-5MS/8MS</a:t>
            </a:r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Switch Elimination mode</a:t>
            </a:r>
          </a:p>
          <a:p>
            <a:r>
              <a:rPr lang="en-US" dirty="0" smtClean="0">
                <a:ea typeface="ＭＳ Ｐゴシック" pitchFamily="34" charset="-128"/>
              </a:rPr>
              <a:t>	-Not going to eliminate every switch</a:t>
            </a:r>
          </a:p>
          <a:p>
            <a:r>
              <a:rPr lang="en-US" dirty="0" smtClean="0">
                <a:ea typeface="ＭＳ Ｐゴシック" pitchFamily="34" charset="-128"/>
              </a:rPr>
              <a:t>Two networks</a:t>
            </a:r>
          </a:p>
          <a:p>
            <a:r>
              <a:rPr lang="en-US" dirty="0" smtClean="0">
                <a:ea typeface="ＭＳ Ｐゴシック" pitchFamily="34" charset="-128"/>
              </a:rPr>
              <a:t>	-Two different subnets</a:t>
            </a:r>
          </a:p>
          <a:p>
            <a:r>
              <a:rPr lang="en-US" dirty="0" smtClean="0">
                <a:ea typeface="ＭＳ Ｐゴシック" pitchFamily="34" charset="-128"/>
              </a:rPr>
              <a:t>Pass-out</a:t>
            </a:r>
            <a:r>
              <a:rPr lang="en-US" baseline="0" dirty="0" smtClean="0">
                <a:ea typeface="ＭＳ Ｐゴシック" pitchFamily="34" charset="-128"/>
              </a:rPr>
              <a:t> the EtherTRAK-2</a:t>
            </a:r>
          </a:p>
          <a:p>
            <a:r>
              <a:rPr lang="en-US" dirty="0" smtClean="0">
                <a:ea typeface="ＭＳ Ｐゴシック" pitchFamily="34" charset="-128"/>
              </a:rPr>
              <a:t>Anatomy of</a:t>
            </a:r>
            <a:r>
              <a:rPr lang="en-US" baseline="0" dirty="0" smtClean="0">
                <a:ea typeface="ＭＳ Ｐゴシック" pitchFamily="34" charset="-128"/>
              </a:rPr>
              <a:t> the EtherTRAK-2</a:t>
            </a:r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0" indent="-742950">
              <a:buAutoNum type="arabicPeriod"/>
            </a:pPr>
            <a:r>
              <a:rPr lang="en-US" sz="3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Unplug power</a:t>
            </a:r>
            <a:r>
              <a:rPr lang="en-US" sz="3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 supply.</a:t>
            </a:r>
          </a:p>
          <a:p>
            <a:pPr marL="742950" lvl="0" indent="-742950">
              <a:buAutoNum type="arabicPeriod"/>
            </a:pPr>
            <a:r>
              <a:rPr lang="en-US" sz="3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Wire</a:t>
            </a:r>
            <a:r>
              <a:rPr lang="en-US" sz="3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-up the EtherTRAK-2</a:t>
            </a:r>
          </a:p>
          <a:p>
            <a:pPr marL="742950" lvl="0" indent="-742950">
              <a:buAutoNum type="arabicPeriod"/>
            </a:pPr>
            <a:r>
              <a:rPr lang="en-US" sz="3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Plug in power supply</a:t>
            </a:r>
          </a:p>
          <a:p>
            <a:pPr lvl="0"/>
            <a:endParaRPr lang="en-US" sz="3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  <a:p>
            <a:pPr lvl="0"/>
            <a:endParaRPr lang="en-US" sz="3600" kern="1200" dirty="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05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Pass</a:t>
            </a:r>
            <a:r>
              <a:rPr lang="en-US" baseline="0" dirty="0" smtClean="0"/>
              <a:t> out switch and connect network.</a:t>
            </a:r>
            <a:endParaRPr lang="en-US" dirty="0" smtClean="0"/>
          </a:p>
          <a:p>
            <a:r>
              <a:rPr lang="en-US" dirty="0" smtClean="0"/>
              <a:t>How</a:t>
            </a:r>
            <a:r>
              <a:rPr lang="en-US" baseline="0" dirty="0" smtClean="0"/>
              <a:t> to connect the network…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498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NCPA.CPL</a:t>
            </a:r>
          </a:p>
          <a:p>
            <a:pPr marL="228600" indent="-228600">
              <a:buAutoNum type="arabicPeriod"/>
            </a:pPr>
            <a:r>
              <a:rPr lang="en-US" dirty="0" smtClean="0"/>
              <a:t>The</a:t>
            </a:r>
            <a:r>
              <a:rPr lang="en-US" baseline="0" dirty="0" smtClean="0"/>
              <a:t> Network adapter with “x” that is not a VPN.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Right-click go to “Properties”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IPv4 Properties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503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Connect to the RTUs via computers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Intro to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Webui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.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-Set IP address show some features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-Enable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 Counters</a:t>
            </a:r>
          </a:p>
          <a:p>
            <a:pPr lvl="1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-Enable Discrete Outputs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120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HMI/PLC/Control Room</a:t>
            </a:r>
            <a:r>
              <a:rPr lang="en-US" baseline="0" dirty="0" smtClean="0"/>
              <a:t> – Writing outputs – hopefully not at the same time.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312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Pic: Network between RTU and HMI is broken (backhoe tax).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HMI controls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 outputs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Heartbeat timeout feature.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Demonstrate Heartbeat timeout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187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600" dirty="0" smtClean="0"/>
              <a:t>(Applications from left to right;</a:t>
            </a:r>
            <a:r>
              <a:rPr lang="en-US" sz="1600" baseline="0" dirty="0" smtClean="0"/>
              <a:t> top to bottom)</a:t>
            </a:r>
          </a:p>
          <a:p>
            <a:pPr lvl="1"/>
            <a:r>
              <a:rPr lang="en-US" sz="1600" dirty="0" smtClean="0"/>
              <a:t>A</a:t>
            </a:r>
            <a:r>
              <a:rPr lang="en-US" sz="1600" baseline="0" dirty="0" smtClean="0"/>
              <a:t> variety of applications. Up to the imagination of integrator.</a:t>
            </a:r>
            <a:endParaRPr lang="en-US" sz="1600" dirty="0" smtClean="0"/>
          </a:p>
          <a:p>
            <a:pPr lvl="1"/>
            <a:r>
              <a:rPr lang="en-US" sz="1600" dirty="0" smtClean="0"/>
              <a:t>Water </a:t>
            </a:r>
            <a:r>
              <a:rPr lang="en-US" sz="1600" dirty="0"/>
              <a:t>&amp; Wastewater</a:t>
            </a:r>
          </a:p>
          <a:p>
            <a:pPr lvl="2"/>
            <a:r>
              <a:rPr lang="en-US" sz="1600" dirty="0" smtClean="0"/>
              <a:t>-Used </a:t>
            </a:r>
            <a:r>
              <a:rPr lang="en-US" sz="1600" dirty="0"/>
              <a:t>in many </a:t>
            </a:r>
            <a:r>
              <a:rPr lang="en-US" sz="1600" dirty="0" smtClean="0"/>
              <a:t>lift stations</a:t>
            </a:r>
            <a:endParaRPr lang="en-US" sz="1600" dirty="0"/>
          </a:p>
          <a:p>
            <a:pPr lvl="2"/>
            <a:r>
              <a:rPr lang="en-US" sz="1600" dirty="0" smtClean="0"/>
              <a:t>-Tank </a:t>
            </a:r>
            <a:r>
              <a:rPr lang="en-US" sz="1600" dirty="0"/>
              <a:t>Monitoring</a:t>
            </a:r>
          </a:p>
          <a:p>
            <a:pPr lvl="2"/>
            <a:r>
              <a:rPr lang="en-US" sz="1600" dirty="0" smtClean="0"/>
              <a:t>-Water </a:t>
            </a:r>
            <a:r>
              <a:rPr lang="en-US" sz="1600" dirty="0"/>
              <a:t>Treatment</a:t>
            </a:r>
          </a:p>
          <a:p>
            <a:pPr lvl="2"/>
            <a:r>
              <a:rPr lang="en-US" sz="1600" dirty="0" smtClean="0"/>
              <a:t>-Wastewater </a:t>
            </a:r>
            <a:endParaRPr lang="en-US" sz="1600" dirty="0"/>
          </a:p>
          <a:p>
            <a:pPr lvl="1"/>
            <a:r>
              <a:rPr lang="en-US" sz="1600" dirty="0" smtClean="0"/>
              <a:t>Oil </a:t>
            </a:r>
            <a:r>
              <a:rPr lang="en-US" sz="1600" dirty="0"/>
              <a:t>and Gas wellhead</a:t>
            </a:r>
          </a:p>
          <a:p>
            <a:pPr lvl="2"/>
            <a:r>
              <a:rPr lang="en-US" sz="1600" dirty="0" smtClean="0"/>
              <a:t>-Wellhead </a:t>
            </a:r>
            <a:r>
              <a:rPr lang="en-US" sz="1600" dirty="0"/>
              <a:t>gas and oil measurement and </a:t>
            </a:r>
            <a:r>
              <a:rPr lang="en-US" sz="1600" dirty="0" smtClean="0"/>
              <a:t>monitoring</a:t>
            </a:r>
          </a:p>
          <a:p>
            <a:pPr lvl="2"/>
            <a:r>
              <a:rPr lang="en-US" sz="1600" dirty="0" smtClean="0"/>
              <a:t>-</a:t>
            </a:r>
            <a:r>
              <a:rPr lang="en-US" sz="1600" dirty="0" err="1" smtClean="0"/>
              <a:t>Pumpjack</a:t>
            </a:r>
            <a:r>
              <a:rPr lang="en-US" sz="1600" dirty="0" smtClean="0"/>
              <a:t> optimization</a:t>
            </a:r>
            <a:endParaRPr lang="en-US" sz="1600" dirty="0"/>
          </a:p>
          <a:p>
            <a:pPr lvl="2"/>
            <a:r>
              <a:rPr lang="en-US" sz="1600" dirty="0" smtClean="0"/>
              <a:t>-Pipeline </a:t>
            </a:r>
            <a:r>
              <a:rPr lang="en-US" sz="1600" dirty="0"/>
              <a:t>and distribution monitoring</a:t>
            </a:r>
          </a:p>
          <a:p>
            <a:pPr lvl="2"/>
            <a:r>
              <a:rPr lang="en-US" sz="1600" dirty="0" smtClean="0"/>
              <a:t>-Off-shore </a:t>
            </a:r>
            <a:r>
              <a:rPr lang="en-US" sz="1600" dirty="0"/>
              <a:t>platform </a:t>
            </a:r>
            <a:r>
              <a:rPr lang="en-US" sz="1600" dirty="0" smtClean="0"/>
              <a:t>monitoring</a:t>
            </a:r>
          </a:p>
          <a:p>
            <a:pPr lvl="2"/>
            <a:r>
              <a:rPr lang="en-US" sz="1600" dirty="0" smtClean="0"/>
              <a:t>-150deg </a:t>
            </a:r>
            <a:endParaRPr lang="en-US" sz="1600" dirty="0"/>
          </a:p>
          <a:p>
            <a:pPr lvl="1"/>
            <a:r>
              <a:rPr lang="en-US" sz="1600" dirty="0" smtClean="0"/>
              <a:t>Maritime</a:t>
            </a:r>
            <a:endParaRPr lang="en-US" sz="1600" dirty="0"/>
          </a:p>
          <a:p>
            <a:pPr lvl="2"/>
            <a:r>
              <a:rPr lang="en-US" sz="1600" dirty="0" smtClean="0"/>
              <a:t>-Offshore oil rigs</a:t>
            </a:r>
          </a:p>
          <a:p>
            <a:pPr lvl="2"/>
            <a:r>
              <a:rPr lang="en-US" sz="1600" dirty="0" smtClean="0"/>
              <a:t>-Automating </a:t>
            </a:r>
            <a:r>
              <a:rPr lang="en-US" sz="1600" dirty="0"/>
              <a:t>sea fairing construction vessels</a:t>
            </a:r>
          </a:p>
          <a:p>
            <a:pPr lvl="1"/>
            <a:r>
              <a:rPr lang="en-US" sz="1600" dirty="0" smtClean="0"/>
              <a:t>Solar </a:t>
            </a:r>
            <a:r>
              <a:rPr lang="en-US" sz="1600" dirty="0"/>
              <a:t>Tracking and Demand Response</a:t>
            </a:r>
          </a:p>
          <a:p>
            <a:pPr lvl="2"/>
            <a:r>
              <a:rPr lang="en-US" sz="1600" dirty="0" smtClean="0"/>
              <a:t>-Used</a:t>
            </a:r>
            <a:r>
              <a:rPr lang="en-US" sz="1600" baseline="0" dirty="0" smtClean="0"/>
              <a:t> in the system that won PG&amp;E the award for smart grid in 2012</a:t>
            </a:r>
            <a:endParaRPr lang="en-US" sz="1600" dirty="0" smtClean="0"/>
          </a:p>
          <a:p>
            <a:pPr lvl="2"/>
            <a:r>
              <a:rPr lang="en-US" sz="1600" dirty="0" smtClean="0"/>
              <a:t>--Micro </a:t>
            </a:r>
            <a:r>
              <a:rPr lang="en-US" sz="1600" dirty="0"/>
              <a:t>solar power plants</a:t>
            </a:r>
          </a:p>
          <a:p>
            <a:pPr lvl="2"/>
            <a:r>
              <a:rPr lang="en-US" sz="1600" dirty="0" smtClean="0"/>
              <a:t>--Auto</a:t>
            </a:r>
            <a:r>
              <a:rPr lang="en-US" sz="1600" baseline="0" dirty="0" smtClean="0"/>
              <a:t>-</a:t>
            </a:r>
            <a:r>
              <a:rPr lang="en-US" sz="1600" dirty="0" smtClean="0"/>
              <a:t>Demand </a:t>
            </a:r>
            <a:r>
              <a:rPr lang="en-US" sz="1600" dirty="0"/>
              <a:t>response applications, Keeping the building at certain </a:t>
            </a:r>
            <a:r>
              <a:rPr lang="en-US" sz="1600" dirty="0" smtClean="0"/>
              <a:t>usage</a:t>
            </a:r>
          </a:p>
          <a:p>
            <a:pPr lvl="1"/>
            <a:r>
              <a:rPr lang="en-US" sz="1600" dirty="0" smtClean="0"/>
              <a:t>Segway:</a:t>
            </a:r>
            <a:r>
              <a:rPr lang="en-US" sz="1600" baseline="0" dirty="0" smtClean="0"/>
              <a:t> Why can we be used in all these applications?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81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</a:t>
            </a:r>
            <a:r>
              <a:rPr lang="en-US" baseline="0" dirty="0" smtClean="0"/>
              <a:t> the tool kit software.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256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Pic: Compressor smoking or running inefficient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An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unmonitored compressor is NOT running efficiently or could be damaged.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920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r>
              <a:rPr lang="en-US" baseline="0" dirty="0" smtClean="0"/>
              <a:t> of RTI Compressor.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Over 4000 RTUs and I/O install in Northern Canada (near artic circle)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OEM takes knowledge of compressors and programs it into the RTU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RTU and I/O perform safety shutdown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Program in the RTU make the compressor run better 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-- Natural gas that is normally lost is reclaimed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-- End Customer get Environmental credit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960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RTU is installed in remote locations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Install the RTU and I/O where people are not.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0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Pic: E2 connecting all types of I/O to compressor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Analog Inputs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Analog outputs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Discrete inputs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Discrete outputs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Temperature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0271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</a:t>
            </a:r>
            <a:r>
              <a:rPr lang="en-US" baseline="0" dirty="0" smtClean="0"/>
              <a:t> Left to right starting at the top the languages are:</a:t>
            </a:r>
          </a:p>
          <a:p>
            <a:r>
              <a:rPr lang="en-US" baseline="0" dirty="0" smtClean="0"/>
              <a:t>FBD – Function Block Diagram</a:t>
            </a:r>
          </a:p>
          <a:p>
            <a:r>
              <a:rPr lang="en-US" baseline="0" dirty="0" smtClean="0"/>
              <a:t>Ladder – Quick Ladder</a:t>
            </a:r>
          </a:p>
          <a:p>
            <a:r>
              <a:rPr lang="en-US" baseline="0" dirty="0" smtClean="0"/>
              <a:t>SFC – Sequential Function Chart</a:t>
            </a:r>
          </a:p>
          <a:p>
            <a:r>
              <a:rPr lang="en-US" baseline="0" dirty="0" smtClean="0"/>
              <a:t>IL – Instruction List</a:t>
            </a:r>
          </a:p>
          <a:p>
            <a:r>
              <a:rPr lang="en-US" baseline="0" dirty="0" smtClean="0"/>
              <a:t>ST – Structured Text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6861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C programming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ISaGRAF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Linux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 - Use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 all in combination to make their perfect application.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 -- Their own protocol (ex:  IEC60870)</a:t>
            </a:r>
          </a:p>
          <a:p>
            <a:pPr lvl="1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608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you</a:t>
            </a:r>
            <a:r>
              <a:rPr lang="en-US" baseline="0" dirty="0" smtClean="0"/>
              <a:t> have customers like this guy?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They can program anything.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They are technical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They know their market</a:t>
            </a:r>
          </a:p>
          <a:p>
            <a:pPr marL="0" indent="0">
              <a:buFontTx/>
              <a:buNone/>
            </a:pPr>
            <a:r>
              <a:rPr lang="en-US" dirty="0" smtClean="0"/>
              <a:t>RTU</a:t>
            </a:r>
            <a:r>
              <a:rPr lang="en-US" baseline="0" dirty="0" smtClean="0"/>
              <a:t> and I/O is perfect for the integrators and OEMs like him.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278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Pic: The various applications in a thought bubble above someone’s head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If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 they can dream the application chances are the RTU and I/O can do it.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7415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E2 connected to variety of products and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 can be distributed I/O</a:t>
            </a:r>
          </a:p>
          <a:p>
            <a:pPr lvl="1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EtherTRAK-2 is a great I/O Line by itself</a:t>
            </a:r>
          </a:p>
          <a:p>
            <a:pPr lvl="1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Add it 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to the HMI 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  <a:p>
            <a:pPr lvl="1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 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853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400" dirty="0"/>
              <a:t>Pic: HAZ LOC</a:t>
            </a:r>
          </a:p>
          <a:p>
            <a:pPr lvl="2"/>
            <a:r>
              <a:rPr lang="en-US" sz="2400" dirty="0" smtClean="0"/>
              <a:t>-UL </a:t>
            </a:r>
            <a:r>
              <a:rPr lang="en-US" sz="2400" dirty="0"/>
              <a:t>class 1 </a:t>
            </a:r>
            <a:r>
              <a:rPr lang="en-US" sz="2400" dirty="0" err="1"/>
              <a:t>Div</a:t>
            </a:r>
            <a:r>
              <a:rPr lang="en-US" sz="2400" dirty="0"/>
              <a:t> II</a:t>
            </a:r>
          </a:p>
          <a:p>
            <a:pPr lvl="2"/>
            <a:r>
              <a:rPr lang="en-US" sz="2400" dirty="0" smtClean="0"/>
              <a:t>-ATEX – More stringent than UL</a:t>
            </a:r>
            <a:endParaRPr lang="en-US" sz="2400" dirty="0"/>
          </a:p>
          <a:p>
            <a:pPr lvl="1"/>
            <a:r>
              <a:rPr lang="en-US" sz="2400" dirty="0"/>
              <a:t>Pic: DNV and </a:t>
            </a:r>
            <a:r>
              <a:rPr lang="en-US" sz="2400" dirty="0" smtClean="0"/>
              <a:t>ABS</a:t>
            </a:r>
            <a:r>
              <a:rPr lang="en-US" sz="2400" baseline="0" dirty="0" smtClean="0"/>
              <a:t> – Do you get call for this?</a:t>
            </a:r>
            <a:endParaRPr lang="en-US" sz="2400" dirty="0"/>
          </a:p>
          <a:p>
            <a:pPr lvl="2"/>
            <a:r>
              <a:rPr lang="en-US" sz="2400" dirty="0" smtClean="0"/>
              <a:t>-Vibration</a:t>
            </a:r>
            <a:endParaRPr lang="en-US" sz="2400" dirty="0"/>
          </a:p>
          <a:p>
            <a:pPr lvl="2"/>
            <a:r>
              <a:rPr lang="en-US" sz="2400" dirty="0" smtClean="0"/>
              <a:t>-Compliance</a:t>
            </a:r>
            <a:endParaRPr lang="en-US" sz="2400" dirty="0"/>
          </a:p>
          <a:p>
            <a:pPr lvl="1"/>
            <a:r>
              <a:rPr lang="en-US" sz="2400" dirty="0"/>
              <a:t>Pic: Extreme Temps</a:t>
            </a:r>
          </a:p>
          <a:p>
            <a:pPr lvl="2"/>
            <a:r>
              <a:rPr lang="en-US" sz="2400" dirty="0"/>
              <a:t>-40 to 75 </a:t>
            </a:r>
            <a:r>
              <a:rPr lang="en-US" sz="2400" dirty="0" err="1"/>
              <a:t>degC</a:t>
            </a:r>
            <a:endParaRPr lang="en-US" sz="2400" dirty="0"/>
          </a:p>
          <a:p>
            <a:r>
              <a:rPr lang="en-US" dirty="0" smtClean="0"/>
              <a:t>Segway: What are these</a:t>
            </a:r>
            <a:r>
              <a:rPr lang="en-US" baseline="0" dirty="0" smtClean="0"/>
              <a:t> products?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9095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77DCC653-1029-4C76-8B87-A3028F4036FF}" type="datetime1">
              <a:rPr lang="en-US" smtClean="0"/>
              <a:t>6/3/2014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Copyright © Red Lion Controls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586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RTUs with</a:t>
            </a:r>
            <a:r>
              <a:rPr lang="en-US" baseline="0" dirty="0" smtClean="0"/>
              <a:t> and without on-board I/O</a:t>
            </a:r>
          </a:p>
          <a:p>
            <a:r>
              <a:rPr lang="en-US" baseline="0" dirty="0" smtClean="0"/>
              <a:t>- Pass-out 2 RTUs so they can see it in their hands</a:t>
            </a:r>
          </a:p>
          <a:p>
            <a:r>
              <a:rPr lang="en-US" baseline="0" dirty="0" smtClean="0"/>
              <a:t>I/O modules</a:t>
            </a:r>
          </a:p>
          <a:p>
            <a:r>
              <a:rPr lang="en-US" baseline="0" dirty="0" smtClean="0"/>
              <a:t>  - Over 17 models of I/O types and mixtures</a:t>
            </a:r>
          </a:p>
          <a:p>
            <a:r>
              <a:rPr lang="en-US" baseline="0" dirty="0" smtClean="0"/>
              <a:t>  - Stand alone.</a:t>
            </a:r>
            <a:endParaRPr lang="en-US" dirty="0" smtClean="0"/>
          </a:p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679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EtherTRAK-2 Product numbers</a:t>
            </a:r>
          </a:p>
          <a:p>
            <a:r>
              <a:rPr lang="en-US" sz="1600" dirty="0" smtClean="0"/>
              <a:t>-</a:t>
            </a:r>
            <a:r>
              <a:rPr lang="en-US" sz="1600" baseline="0" dirty="0" smtClean="0"/>
              <a:t> </a:t>
            </a:r>
            <a:r>
              <a:rPr lang="en-US" sz="1600" dirty="0" smtClean="0"/>
              <a:t>E2-MIX24880-D</a:t>
            </a:r>
          </a:p>
          <a:p>
            <a:r>
              <a:rPr lang="en-US" sz="1600" dirty="0" smtClean="0"/>
              <a:t>- E2-MIX24882-D</a:t>
            </a:r>
          </a:p>
          <a:p>
            <a:r>
              <a:rPr lang="en-US" sz="1600" dirty="0" smtClean="0"/>
              <a:t>- E2-32DI24-D</a:t>
            </a:r>
          </a:p>
          <a:p>
            <a:pPr marL="0" indent="0">
              <a:buFontTx/>
              <a:buNone/>
            </a:pPr>
            <a:r>
              <a:rPr lang="en-US" sz="1600" dirty="0" smtClean="0"/>
              <a:t>- E2-16DI24-D</a:t>
            </a:r>
          </a:p>
          <a:p>
            <a:pPr marL="0" indent="0">
              <a:buFontTx/>
              <a:buNone/>
            </a:pPr>
            <a:r>
              <a:rPr lang="en-US" sz="1600" dirty="0" smtClean="0"/>
              <a:t>- E2-16DIAC-D</a:t>
            </a:r>
          </a:p>
          <a:p>
            <a:r>
              <a:rPr lang="en-US" sz="1600" dirty="0" smtClean="0"/>
              <a:t>- E2-32DO24-D</a:t>
            </a:r>
          </a:p>
          <a:p>
            <a:r>
              <a:rPr lang="en-US" sz="1600" dirty="0" smtClean="0"/>
              <a:t>- E2-16DO24-D</a:t>
            </a:r>
          </a:p>
          <a:p>
            <a:r>
              <a:rPr lang="en-US" sz="1600" dirty="0" smtClean="0"/>
              <a:t>- E2-16DORLY-D</a:t>
            </a:r>
          </a:p>
          <a:p>
            <a:r>
              <a:rPr lang="en-US" sz="1600" dirty="0" smtClean="0"/>
              <a:t>- E2-32AI20M-D</a:t>
            </a:r>
          </a:p>
          <a:p>
            <a:r>
              <a:rPr lang="en-US" sz="1600" dirty="0" smtClean="0"/>
              <a:t>- E2-16AI20M-D</a:t>
            </a:r>
          </a:p>
          <a:p>
            <a:r>
              <a:rPr lang="en-US" sz="1600" dirty="0" smtClean="0"/>
              <a:t>- E2-8AO20M-D</a:t>
            </a:r>
          </a:p>
          <a:p>
            <a:r>
              <a:rPr lang="en-US" sz="1600" dirty="0" smtClean="0"/>
              <a:t>- E2-16AI8AO-D</a:t>
            </a:r>
          </a:p>
          <a:p>
            <a:r>
              <a:rPr lang="en-US" sz="1600" dirty="0" smtClean="0"/>
              <a:t>- E2-16ISOTC-D</a:t>
            </a:r>
          </a:p>
          <a:p>
            <a:r>
              <a:rPr lang="en-US" sz="1600" dirty="0" smtClean="0"/>
              <a:t>- E2-16ISO20M-D</a:t>
            </a:r>
          </a:p>
          <a:p>
            <a:r>
              <a:rPr lang="en-US" sz="1600" dirty="0" smtClean="0"/>
              <a:t>- E2-10RTD-D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40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dirty="0" smtClean="0"/>
              <a:t>Does</a:t>
            </a:r>
            <a:r>
              <a:rPr lang="en-US" sz="1600" baseline="0" dirty="0" smtClean="0"/>
              <a:t> anyone know what this kid is stealing.</a:t>
            </a:r>
            <a:endParaRPr lang="en-US" sz="1600" dirty="0" smtClean="0"/>
          </a:p>
          <a:p>
            <a:pPr lvl="0"/>
            <a:r>
              <a:rPr lang="en-US" sz="1600" dirty="0" smtClean="0"/>
              <a:t>This</a:t>
            </a:r>
            <a:r>
              <a:rPr lang="en-US" sz="1600" baseline="0" dirty="0" smtClean="0"/>
              <a:t> boy is stealing natural gas right off the well head in rural china</a:t>
            </a:r>
            <a:endParaRPr lang="en-US" sz="1600" dirty="0"/>
          </a:p>
          <a:p>
            <a:pPr lvl="1"/>
            <a:r>
              <a:rPr lang="en-US" sz="1600" dirty="0" smtClean="0"/>
              <a:t>-Story </a:t>
            </a:r>
            <a:r>
              <a:rPr lang="en-US" sz="1600" dirty="0"/>
              <a:t>of how </a:t>
            </a:r>
            <a:r>
              <a:rPr lang="en-US" sz="1600" baseline="0" dirty="0" smtClean="0"/>
              <a:t>Chinese </a:t>
            </a:r>
            <a:r>
              <a:rPr lang="en-US" sz="1600" dirty="0" smtClean="0"/>
              <a:t>are </a:t>
            </a:r>
            <a:r>
              <a:rPr lang="en-US" sz="1600" dirty="0"/>
              <a:t>stealing gas.</a:t>
            </a:r>
          </a:p>
          <a:p>
            <a:pPr lvl="2"/>
            <a:r>
              <a:rPr lang="en-US" sz="1600" dirty="0" smtClean="0"/>
              <a:t>-Hazardous </a:t>
            </a:r>
            <a:r>
              <a:rPr lang="en-US" sz="1600" dirty="0"/>
              <a:t>Location</a:t>
            </a:r>
          </a:p>
          <a:p>
            <a:pPr lvl="2"/>
            <a:r>
              <a:rPr lang="en-US" sz="1600" dirty="0" smtClean="0"/>
              <a:t>-Remote </a:t>
            </a:r>
            <a:r>
              <a:rPr lang="en-US" sz="1600" dirty="0"/>
              <a:t>wellhead must be monitored so this won’t happen.</a:t>
            </a:r>
          </a:p>
          <a:p>
            <a:r>
              <a:rPr lang="en-US" sz="1600" dirty="0"/>
              <a:t>It may be a few months before you get to a site. Things have to be under control. 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-What if a leak occurs?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-What if the gas output is not equal to delivered</a:t>
            </a:r>
          </a:p>
          <a:p>
            <a:r>
              <a:rPr lang="en-US" sz="1600" dirty="0" smtClean="0"/>
              <a:t>What</a:t>
            </a:r>
            <a:r>
              <a:rPr lang="en-US" sz="1600" baseline="0" dirty="0" smtClean="0"/>
              <a:t> is the best way to make sure bad things don’t happen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561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800" dirty="0"/>
              <a:t>Slide 6 – Wellhead monitoring</a:t>
            </a:r>
          </a:p>
          <a:p>
            <a:pPr lvl="1"/>
            <a:r>
              <a:rPr lang="en-US" sz="1800" dirty="0"/>
              <a:t>Pic:  Remote wellhead installation with RTU installed, Solar panel, Christmas tree, the whole works. </a:t>
            </a:r>
          </a:p>
          <a:p>
            <a:pPr lvl="1"/>
            <a:r>
              <a:rPr lang="en-US" sz="1800" dirty="0" smtClean="0"/>
              <a:t>Remote </a:t>
            </a:r>
            <a:r>
              <a:rPr lang="en-US" sz="1800" dirty="0"/>
              <a:t>locations need reliable </a:t>
            </a:r>
            <a:r>
              <a:rPr lang="en-US" sz="1800" dirty="0" smtClean="0"/>
              <a:t>equipment</a:t>
            </a:r>
          </a:p>
          <a:p>
            <a:pPr lvl="1"/>
            <a:r>
              <a:rPr lang="en-US" sz="1800" dirty="0" smtClean="0"/>
              <a:t>-</a:t>
            </a:r>
            <a:r>
              <a:rPr lang="en-US" sz="1800" baseline="0" dirty="0" smtClean="0"/>
              <a:t> Customers have been using RTU as flow computer for years </a:t>
            </a:r>
            <a:r>
              <a:rPr lang="en-US" sz="1800" baseline="0" dirty="0" smtClean="0">
                <a:sym typeface="Wingdings" pitchFamily="2" charset="2"/>
              </a:rPr>
              <a:t> we finally figured out; </a:t>
            </a:r>
            <a:endParaRPr lang="en-US" sz="1800" dirty="0" smtClean="0"/>
          </a:p>
          <a:p>
            <a:pPr lvl="1"/>
            <a:r>
              <a:rPr lang="en-US" sz="1800" dirty="0" smtClean="0"/>
              <a:t>Installed</a:t>
            </a:r>
            <a:r>
              <a:rPr lang="en-US" sz="1800" baseline="0" dirty="0" smtClean="0"/>
              <a:t> in </a:t>
            </a:r>
            <a:r>
              <a:rPr lang="en-US" sz="1800" baseline="0" dirty="0" err="1" smtClean="0"/>
              <a:t>Aus</a:t>
            </a:r>
            <a:r>
              <a:rPr lang="en-US" sz="1800" baseline="0" dirty="0" smtClean="0"/>
              <a:t> outback and middle east</a:t>
            </a:r>
            <a:endParaRPr lang="en-US" sz="1800" dirty="0"/>
          </a:p>
          <a:p>
            <a:pPr lvl="2"/>
            <a:r>
              <a:rPr lang="en-US" sz="1800" dirty="0" smtClean="0"/>
              <a:t>-HAZ </a:t>
            </a:r>
            <a:r>
              <a:rPr lang="en-US" sz="1800" dirty="0"/>
              <a:t>LOC certifications</a:t>
            </a:r>
          </a:p>
          <a:p>
            <a:pPr lvl="2"/>
            <a:r>
              <a:rPr lang="en-US" sz="1800" dirty="0" smtClean="0"/>
              <a:t>-Linux </a:t>
            </a:r>
            <a:r>
              <a:rPr lang="en-US" sz="1800" dirty="0"/>
              <a:t>OS – Reliable and Flexible</a:t>
            </a:r>
          </a:p>
          <a:p>
            <a:pPr lvl="2"/>
            <a:r>
              <a:rPr lang="en-US" sz="1800" dirty="0" smtClean="0"/>
              <a:t>-Extreme </a:t>
            </a:r>
            <a:r>
              <a:rPr lang="en-US" sz="1800" dirty="0"/>
              <a:t>Temperatures. </a:t>
            </a:r>
          </a:p>
          <a:p>
            <a:pPr lvl="1"/>
            <a:r>
              <a:rPr lang="en-US" sz="1800" dirty="0"/>
              <a:t>I/O Controls </a:t>
            </a:r>
          </a:p>
          <a:p>
            <a:pPr lvl="2"/>
            <a:r>
              <a:rPr lang="en-US" sz="1800" dirty="0" smtClean="0"/>
              <a:t>-Shut </a:t>
            </a:r>
            <a:r>
              <a:rPr lang="en-US" sz="1800" dirty="0"/>
              <a:t>off </a:t>
            </a:r>
            <a:r>
              <a:rPr lang="en-US" sz="1800" dirty="0" smtClean="0"/>
              <a:t>valves</a:t>
            </a:r>
          </a:p>
          <a:p>
            <a:r>
              <a:rPr lang="en-US" sz="1800" dirty="0" smtClean="0"/>
              <a:t>Measure Gas </a:t>
            </a:r>
            <a:r>
              <a:rPr lang="en-US" sz="1800" dirty="0" smtClean="0">
                <a:sym typeface="Wingdings" pitchFamily="2" charset="2"/>
              </a:rPr>
              <a:t>next slide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662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dirty="0"/>
              <a:t>Pic: Measuring gas through an orifice plate.</a:t>
            </a:r>
          </a:p>
          <a:p>
            <a:pPr lvl="1"/>
            <a:r>
              <a:rPr lang="en-US" sz="2000" dirty="0"/>
              <a:t>Measure gas coming from the ground</a:t>
            </a:r>
          </a:p>
          <a:p>
            <a:pPr lvl="2"/>
            <a:r>
              <a:rPr lang="en-US" sz="2000" dirty="0" smtClean="0"/>
              <a:t>-Used </a:t>
            </a:r>
            <a:r>
              <a:rPr lang="en-US" sz="2000" dirty="0"/>
              <a:t>in API 21.1 today</a:t>
            </a:r>
          </a:p>
          <a:p>
            <a:pPr lvl="3"/>
            <a:r>
              <a:rPr lang="en-US" sz="2000" dirty="0" smtClean="0"/>
              <a:t>--Gaps </a:t>
            </a:r>
            <a:r>
              <a:rPr lang="en-US" sz="2000" dirty="0"/>
              <a:t>filled by integrator</a:t>
            </a:r>
          </a:p>
          <a:p>
            <a:pPr lvl="3"/>
            <a:r>
              <a:rPr lang="en-US" sz="2000" dirty="0" smtClean="0"/>
              <a:t>--Show </a:t>
            </a:r>
            <a:r>
              <a:rPr lang="en-US" sz="2000" dirty="0"/>
              <a:t>AGA</a:t>
            </a:r>
          </a:p>
          <a:p>
            <a:pPr lvl="2"/>
            <a:r>
              <a:rPr lang="en-US" sz="2000" dirty="0" smtClean="0"/>
              <a:t>-Future </a:t>
            </a:r>
            <a:r>
              <a:rPr lang="en-US" sz="2000" dirty="0"/>
              <a:t>– API 21.1 and 21.2 (gas and liquids)</a:t>
            </a:r>
          </a:p>
          <a:p>
            <a:pPr lvl="3"/>
            <a:r>
              <a:rPr lang="en-US" sz="2000" dirty="0" smtClean="0"/>
              <a:t>--Just </a:t>
            </a:r>
            <a:r>
              <a:rPr lang="en-US" sz="2000" dirty="0"/>
              <a:t>provide SCADA host and RTU will connect to it</a:t>
            </a:r>
            <a:r>
              <a:rPr lang="en-US" sz="2000" dirty="0" smtClean="0"/>
              <a:t>.</a:t>
            </a:r>
          </a:p>
          <a:p>
            <a:pPr lvl="3"/>
            <a:r>
              <a:rPr lang="en-US" sz="2000" dirty="0" smtClean="0"/>
              <a:t>--smaller</a:t>
            </a:r>
            <a:r>
              <a:rPr lang="en-US" sz="2000" baseline="0" dirty="0" smtClean="0"/>
              <a:t> gas companies</a:t>
            </a:r>
            <a:r>
              <a:rPr lang="en-US" sz="2000" dirty="0" smtClean="0"/>
              <a:t> 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618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600" dirty="0"/>
              <a:t>Pic: </a:t>
            </a:r>
            <a:r>
              <a:rPr lang="en-US" sz="1600" dirty="0" err="1"/>
              <a:t>Lossy</a:t>
            </a:r>
            <a:r>
              <a:rPr lang="en-US" sz="1600" dirty="0"/>
              <a:t> radio network</a:t>
            </a:r>
          </a:p>
          <a:p>
            <a:pPr lvl="1"/>
            <a:r>
              <a:rPr lang="en-US" sz="1600" dirty="0"/>
              <a:t>Demonstration of the remote loading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 smtClean="0"/>
              <a:t>Most radio networks are inherently unreliable </a:t>
            </a:r>
          </a:p>
          <a:p>
            <a:pPr lvl="1"/>
            <a:r>
              <a:rPr lang="en-US" sz="1600" dirty="0" smtClean="0"/>
              <a:t>Benefits</a:t>
            </a:r>
            <a:r>
              <a:rPr lang="en-US" sz="1600" baseline="0" dirty="0" smtClean="0"/>
              <a:t> of Atomic loading is 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Red Lion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500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rot="10800000">
            <a:off x="1447800" y="5091643"/>
            <a:ext cx="7696200" cy="1588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88422" y="4324123"/>
            <a:ext cx="7315200" cy="5852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/>
            </a:lvl1pPr>
          </a:lstStyle>
          <a:p>
            <a:pPr lvl="0"/>
            <a:r>
              <a:rPr lang="en-US" dirty="0" smtClean="0"/>
              <a:t>Divider Title (32 Pt. Corbel Bold)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39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rot="10800000">
            <a:off x="1447800" y="5091643"/>
            <a:ext cx="7696200" cy="1588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88422" y="4324123"/>
            <a:ext cx="7315200" cy="5852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/>
            </a:lvl1pPr>
          </a:lstStyle>
          <a:p>
            <a:pPr lvl="0"/>
            <a:r>
              <a:rPr lang="en-US" dirty="0" smtClean="0"/>
              <a:t>Divider Title (32 Pt. Corbel Bold)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962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64824" y="1450774"/>
            <a:ext cx="7829793" cy="44156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lang="en-US" sz="2200" b="1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571500" indent="-285750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sz="2000" b="0" i="0">
                <a:latin typeface="+mn-lt"/>
                <a:cs typeface="Helvetica"/>
              </a:defRPr>
            </a:lvl2pPr>
            <a:lvl3pPr marL="800100" indent="-1714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Calibri" pitchFamily="34" charset="0"/>
              <a:buChar char="-"/>
              <a:defRPr lang="en-US" sz="1800" b="0" i="1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714500" indent="-342900">
              <a:buFont typeface="Arial" pitchFamily="34" charset="0"/>
              <a:buChar char="•"/>
              <a:defRPr sz="2400"/>
            </a:lvl4pPr>
            <a:lvl5pPr marL="1828800" indent="0">
              <a:buFont typeface="Arial" pitchFamily="34" charset="0"/>
              <a:buNone/>
              <a:defRPr sz="2400"/>
            </a:lvl5pPr>
          </a:lstStyle>
          <a:p>
            <a:r>
              <a:rPr lang="en-US" dirty="0" smtClean="0"/>
              <a:t>First level bullet (22 Pt. Calibri Bold)</a:t>
            </a:r>
          </a:p>
          <a:p>
            <a:pPr lvl="1"/>
            <a:r>
              <a:rPr lang="en-US" dirty="0" smtClean="0"/>
              <a:t>Second level bullet (20 Pt. Calibri)</a:t>
            </a:r>
          </a:p>
          <a:p>
            <a:pPr marL="800100" lvl="2" indent="-17145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</a:pPr>
            <a:r>
              <a:rPr lang="en-US" dirty="0" smtClean="0"/>
              <a:t>Third level bullet (18 Pt. Calibri Italic)</a:t>
            </a:r>
          </a:p>
          <a:p>
            <a:pPr lvl="2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3290081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27224" y="1450774"/>
            <a:ext cx="3867393" cy="44002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lang="en-US" sz="2200" b="1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571500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628650" indent="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None/>
              <a:defRPr sz="1800" b="0" i="1">
                <a:latin typeface="+mn-lt"/>
                <a:cs typeface="Helvetica"/>
              </a:defRPr>
            </a:lvl3pPr>
            <a:lvl4pPr marL="1714500" indent="-342900">
              <a:buFont typeface="Arial" pitchFamily="34" charset="0"/>
              <a:buChar char="•"/>
              <a:defRPr sz="2400"/>
            </a:lvl4pPr>
            <a:lvl5pPr marL="1828800" indent="0">
              <a:buFont typeface="Arial" pitchFamily="34" charset="0"/>
              <a:buNone/>
              <a:defRPr sz="2400"/>
            </a:lvl5pPr>
          </a:lstStyle>
          <a:p>
            <a:r>
              <a:rPr lang="en-US" dirty="0" smtClean="0"/>
              <a:t>First level bullet </a:t>
            </a:r>
            <a:br>
              <a:rPr lang="en-US" dirty="0" smtClean="0"/>
            </a:br>
            <a:r>
              <a:rPr lang="en-US" dirty="0" smtClean="0"/>
              <a:t>(22 Pt. Calibri Bold)</a:t>
            </a:r>
          </a:p>
          <a:p>
            <a:pPr marL="571500" lvl="1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</a:pPr>
            <a:r>
              <a:rPr lang="en-US" dirty="0" smtClean="0"/>
              <a:t>Second level bullet </a:t>
            </a:r>
            <a:br>
              <a:rPr lang="en-US" dirty="0" smtClean="0"/>
            </a:br>
            <a:r>
              <a:rPr lang="en-US" dirty="0" smtClean="0"/>
              <a:t>(20 Pt. Calibri)</a:t>
            </a:r>
          </a:p>
          <a:p>
            <a:pPr marL="800100" lvl="2" indent="-17145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</a:pPr>
            <a:r>
              <a:rPr lang="en-US" dirty="0" smtClean="0"/>
              <a:t>Third level bullet </a:t>
            </a:r>
            <a:br>
              <a:rPr lang="en-US" dirty="0" smtClean="0"/>
            </a:br>
            <a:r>
              <a:rPr lang="en-US" dirty="0" smtClean="0"/>
              <a:t>(18 Pt. Calibri Italic)</a:t>
            </a:r>
          </a:p>
          <a:p>
            <a:pPr lvl="2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70515" y="1474525"/>
            <a:ext cx="3774618" cy="43800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882896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87847" y="1462651"/>
            <a:ext cx="3920352" cy="628650"/>
          </a:xfrm>
          <a:prstGeom prst="rect">
            <a:avLst/>
          </a:prstGeom>
          <a:noFill/>
        </p:spPr>
        <p:txBody>
          <a:bodyPr anchor="b"/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2200" b="1" i="0" baseline="0">
                <a:solidFill>
                  <a:schemeClr val="tx1"/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Subhead (22 Pt. Calibri Bold)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987635" y="2100824"/>
            <a:ext cx="3930733" cy="3729959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None/>
              <a:defRPr sz="2000" b="0" i="0" baseline="0">
                <a:solidFill>
                  <a:schemeClr val="tx1"/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Body Copy (20 Pt. Calibri)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70515" y="1474525"/>
            <a:ext cx="3774618" cy="43800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413948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209674" y="215900"/>
            <a:ext cx="7705725" cy="685800"/>
          </a:xfrm>
          <a:prstGeom prst="rect">
            <a:avLst/>
          </a:prstGeom>
          <a:noFill/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 i="0" baseline="0">
                <a:solidFill>
                  <a:schemeClr val="bg1"/>
                </a:solidFill>
                <a:latin typeface="+mj-lt"/>
                <a:cs typeface="Helvetica"/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27224" y="1450774"/>
            <a:ext cx="3879269" cy="44002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lang="en-US" sz="2200" b="1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571500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628650" indent="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None/>
              <a:defRPr sz="1800" b="0" i="1">
                <a:latin typeface="+mn-lt"/>
                <a:cs typeface="Helvetica"/>
              </a:defRPr>
            </a:lvl3pPr>
            <a:lvl4pPr marL="1714500" indent="-342900">
              <a:buFont typeface="Arial" pitchFamily="34" charset="0"/>
              <a:buChar char="•"/>
              <a:defRPr sz="2400"/>
            </a:lvl4pPr>
            <a:lvl5pPr marL="1828800" indent="0">
              <a:buFont typeface="Arial" pitchFamily="34" charset="0"/>
              <a:buNone/>
              <a:defRPr sz="2400"/>
            </a:lvl5pPr>
          </a:lstStyle>
          <a:p>
            <a:r>
              <a:rPr lang="en-US" dirty="0" smtClean="0"/>
              <a:t>First level bullet </a:t>
            </a:r>
            <a:br>
              <a:rPr lang="en-US" dirty="0" smtClean="0"/>
            </a:br>
            <a:r>
              <a:rPr lang="en-US" dirty="0" smtClean="0"/>
              <a:t>(22 Pt. Calibri Bold)</a:t>
            </a:r>
          </a:p>
          <a:p>
            <a:pPr marL="571500" lvl="1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</a:pPr>
            <a:r>
              <a:rPr lang="en-US" dirty="0" smtClean="0"/>
              <a:t>Second level bullet </a:t>
            </a:r>
            <a:br>
              <a:rPr lang="en-US" dirty="0" smtClean="0"/>
            </a:br>
            <a:r>
              <a:rPr lang="en-US" dirty="0" smtClean="0"/>
              <a:t>(20 Pt. Calibri)</a:t>
            </a:r>
          </a:p>
          <a:p>
            <a:pPr marL="800100" lvl="2" indent="-17145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</a:pPr>
            <a:r>
              <a:rPr lang="en-US" dirty="0" smtClean="0"/>
              <a:t>Third level bullet </a:t>
            </a:r>
            <a:br>
              <a:rPr lang="en-US" dirty="0" smtClean="0"/>
            </a:br>
            <a:r>
              <a:rPr lang="en-US" dirty="0" smtClean="0"/>
              <a:t>(18 Pt. Calibri Italic)</a:t>
            </a:r>
          </a:p>
          <a:p>
            <a:pPr lvl="2"/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70515" y="1474525"/>
            <a:ext cx="3774618" cy="43800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357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68778" y="1484419"/>
            <a:ext cx="7825840" cy="41491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18300" y="5676328"/>
            <a:ext cx="5791200" cy="381000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None/>
              <a:defRPr sz="1800" b="0" i="1" baseline="0"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Picture Caption (18 Pt. Calibri Italic)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371484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1449776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71903" y="1140043"/>
            <a:ext cx="7683336" cy="45601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21425" y="5736775"/>
            <a:ext cx="5791200" cy="381000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None/>
              <a:defRPr sz="1800" b="0" i="1" baseline="0"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Picture Caption (18 Pt. Calibri Italic)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18458" y="357792"/>
            <a:ext cx="7772400" cy="685800"/>
          </a:xfrm>
          <a:prstGeom prst="rect">
            <a:avLst/>
          </a:prstGeom>
        </p:spPr>
        <p:txBody>
          <a:bodyPr anchor="ctr"/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4189915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292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388091" y="5257800"/>
            <a:ext cx="7419976" cy="1270000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2400" b="0" i="0" baseline="0">
                <a:solidFill>
                  <a:schemeClr val="bg1">
                    <a:lumMod val="65000"/>
                  </a:schemeClr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Presenter | Date (24 Pt. Calibri)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388422" y="4335998"/>
            <a:ext cx="7315200" cy="585216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/>
            </a:lvl1pPr>
          </a:lstStyle>
          <a:p>
            <a:pPr lvl="0"/>
            <a:r>
              <a:rPr lang="en-US" dirty="0" smtClean="0"/>
              <a:t>Title (32 Pt. Corbel Bold)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22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64825" y="1450774"/>
            <a:ext cx="7853544" cy="441563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sz="2200" b="1" i="0">
                <a:latin typeface="+mn-lt"/>
                <a:cs typeface="Helvetica"/>
              </a:defRPr>
            </a:lvl1pPr>
            <a:lvl2pPr marL="571500" indent="-285750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sz="2000" b="0" i="0">
                <a:latin typeface="+mn-lt"/>
                <a:cs typeface="Helvetica"/>
              </a:defRPr>
            </a:lvl2pPr>
            <a:lvl3pPr marL="800100" indent="-17145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  <a:defRPr sz="1800" b="0" i="1">
                <a:latin typeface="+mn-lt"/>
                <a:cs typeface="Helvetica"/>
              </a:defRPr>
            </a:lvl3pPr>
            <a:lvl4pPr marL="1714500" indent="-342900">
              <a:buFont typeface="Arial" pitchFamily="34" charset="0"/>
              <a:buChar char="•"/>
              <a:defRPr sz="2400"/>
            </a:lvl4pPr>
            <a:lvl5pPr marL="1828800" indent="0">
              <a:buFont typeface="Arial" pitchFamily="34" charset="0"/>
              <a:buNone/>
              <a:defRPr sz="2400"/>
            </a:lvl5pPr>
          </a:lstStyle>
          <a:p>
            <a:r>
              <a:rPr lang="en-US" dirty="0" smtClean="0"/>
              <a:t>First level bullet (22 Pt. Calibri Bold)</a:t>
            </a:r>
          </a:p>
          <a:p>
            <a:pPr lvl="1"/>
            <a:r>
              <a:rPr lang="en-US" dirty="0" smtClean="0"/>
              <a:t>Second level bullet (20 Pt. Calibri)</a:t>
            </a:r>
          </a:p>
          <a:p>
            <a:pPr lvl="2"/>
            <a:r>
              <a:rPr lang="en-US" dirty="0" smtClean="0"/>
              <a:t>Third level bullet (18 Pt. Calibri Italic)</a:t>
            </a:r>
          </a:p>
          <a:p>
            <a:pPr lvl="2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4289493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1375554" y="6481849"/>
            <a:ext cx="7410201" cy="508473"/>
          </a:xfrm>
          <a:prstGeom prst="rect">
            <a:avLst/>
          </a:prstGeom>
          <a:noFill/>
        </p:spPr>
        <p:txBody>
          <a:bodyPr anchor="b"/>
          <a:lstStyle>
            <a:lvl1pPr lv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00" b="1" i="0" baseline="0">
                <a:latin typeface="+mj-lt"/>
                <a:cs typeface="Helvetica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sz="2400" b="0" dirty="0" smtClean="0">
                <a:latin typeface="+mn-lt"/>
              </a:rPr>
              <a:t>For more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20 Willow Springs Circle | York, PA 17406 USA</a:t>
            </a:r>
          </a:p>
          <a:p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+1 (717) 767-6511 | www.redlion.net | info@redlion.net </a:t>
            </a:r>
          </a:p>
          <a:p>
            <a:pPr lvl="0"/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lang="en-US" sz="2400" b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063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1365664" y="4405728"/>
            <a:ext cx="7410201" cy="508473"/>
          </a:xfrm>
          <a:prstGeom prst="rect">
            <a:avLst/>
          </a:prstGeom>
          <a:noFill/>
        </p:spPr>
        <p:txBody>
          <a:bodyPr anchor="b"/>
          <a:lstStyle>
            <a:lvl1pPr lv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00" b="1" i="0" baseline="0">
                <a:latin typeface="+mj-lt"/>
                <a:cs typeface="Helvetica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dirty="0" smtClean="0"/>
              <a:t>Thank You 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75554" y="6481849"/>
            <a:ext cx="7410201" cy="508473"/>
          </a:xfrm>
          <a:prstGeom prst="rect">
            <a:avLst/>
          </a:prstGeom>
          <a:noFill/>
        </p:spPr>
        <p:txBody>
          <a:bodyPr anchor="b"/>
          <a:lstStyle>
            <a:lvl1pPr lv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00" b="1" i="0" baseline="0">
                <a:latin typeface="+mj-lt"/>
                <a:cs typeface="Helvetica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sz="2400" b="0" dirty="0" smtClean="0">
                <a:latin typeface="+mn-lt"/>
              </a:rPr>
              <a:t>For more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20 Willow Springs Circle | York, PA 17406 USA</a:t>
            </a:r>
          </a:p>
          <a:p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+1 (717) 767-6511 | www.redlion.net | info@redlion.net </a:t>
            </a:r>
          </a:p>
          <a:p>
            <a:pPr lvl="0"/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lang="en-US" sz="2400" b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375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1365664" y="4405728"/>
            <a:ext cx="7410201" cy="508473"/>
          </a:xfrm>
          <a:prstGeom prst="rect">
            <a:avLst/>
          </a:prstGeom>
          <a:noFill/>
        </p:spPr>
        <p:txBody>
          <a:bodyPr anchor="b"/>
          <a:lstStyle>
            <a:lvl1pPr lv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00" b="1" i="0" baseline="0">
                <a:latin typeface="+mj-lt"/>
                <a:cs typeface="Helvetica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dirty="0" smtClean="0"/>
              <a:t>Thank You. Questions?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75554" y="6481849"/>
            <a:ext cx="7410201" cy="508473"/>
          </a:xfrm>
          <a:prstGeom prst="rect">
            <a:avLst/>
          </a:prstGeom>
          <a:noFill/>
        </p:spPr>
        <p:txBody>
          <a:bodyPr anchor="b"/>
          <a:lstStyle>
            <a:lvl1pPr lv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00" b="1" i="0" baseline="0">
                <a:latin typeface="+mj-lt"/>
                <a:cs typeface="Helvetica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sz="2400" b="0" dirty="0" smtClean="0">
                <a:latin typeface="+mn-lt"/>
              </a:rPr>
              <a:t>For more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20 Willow Springs Circle | York, PA 17406 USA</a:t>
            </a:r>
          </a:p>
          <a:p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+1 (717) 767-6511 | www.redlion.net | info@redlion.net </a:t>
            </a:r>
          </a:p>
          <a:p>
            <a:pPr lvl="0"/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lang="en-US" sz="2400" b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630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388091" y="5257800"/>
            <a:ext cx="7419976" cy="1270000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2400" b="0" i="0" baseline="0">
                <a:solidFill>
                  <a:schemeClr val="bg1">
                    <a:lumMod val="65000"/>
                  </a:schemeClr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Presenter | Date (24 Pt. Calibri)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374443" y="4332596"/>
            <a:ext cx="7410451" cy="584200"/>
          </a:xfrm>
          <a:prstGeom prst="rect">
            <a:avLst/>
          </a:prstGeom>
          <a:noFill/>
        </p:spPr>
        <p:txBody>
          <a:bodyPr anchor="b"/>
          <a:lstStyle>
            <a:lvl1pPr mar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  <a:defRPr sz="3200" b="1" i="0" baseline="0">
                <a:solidFill>
                  <a:schemeClr val="tx1"/>
                </a:solidFill>
                <a:latin typeface="+mj-lt"/>
                <a:cs typeface="Helvetica"/>
              </a:defRPr>
            </a:lvl1pPr>
          </a:lstStyle>
          <a:p>
            <a:pPr lvl="0"/>
            <a:r>
              <a:rPr lang="en-US" dirty="0" smtClean="0"/>
              <a:t>Title (32 Pt. Corbel Bold)</a:t>
            </a:r>
          </a:p>
        </p:txBody>
      </p:sp>
    </p:spTree>
    <p:extLst>
      <p:ext uri="{BB962C8B-B14F-4D97-AF65-F5344CB8AC3E}">
        <p14:creationId xmlns:p14="http://schemas.microsoft.com/office/powerpoint/2010/main" val="2630109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365664" y="4405728"/>
            <a:ext cx="7410201" cy="508473"/>
          </a:xfrm>
          <a:prstGeom prst="rect">
            <a:avLst/>
          </a:prstGeom>
          <a:noFill/>
        </p:spPr>
        <p:txBody>
          <a:bodyPr anchor="b"/>
          <a:lstStyle>
            <a:lvl1pPr lv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00" b="1" i="0" baseline="0">
                <a:latin typeface="+mj-lt"/>
                <a:cs typeface="Helvetica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Thank You. Questions?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5554" y="6481849"/>
            <a:ext cx="7410201" cy="508473"/>
          </a:xfrm>
          <a:prstGeom prst="rect">
            <a:avLst/>
          </a:prstGeom>
          <a:noFill/>
        </p:spPr>
        <p:txBody>
          <a:bodyPr anchor="b"/>
          <a:lstStyle>
            <a:lvl1pPr lv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00" b="1" i="0" baseline="0">
                <a:latin typeface="+mj-lt"/>
                <a:cs typeface="Helvetica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For more information</a:t>
            </a:r>
          </a:p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2400" b="0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20 Willow Springs Circle | York, PA 17406 USA</a:t>
            </a:r>
          </a:p>
          <a:p>
            <a:r>
              <a:rPr lang="en-US" sz="2400" b="0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+1 (717) 767-6511 | www.redlion.net | info@redlion.net </a:t>
            </a:r>
          </a:p>
          <a:p>
            <a:r>
              <a:rPr lang="en-US" sz="2400" b="0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en-US" sz="2400" b="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249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64825" y="1450774"/>
            <a:ext cx="7620000" cy="441563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sz="2200" b="1" i="0">
                <a:latin typeface="+mn-lt"/>
                <a:cs typeface="Helvetica"/>
              </a:defRPr>
            </a:lvl1pPr>
            <a:lvl2pPr marL="571500" indent="-285750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sz="2000" b="0" i="0">
                <a:latin typeface="+mn-lt"/>
                <a:cs typeface="Helvetica"/>
              </a:defRPr>
            </a:lvl2pPr>
            <a:lvl3pPr marL="800100" indent="-17145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  <a:defRPr sz="1800" b="0" i="1">
                <a:latin typeface="+mn-lt"/>
                <a:cs typeface="Helvetica"/>
              </a:defRPr>
            </a:lvl3pPr>
            <a:lvl4pPr marL="1714500" indent="-342900">
              <a:buFont typeface="Arial" pitchFamily="34" charset="0"/>
              <a:buChar char="•"/>
              <a:defRPr sz="2400"/>
            </a:lvl4pPr>
            <a:lvl5pPr marL="1828800" indent="0">
              <a:buFont typeface="Arial" pitchFamily="34" charset="0"/>
              <a:buNone/>
              <a:defRPr sz="2400"/>
            </a:lvl5pPr>
          </a:lstStyle>
          <a:p>
            <a:r>
              <a:rPr lang="en-US" dirty="0" smtClean="0"/>
              <a:t>First level bullet (22 Pt. Calibri Bold)</a:t>
            </a:r>
          </a:p>
          <a:p>
            <a:pPr lvl="1"/>
            <a:r>
              <a:rPr lang="en-US" dirty="0" smtClean="0"/>
              <a:t>Second level bullet (20 Pt. Calibri)</a:t>
            </a:r>
          </a:p>
          <a:p>
            <a:pPr lvl="2"/>
            <a:r>
              <a:rPr lang="en-US" dirty="0" smtClean="0"/>
              <a:t>Third level bullet (18 Pt. Calibri Italic)</a:t>
            </a:r>
          </a:p>
          <a:p>
            <a:pPr lvl="2"/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209674" y="215900"/>
            <a:ext cx="7705725" cy="685800"/>
          </a:xfrm>
          <a:prstGeom prst="rect">
            <a:avLst/>
          </a:prstGeom>
          <a:noFill/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 i="0" baseline="0">
                <a:solidFill>
                  <a:schemeClr val="bg1"/>
                </a:solidFill>
                <a:latin typeface="+mj-lt"/>
                <a:cs typeface="Helvetica"/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4175127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rot="10800000">
            <a:off x="1447800" y="5091643"/>
            <a:ext cx="7696200" cy="1588"/>
          </a:xfrm>
          <a:prstGeom prst="line">
            <a:avLst/>
          </a:prstGeom>
          <a:ln w="31750" cap="flat" cmpd="sng" algn="ctr">
            <a:solidFill>
              <a:srgbClr val="E1053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374443" y="4332596"/>
            <a:ext cx="7410451" cy="584200"/>
          </a:xfrm>
          <a:prstGeom prst="rect">
            <a:avLst/>
          </a:prstGeom>
          <a:noFill/>
        </p:spPr>
        <p:txBody>
          <a:bodyPr anchor="b"/>
          <a:lstStyle>
            <a:lvl1pPr mar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  <a:defRPr sz="3200" b="1" i="0" baseline="0">
                <a:solidFill>
                  <a:schemeClr val="tx1"/>
                </a:solidFill>
                <a:latin typeface="+mj-lt"/>
                <a:cs typeface="Helvetica"/>
              </a:defRPr>
            </a:lvl1pPr>
          </a:lstStyle>
          <a:p>
            <a:pPr lvl="0"/>
            <a:r>
              <a:rPr lang="en-US" dirty="0" smtClean="0"/>
              <a:t>Divider Title (32 Pt. Corbel Bold)</a:t>
            </a:r>
          </a:p>
        </p:txBody>
      </p:sp>
    </p:spTree>
    <p:extLst>
      <p:ext uri="{BB962C8B-B14F-4D97-AF65-F5344CB8AC3E}">
        <p14:creationId xmlns:p14="http://schemas.microsoft.com/office/powerpoint/2010/main" val="398617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334963"/>
            <a:ext cx="9144000" cy="6142037"/>
            <a:chOff x="0" y="334963"/>
            <a:chExt cx="9144000" cy="6142037"/>
          </a:xfrm>
        </p:grpSpPr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0" y="898525"/>
              <a:ext cx="9144000" cy="5578475"/>
              <a:chOff x="0" y="566"/>
              <a:chExt cx="5760" cy="3514"/>
            </a:xfrm>
          </p:grpSpPr>
          <p:pic>
            <p:nvPicPr>
              <p:cNvPr id="8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66"/>
                <a:ext cx="5760" cy="3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2" descr="4_icons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8" y="3708"/>
                <a:ext cx="1632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6" y="3436"/>
                <a:ext cx="1920" cy="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63" y="334963"/>
              <a:ext cx="2365375" cy="16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436" y="5447685"/>
              <a:ext cx="2963749" cy="21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3048000" y="2286000"/>
            <a:ext cx="60960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mtClean="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482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3048000" y="3352800"/>
            <a:ext cx="6096000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i="1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32676783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010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05300" cy="4953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524000"/>
            <a:ext cx="4305300" cy="4953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96200" y="6505575"/>
            <a:ext cx="1371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BA96F-69EC-4DC4-89DE-AD1DC912DA9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87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010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7630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96200" y="6505575"/>
            <a:ext cx="1371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B9E39-C743-4D7F-AF14-024DCB9BC2D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65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64824" y="1450775"/>
            <a:ext cx="3815933" cy="4403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lang="en-US" sz="2200" b="1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62865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Lucida Grande"/>
              <a:buChar char="–"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914400" indent="-2857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Calibri" pitchFamily="34" charset="0"/>
              <a:buChar char="-"/>
              <a:defRPr lang="en-US" sz="1800" b="0" i="1" kern="1200" dirty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714500" indent="-342900">
              <a:buFont typeface="Arial" pitchFamily="34" charset="0"/>
              <a:buChar char="•"/>
              <a:defRPr sz="2400"/>
            </a:lvl4pPr>
            <a:lvl5pPr marL="1828800" indent="0">
              <a:buFont typeface="Arial" pitchFamily="34" charset="0"/>
              <a:buNone/>
              <a:defRPr sz="2400"/>
            </a:lvl5pPr>
          </a:lstStyle>
          <a:p>
            <a:r>
              <a:rPr lang="en-US" dirty="0" smtClean="0"/>
              <a:t>First level bullet </a:t>
            </a:r>
            <a:br>
              <a:rPr lang="en-US" dirty="0" smtClean="0"/>
            </a:br>
            <a:r>
              <a:rPr lang="en-US" dirty="0" smtClean="0"/>
              <a:t>(22 Pt. Calibri Bold)</a:t>
            </a:r>
          </a:p>
          <a:p>
            <a:pPr marL="571500" lvl="1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</a:pPr>
            <a:r>
              <a:rPr lang="en-US" dirty="0" smtClean="0"/>
              <a:t>Second level bullet </a:t>
            </a:r>
            <a:br>
              <a:rPr lang="en-US" dirty="0" smtClean="0"/>
            </a:br>
            <a:r>
              <a:rPr lang="en-US" dirty="0" smtClean="0"/>
              <a:t>(20 Pt. Calibri)</a:t>
            </a:r>
          </a:p>
          <a:p>
            <a:pPr marL="800100" lvl="2" indent="-17145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</a:pPr>
            <a:r>
              <a:rPr lang="en-US" dirty="0" smtClean="0"/>
              <a:t>Third level bullet </a:t>
            </a:r>
            <a:br>
              <a:rPr lang="en-US" dirty="0" smtClean="0"/>
            </a:br>
            <a:r>
              <a:rPr lang="en-US" dirty="0" smtClean="0"/>
              <a:t>(18 Pt. Calibri Italic)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122224" y="1450774"/>
            <a:ext cx="3808017" cy="44002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lang="en-US" sz="2200" b="1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571500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800100" indent="-17145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  <a:defRPr sz="1800" b="0" i="1">
                <a:latin typeface="+mn-lt"/>
                <a:cs typeface="Helvetica"/>
              </a:defRPr>
            </a:lvl3pPr>
            <a:lvl4pPr marL="1714500" indent="-342900">
              <a:buFont typeface="Arial" pitchFamily="34" charset="0"/>
              <a:buChar char="•"/>
              <a:defRPr sz="2400"/>
            </a:lvl4pPr>
            <a:lvl5pPr marL="1828800" indent="0">
              <a:buFont typeface="Arial" pitchFamily="34" charset="0"/>
              <a:buNone/>
              <a:defRPr sz="2400"/>
            </a:lvl5pPr>
          </a:lstStyle>
          <a:p>
            <a:r>
              <a:rPr lang="en-US" dirty="0" smtClean="0"/>
              <a:t>First level bullet </a:t>
            </a:r>
            <a:br>
              <a:rPr lang="en-US" dirty="0" smtClean="0"/>
            </a:br>
            <a:r>
              <a:rPr lang="en-US" dirty="0" smtClean="0"/>
              <a:t>(22 Pt. Calibri Bold)</a:t>
            </a:r>
          </a:p>
          <a:p>
            <a:pPr marL="571500" lvl="1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</a:pPr>
            <a:r>
              <a:rPr lang="en-US" dirty="0" smtClean="0"/>
              <a:t>Second level bullet </a:t>
            </a:r>
            <a:br>
              <a:rPr lang="en-US" dirty="0" smtClean="0"/>
            </a:br>
            <a:r>
              <a:rPr lang="en-US" dirty="0" smtClean="0"/>
              <a:t>(20 Pt. Calibri)</a:t>
            </a:r>
          </a:p>
          <a:p>
            <a:pPr marL="800100" lvl="2" indent="-17145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</a:pPr>
            <a:r>
              <a:rPr lang="en-US" dirty="0" smtClean="0"/>
              <a:t>Third level bullet </a:t>
            </a:r>
            <a:br>
              <a:rPr lang="en-US" dirty="0" smtClean="0"/>
            </a:br>
            <a:r>
              <a:rPr lang="en-US" dirty="0" smtClean="0"/>
              <a:t>(18 Pt. Calibri Italic)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3893248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96200" y="6505575"/>
            <a:ext cx="1371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4A300-9E53-45F3-A5E2-67D90946BE5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1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87847" y="1462651"/>
            <a:ext cx="3944039" cy="628650"/>
          </a:xfrm>
          <a:prstGeom prst="rect">
            <a:avLst/>
          </a:prstGeom>
          <a:noFill/>
        </p:spPr>
        <p:txBody>
          <a:bodyPr anchor="b"/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2200" b="1" i="0" baseline="0">
                <a:solidFill>
                  <a:schemeClr val="tx1"/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Subhead (22 Pt. Calibri Bold)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987635" y="2100824"/>
            <a:ext cx="3954483" cy="3767713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None/>
              <a:defRPr sz="2000" b="0" i="0" baseline="0">
                <a:solidFill>
                  <a:schemeClr val="tx1"/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Body Copy (20 Pt. Calibri)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70515" y="1474525"/>
            <a:ext cx="3774618" cy="43800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1992111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27224" y="1450774"/>
            <a:ext cx="3867393" cy="44002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lang="en-US" sz="2200" b="1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571500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628650" indent="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None/>
              <a:defRPr sz="1800" b="0" i="1">
                <a:latin typeface="+mn-lt"/>
                <a:cs typeface="Helvetica"/>
              </a:defRPr>
            </a:lvl3pPr>
            <a:lvl4pPr marL="1714500" indent="-342900">
              <a:buFont typeface="Arial" pitchFamily="34" charset="0"/>
              <a:buChar char="•"/>
              <a:defRPr sz="2400"/>
            </a:lvl4pPr>
            <a:lvl5pPr marL="1828800" indent="0">
              <a:buFont typeface="Arial" pitchFamily="34" charset="0"/>
              <a:buNone/>
              <a:defRPr sz="2400"/>
            </a:lvl5pPr>
          </a:lstStyle>
          <a:p>
            <a:r>
              <a:rPr lang="en-US" dirty="0" smtClean="0"/>
              <a:t>First level bullet </a:t>
            </a:r>
            <a:br>
              <a:rPr lang="en-US" dirty="0" smtClean="0"/>
            </a:br>
            <a:r>
              <a:rPr lang="en-US" dirty="0" smtClean="0"/>
              <a:t>(22 Pt. Calibri Bold)</a:t>
            </a:r>
          </a:p>
          <a:p>
            <a:pPr marL="571500" lvl="1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</a:pPr>
            <a:r>
              <a:rPr lang="en-US" dirty="0" smtClean="0"/>
              <a:t>Second level bullet </a:t>
            </a:r>
            <a:br>
              <a:rPr lang="en-US" dirty="0" smtClean="0"/>
            </a:br>
            <a:r>
              <a:rPr lang="en-US" dirty="0" smtClean="0"/>
              <a:t>(20 Pt. Calibri)</a:t>
            </a:r>
          </a:p>
          <a:p>
            <a:pPr marL="800100" lvl="2" indent="-17145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</a:pPr>
            <a:r>
              <a:rPr lang="en-US" dirty="0" smtClean="0"/>
              <a:t>Third level bullet </a:t>
            </a:r>
            <a:br>
              <a:rPr lang="en-US" dirty="0" smtClean="0"/>
            </a:br>
            <a:r>
              <a:rPr lang="en-US" dirty="0" smtClean="0"/>
              <a:t>(18 Pt. Calibri Italic)</a:t>
            </a:r>
          </a:p>
          <a:p>
            <a:pPr lvl="2"/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70515" y="1474525"/>
            <a:ext cx="3774618" cy="43800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1992111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45029" y="1484419"/>
            <a:ext cx="7813960" cy="41491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18300" y="5676328"/>
            <a:ext cx="5791200" cy="381000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None/>
              <a:defRPr sz="1800" b="0" i="1" baseline="0"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Picture Caption (18 Pt. Calibri Italic)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3029722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4250740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539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872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ttp://sellmore.redlion.net/dist/logo_files/CoporateLogoSet/MSOffice%20for%20Microsoft%20Office%20use/RedLion-logo_MSO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76" y="6068273"/>
            <a:ext cx="1708266" cy="7291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8809065" y="6602992"/>
            <a:ext cx="341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D5456C3A-F418-FF44-83C2-F5E37FD98B94}" type="slidenum">
              <a:rPr lang="en-US" sz="1000" baseline="0" smtClean="0">
                <a:solidFill>
                  <a:schemeClr val="bg1">
                    <a:lumMod val="75000"/>
                  </a:schemeClr>
                </a:solidFill>
                <a:latin typeface="+mn-lt"/>
                <a:cs typeface="Helvetica"/>
              </a:rPr>
              <a:pPr algn="l"/>
              <a:t>‹#›</a:t>
            </a:fld>
            <a:endParaRPr lang="en-US" sz="1000" baseline="0" dirty="0">
              <a:solidFill>
                <a:schemeClr val="bg1">
                  <a:lumMod val="75000"/>
                </a:schemeClr>
              </a:solidFill>
              <a:latin typeface="+mn-lt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2300" y="6611779"/>
            <a:ext cx="14494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Helvetica"/>
              </a:rPr>
              <a:t>© Red Lion Controls Inc.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+mn-lt"/>
              <a:cs typeface="Helvetic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11875" y="-4233"/>
            <a:ext cx="9155876" cy="3726156"/>
            <a:chOff x="-11875" y="-4233"/>
            <a:chExt cx="9155876" cy="3726156"/>
          </a:xfrm>
        </p:grpSpPr>
        <p:sp>
          <p:nvSpPr>
            <p:cNvPr id="22" name="Freeform 21"/>
            <p:cNvSpPr/>
            <p:nvPr/>
          </p:nvSpPr>
          <p:spPr>
            <a:xfrm>
              <a:off x="-11875" y="1181100"/>
              <a:ext cx="994008" cy="1143000"/>
            </a:xfrm>
            <a:custGeom>
              <a:avLst/>
              <a:gdLst>
                <a:gd name="connsiteX0" fmla="*/ 4233 w 986366"/>
                <a:gd name="connsiteY0" fmla="*/ 1138767 h 1143000"/>
                <a:gd name="connsiteX1" fmla="*/ 546100 w 986366"/>
                <a:gd name="connsiteY1" fmla="*/ 1143000 h 1143000"/>
                <a:gd name="connsiteX2" fmla="*/ 986366 w 986366"/>
                <a:gd name="connsiteY2" fmla="*/ 0 h 1143000"/>
                <a:gd name="connsiteX3" fmla="*/ 0 w 986366"/>
                <a:gd name="connsiteY3" fmla="*/ 0 h 1143000"/>
                <a:gd name="connsiteX4" fmla="*/ 4233 w 986366"/>
                <a:gd name="connsiteY4" fmla="*/ 1138767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366" h="1143000">
                  <a:moveTo>
                    <a:pt x="4233" y="1138767"/>
                  </a:moveTo>
                  <a:lnTo>
                    <a:pt x="546100" y="1143000"/>
                  </a:lnTo>
                  <a:lnTo>
                    <a:pt x="986366" y="0"/>
                  </a:lnTo>
                  <a:lnTo>
                    <a:pt x="0" y="0"/>
                  </a:lnTo>
                  <a:lnTo>
                    <a:pt x="4233" y="113876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" y="0"/>
              <a:ext cx="9144000" cy="1143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10800000">
              <a:off x="0" y="1151467"/>
              <a:ext cx="9144000" cy="1588"/>
            </a:xfrm>
            <a:prstGeom prst="line">
              <a:avLst/>
            </a:prstGeom>
            <a:ln w="31750" cap="flat" cmpd="sng" algn="ctr">
              <a:solidFill>
                <a:srgbClr val="E105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ight Triangle 12"/>
            <p:cNvSpPr/>
            <p:nvPr/>
          </p:nvSpPr>
          <p:spPr>
            <a:xfrm flipV="1">
              <a:off x="-1" y="2324476"/>
              <a:ext cx="541867" cy="1397447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-11875" y="-4233"/>
              <a:ext cx="1443568" cy="1147233"/>
            </a:xfrm>
            <a:custGeom>
              <a:avLst/>
              <a:gdLst>
                <a:gd name="connsiteX0" fmla="*/ 0 w 1443567"/>
                <a:gd name="connsiteY0" fmla="*/ 1143000 h 1147233"/>
                <a:gd name="connsiteX1" fmla="*/ 1003300 w 1443567"/>
                <a:gd name="connsiteY1" fmla="*/ 1147233 h 1147233"/>
                <a:gd name="connsiteX2" fmla="*/ 1443567 w 1443567"/>
                <a:gd name="connsiteY2" fmla="*/ 4233 h 1147233"/>
                <a:gd name="connsiteX3" fmla="*/ 4233 w 1443567"/>
                <a:gd name="connsiteY3" fmla="*/ 0 h 1147233"/>
                <a:gd name="connsiteX4" fmla="*/ 0 w 1443567"/>
                <a:gd name="connsiteY4" fmla="*/ 1143000 h 114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567" h="1147233">
                  <a:moveTo>
                    <a:pt x="0" y="1143000"/>
                  </a:moveTo>
                  <a:lnTo>
                    <a:pt x="1003300" y="1147233"/>
                  </a:lnTo>
                  <a:lnTo>
                    <a:pt x="1443567" y="4233"/>
                  </a:lnTo>
                  <a:lnTo>
                    <a:pt x="4233" y="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 </a:t>
              </a:r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-9525" y="1136650"/>
              <a:ext cx="1009650" cy="111125"/>
            </a:xfrm>
            <a:custGeom>
              <a:avLst/>
              <a:gdLst>
                <a:gd name="connsiteX0" fmla="*/ 0 w 1009650"/>
                <a:gd name="connsiteY0" fmla="*/ 0 h 111125"/>
                <a:gd name="connsiteX1" fmla="*/ 1009650 w 1009650"/>
                <a:gd name="connsiteY1" fmla="*/ 3175 h 111125"/>
                <a:gd name="connsiteX2" fmla="*/ 968375 w 1009650"/>
                <a:gd name="connsiteY2" fmla="*/ 111125 h 111125"/>
                <a:gd name="connsiteX3" fmla="*/ 3175 w 1009650"/>
                <a:gd name="connsiteY3" fmla="*/ 107950 h 111125"/>
                <a:gd name="connsiteX4" fmla="*/ 0 w 1009650"/>
                <a:gd name="connsiteY4" fmla="*/ 0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50" h="111125">
                  <a:moveTo>
                    <a:pt x="0" y="0"/>
                  </a:moveTo>
                  <a:lnTo>
                    <a:pt x="1009650" y="3175"/>
                  </a:lnTo>
                  <a:lnTo>
                    <a:pt x="968375" y="111125"/>
                  </a:lnTo>
                  <a:lnTo>
                    <a:pt x="3175" y="107950"/>
                  </a:lnTo>
                  <a:cubicBezTo>
                    <a:pt x="2117" y="71967"/>
                    <a:pt x="1058" y="35983"/>
                    <a:pt x="0" y="0"/>
                  </a:cubicBezTo>
                  <a:close/>
                </a:path>
              </a:pathLst>
            </a:custGeom>
            <a:solidFill>
              <a:srgbClr val="E1053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67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49" r:id="rId2"/>
    <p:sldLayoutId id="2147483665" r:id="rId3"/>
    <p:sldLayoutId id="2147483691" r:id="rId4"/>
    <p:sldLayoutId id="2147483663" r:id="rId5"/>
    <p:sldLayoutId id="2147483650" r:id="rId6"/>
    <p:sldLayoutId id="2147483695" r:id="rId7"/>
    <p:sldLayoutId id="2147483730" r:id="rId8"/>
    <p:sldLayoutId id="2147483731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809065" y="6602992"/>
            <a:ext cx="341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D5456C3A-F418-FF44-83C2-F5E37FD98B94}" type="slidenum">
              <a:rPr lang="en-US" sz="1000" baseline="0" smtClean="0">
                <a:solidFill>
                  <a:schemeClr val="bg1">
                    <a:lumMod val="75000"/>
                  </a:schemeClr>
                </a:solidFill>
                <a:latin typeface="+mn-lt"/>
                <a:cs typeface="Helvetica"/>
              </a:rPr>
              <a:pPr algn="l"/>
              <a:t>‹#›</a:t>
            </a:fld>
            <a:endParaRPr lang="en-US" sz="1000" baseline="0" dirty="0">
              <a:solidFill>
                <a:schemeClr val="bg1">
                  <a:lumMod val="75000"/>
                </a:schemeClr>
              </a:solidFill>
              <a:latin typeface="+mn-lt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2300" y="6611779"/>
            <a:ext cx="14494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Helvetica"/>
              </a:rPr>
              <a:t>© Red Lion Controls Inc.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+mn-lt"/>
              <a:cs typeface="Helvetic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1875" y="-4233"/>
            <a:ext cx="9155876" cy="3726156"/>
            <a:chOff x="-11875" y="-4233"/>
            <a:chExt cx="9155876" cy="3726156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" y="0"/>
              <a:ext cx="9144000" cy="1143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16" name="Right Triangle 15"/>
            <p:cNvSpPr/>
            <p:nvPr userDrawn="1"/>
          </p:nvSpPr>
          <p:spPr>
            <a:xfrm flipV="1">
              <a:off x="-1" y="2324476"/>
              <a:ext cx="541867" cy="1397447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18" name="Freeform 17"/>
            <p:cNvSpPr/>
            <p:nvPr userDrawn="1"/>
          </p:nvSpPr>
          <p:spPr>
            <a:xfrm>
              <a:off x="-11875" y="1181100"/>
              <a:ext cx="994008" cy="1143000"/>
            </a:xfrm>
            <a:custGeom>
              <a:avLst/>
              <a:gdLst>
                <a:gd name="connsiteX0" fmla="*/ 4233 w 986366"/>
                <a:gd name="connsiteY0" fmla="*/ 1138767 h 1143000"/>
                <a:gd name="connsiteX1" fmla="*/ 546100 w 986366"/>
                <a:gd name="connsiteY1" fmla="*/ 1143000 h 1143000"/>
                <a:gd name="connsiteX2" fmla="*/ 986366 w 986366"/>
                <a:gd name="connsiteY2" fmla="*/ 0 h 1143000"/>
                <a:gd name="connsiteX3" fmla="*/ 0 w 986366"/>
                <a:gd name="connsiteY3" fmla="*/ 0 h 1143000"/>
                <a:gd name="connsiteX4" fmla="*/ 4233 w 986366"/>
                <a:gd name="connsiteY4" fmla="*/ 1138767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366" h="1143000">
                  <a:moveTo>
                    <a:pt x="4233" y="1138767"/>
                  </a:moveTo>
                  <a:lnTo>
                    <a:pt x="546100" y="1143000"/>
                  </a:lnTo>
                  <a:lnTo>
                    <a:pt x="986366" y="0"/>
                  </a:lnTo>
                  <a:lnTo>
                    <a:pt x="0" y="0"/>
                  </a:lnTo>
                  <a:lnTo>
                    <a:pt x="4233" y="113876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19" name="Freeform 18"/>
            <p:cNvSpPr/>
            <p:nvPr userDrawn="1"/>
          </p:nvSpPr>
          <p:spPr>
            <a:xfrm>
              <a:off x="-11875" y="-4233"/>
              <a:ext cx="1443568" cy="1147233"/>
            </a:xfrm>
            <a:custGeom>
              <a:avLst/>
              <a:gdLst>
                <a:gd name="connsiteX0" fmla="*/ 0 w 1443567"/>
                <a:gd name="connsiteY0" fmla="*/ 1143000 h 1147233"/>
                <a:gd name="connsiteX1" fmla="*/ 1003300 w 1443567"/>
                <a:gd name="connsiteY1" fmla="*/ 1147233 h 1147233"/>
                <a:gd name="connsiteX2" fmla="*/ 1443567 w 1443567"/>
                <a:gd name="connsiteY2" fmla="*/ 4233 h 1147233"/>
                <a:gd name="connsiteX3" fmla="*/ 4233 w 1443567"/>
                <a:gd name="connsiteY3" fmla="*/ 0 h 1147233"/>
                <a:gd name="connsiteX4" fmla="*/ 0 w 1443567"/>
                <a:gd name="connsiteY4" fmla="*/ 1143000 h 114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567" h="1147233">
                  <a:moveTo>
                    <a:pt x="0" y="1143000"/>
                  </a:moveTo>
                  <a:lnTo>
                    <a:pt x="1003300" y="1147233"/>
                  </a:lnTo>
                  <a:lnTo>
                    <a:pt x="1443567" y="4233"/>
                  </a:lnTo>
                  <a:lnTo>
                    <a:pt x="4233" y="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 </a:t>
              </a:r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21" name="Freeform 20"/>
            <p:cNvSpPr/>
            <p:nvPr userDrawn="1"/>
          </p:nvSpPr>
          <p:spPr>
            <a:xfrm>
              <a:off x="-9525" y="1136650"/>
              <a:ext cx="1009650" cy="111125"/>
            </a:xfrm>
            <a:custGeom>
              <a:avLst/>
              <a:gdLst>
                <a:gd name="connsiteX0" fmla="*/ 0 w 1009650"/>
                <a:gd name="connsiteY0" fmla="*/ 0 h 111125"/>
                <a:gd name="connsiteX1" fmla="*/ 1009650 w 1009650"/>
                <a:gd name="connsiteY1" fmla="*/ 3175 h 111125"/>
                <a:gd name="connsiteX2" fmla="*/ 968375 w 1009650"/>
                <a:gd name="connsiteY2" fmla="*/ 111125 h 111125"/>
                <a:gd name="connsiteX3" fmla="*/ 3175 w 1009650"/>
                <a:gd name="connsiteY3" fmla="*/ 107950 h 111125"/>
                <a:gd name="connsiteX4" fmla="*/ 0 w 1009650"/>
                <a:gd name="connsiteY4" fmla="*/ 0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50" h="111125">
                  <a:moveTo>
                    <a:pt x="0" y="0"/>
                  </a:moveTo>
                  <a:lnTo>
                    <a:pt x="1009650" y="3175"/>
                  </a:lnTo>
                  <a:lnTo>
                    <a:pt x="968375" y="111125"/>
                  </a:lnTo>
                  <a:lnTo>
                    <a:pt x="3175" y="107950"/>
                  </a:lnTo>
                  <a:cubicBezTo>
                    <a:pt x="2117" y="71967"/>
                    <a:pt x="1058" y="35983"/>
                    <a:pt x="0" y="0"/>
                  </a:cubicBezTo>
                  <a:close/>
                </a:path>
              </a:pathLst>
            </a:custGeom>
            <a:solidFill>
              <a:srgbClr val="E1053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cxnSp>
          <p:nvCxnSpPr>
            <p:cNvPr id="20" name="Straight Connector 19"/>
            <p:cNvCxnSpPr/>
            <p:nvPr userDrawn="1"/>
          </p:nvCxnSpPr>
          <p:spPr>
            <a:xfrm rot="10800000">
              <a:off x="0" y="1151467"/>
              <a:ext cx="9144000" cy="1588"/>
            </a:xfrm>
            <a:prstGeom prst="line">
              <a:avLst/>
            </a:prstGeom>
            <a:ln w="31750" cap="flat" cmpd="sng" algn="ctr">
              <a:solidFill>
                <a:srgbClr val="E105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276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699" r:id="rId2"/>
    <p:sldLayoutId id="2147483700" r:id="rId3"/>
    <p:sldLayoutId id="2147483713" r:id="rId4"/>
    <p:sldLayoutId id="2147483714" r:id="rId5"/>
    <p:sldLayoutId id="2147483715" r:id="rId6"/>
    <p:sldLayoutId id="2147483716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ttp://sellmore.redlion.net/dist/logo_files/CoporateLogoSet/MSOffice%20for%20Microsoft%20Office%20use/RedLion-logo_MSO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76" y="6068273"/>
            <a:ext cx="1708266" cy="7291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8809065" y="6602992"/>
            <a:ext cx="341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D5456C3A-F418-FF44-83C2-F5E37FD98B94}" type="slidenum">
              <a:rPr lang="en-US" sz="1000" baseline="0" smtClean="0">
                <a:solidFill>
                  <a:schemeClr val="bg1">
                    <a:lumMod val="75000"/>
                  </a:schemeClr>
                </a:solidFill>
                <a:latin typeface="+mn-lt"/>
                <a:cs typeface="Helvetica"/>
              </a:rPr>
              <a:pPr algn="l"/>
              <a:t>‹#›</a:t>
            </a:fld>
            <a:endParaRPr lang="en-US" sz="1000" baseline="0" dirty="0">
              <a:solidFill>
                <a:schemeClr val="bg1">
                  <a:lumMod val="75000"/>
                </a:schemeClr>
              </a:solidFill>
              <a:latin typeface="+mn-lt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2300" y="6611779"/>
            <a:ext cx="14494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Helvetica"/>
              </a:rPr>
              <a:t>© Red Lion Controls Inc.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+mn-lt"/>
              <a:cs typeface="Helvetic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181" y="0"/>
            <a:ext cx="9145182" cy="941137"/>
            <a:chOff x="-1181" y="0"/>
            <a:chExt cx="9145182" cy="941137"/>
          </a:xfrm>
        </p:grpSpPr>
        <p:sp>
          <p:nvSpPr>
            <p:cNvPr id="27" name="Rectangle 26"/>
            <p:cNvSpPr/>
            <p:nvPr userDrawn="1"/>
          </p:nvSpPr>
          <p:spPr>
            <a:xfrm>
              <a:off x="1" y="0"/>
              <a:ext cx="9144000" cy="28500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45" name="Right Triangle 44"/>
            <p:cNvSpPr/>
            <p:nvPr userDrawn="1"/>
          </p:nvSpPr>
          <p:spPr>
            <a:xfrm flipV="1">
              <a:off x="1732" y="588593"/>
              <a:ext cx="132920" cy="352544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46" name="Freeform 45"/>
            <p:cNvSpPr/>
            <p:nvPr userDrawn="1"/>
          </p:nvSpPr>
          <p:spPr>
            <a:xfrm>
              <a:off x="-1181" y="300146"/>
              <a:ext cx="243830" cy="288352"/>
            </a:xfrm>
            <a:custGeom>
              <a:avLst/>
              <a:gdLst>
                <a:gd name="connsiteX0" fmla="*/ 4233 w 986366"/>
                <a:gd name="connsiteY0" fmla="*/ 1138767 h 1143000"/>
                <a:gd name="connsiteX1" fmla="*/ 546100 w 986366"/>
                <a:gd name="connsiteY1" fmla="*/ 1143000 h 1143000"/>
                <a:gd name="connsiteX2" fmla="*/ 986366 w 986366"/>
                <a:gd name="connsiteY2" fmla="*/ 0 h 1143000"/>
                <a:gd name="connsiteX3" fmla="*/ 0 w 986366"/>
                <a:gd name="connsiteY3" fmla="*/ 0 h 1143000"/>
                <a:gd name="connsiteX4" fmla="*/ 4233 w 986366"/>
                <a:gd name="connsiteY4" fmla="*/ 1138767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366" h="1143000">
                  <a:moveTo>
                    <a:pt x="4233" y="1138767"/>
                  </a:moveTo>
                  <a:lnTo>
                    <a:pt x="546100" y="1143000"/>
                  </a:lnTo>
                  <a:lnTo>
                    <a:pt x="986366" y="0"/>
                  </a:lnTo>
                  <a:lnTo>
                    <a:pt x="0" y="0"/>
                  </a:lnTo>
                  <a:lnTo>
                    <a:pt x="4233" y="113876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47" name="Freeform 46"/>
            <p:cNvSpPr/>
            <p:nvPr userDrawn="1"/>
          </p:nvSpPr>
          <p:spPr>
            <a:xfrm>
              <a:off x="-1181" y="1114"/>
              <a:ext cx="354107" cy="289420"/>
            </a:xfrm>
            <a:custGeom>
              <a:avLst/>
              <a:gdLst>
                <a:gd name="connsiteX0" fmla="*/ 0 w 1443567"/>
                <a:gd name="connsiteY0" fmla="*/ 1143000 h 1147233"/>
                <a:gd name="connsiteX1" fmla="*/ 1003300 w 1443567"/>
                <a:gd name="connsiteY1" fmla="*/ 1147233 h 1147233"/>
                <a:gd name="connsiteX2" fmla="*/ 1443567 w 1443567"/>
                <a:gd name="connsiteY2" fmla="*/ 4233 h 1147233"/>
                <a:gd name="connsiteX3" fmla="*/ 4233 w 1443567"/>
                <a:gd name="connsiteY3" fmla="*/ 0 h 1147233"/>
                <a:gd name="connsiteX4" fmla="*/ 0 w 1443567"/>
                <a:gd name="connsiteY4" fmla="*/ 1143000 h 114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567" h="1147233">
                  <a:moveTo>
                    <a:pt x="0" y="1143000"/>
                  </a:moveTo>
                  <a:lnTo>
                    <a:pt x="1003300" y="1147233"/>
                  </a:lnTo>
                  <a:lnTo>
                    <a:pt x="1443567" y="4233"/>
                  </a:lnTo>
                  <a:lnTo>
                    <a:pt x="4233" y="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 </a:t>
              </a:r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48" name="Freeform 47"/>
            <p:cNvSpPr/>
            <p:nvPr userDrawn="1"/>
          </p:nvSpPr>
          <p:spPr>
            <a:xfrm>
              <a:off x="-605" y="288932"/>
              <a:ext cx="247667" cy="28034"/>
            </a:xfrm>
            <a:custGeom>
              <a:avLst/>
              <a:gdLst>
                <a:gd name="connsiteX0" fmla="*/ 0 w 1009650"/>
                <a:gd name="connsiteY0" fmla="*/ 0 h 111125"/>
                <a:gd name="connsiteX1" fmla="*/ 1009650 w 1009650"/>
                <a:gd name="connsiteY1" fmla="*/ 3175 h 111125"/>
                <a:gd name="connsiteX2" fmla="*/ 968375 w 1009650"/>
                <a:gd name="connsiteY2" fmla="*/ 111125 h 111125"/>
                <a:gd name="connsiteX3" fmla="*/ 3175 w 1009650"/>
                <a:gd name="connsiteY3" fmla="*/ 107950 h 111125"/>
                <a:gd name="connsiteX4" fmla="*/ 0 w 1009650"/>
                <a:gd name="connsiteY4" fmla="*/ 0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50" h="111125">
                  <a:moveTo>
                    <a:pt x="0" y="0"/>
                  </a:moveTo>
                  <a:lnTo>
                    <a:pt x="1009650" y="3175"/>
                  </a:lnTo>
                  <a:lnTo>
                    <a:pt x="968375" y="111125"/>
                  </a:lnTo>
                  <a:lnTo>
                    <a:pt x="3175" y="107950"/>
                  </a:lnTo>
                  <a:cubicBezTo>
                    <a:pt x="2117" y="71967"/>
                    <a:pt x="1058" y="35983"/>
                    <a:pt x="0" y="0"/>
                  </a:cubicBezTo>
                  <a:close/>
                </a:path>
              </a:pathLst>
            </a:custGeom>
            <a:solidFill>
              <a:srgbClr val="E1053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cxnSp>
          <p:nvCxnSpPr>
            <p:cNvPr id="33" name="Straight Connector 32"/>
            <p:cNvCxnSpPr/>
            <p:nvPr userDrawn="1"/>
          </p:nvCxnSpPr>
          <p:spPr>
            <a:xfrm rot="10800000">
              <a:off x="0" y="284592"/>
              <a:ext cx="9144000" cy="1588"/>
            </a:xfrm>
            <a:prstGeom prst="line">
              <a:avLst/>
            </a:prstGeom>
            <a:ln w="31750" cap="flat" cmpd="sng" algn="ctr">
              <a:solidFill>
                <a:srgbClr val="E105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485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875" y="-4233"/>
            <a:ext cx="9155876" cy="3726156"/>
            <a:chOff x="-11875" y="-4233"/>
            <a:chExt cx="9155876" cy="3726156"/>
          </a:xfrm>
        </p:grpSpPr>
        <p:pic>
          <p:nvPicPr>
            <p:cNvPr id="14" name="Picture 13" descr="http://sellmore.redlion.net/dist/logo_files/CoporateLogoSet/MSOffice%20for%20Microsoft%20Office%20use/RedLion-logo_MSO.png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2430" y="1781291"/>
              <a:ext cx="3089054" cy="13185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angle 11"/>
            <p:cNvSpPr/>
            <p:nvPr userDrawn="1"/>
          </p:nvSpPr>
          <p:spPr>
            <a:xfrm>
              <a:off x="1" y="0"/>
              <a:ext cx="9144000" cy="1143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cxnSp>
          <p:nvCxnSpPr>
            <p:cNvPr id="21" name="Straight Connector 20"/>
            <p:cNvCxnSpPr/>
            <p:nvPr userDrawn="1"/>
          </p:nvCxnSpPr>
          <p:spPr>
            <a:xfrm rot="10800000">
              <a:off x="0" y="1151467"/>
              <a:ext cx="9144000" cy="1588"/>
            </a:xfrm>
            <a:prstGeom prst="line">
              <a:avLst/>
            </a:prstGeom>
            <a:ln w="31750" cap="flat" cmpd="sng" algn="ctr">
              <a:solidFill>
                <a:srgbClr val="E105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 userDrawn="1"/>
          </p:nvSpPr>
          <p:spPr>
            <a:xfrm flipV="1">
              <a:off x="-1" y="2324476"/>
              <a:ext cx="541867" cy="1397447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19" name="Freeform 18"/>
            <p:cNvSpPr/>
            <p:nvPr userDrawn="1"/>
          </p:nvSpPr>
          <p:spPr>
            <a:xfrm>
              <a:off x="-11875" y="1181100"/>
              <a:ext cx="994008" cy="1143000"/>
            </a:xfrm>
            <a:custGeom>
              <a:avLst/>
              <a:gdLst>
                <a:gd name="connsiteX0" fmla="*/ 4233 w 986366"/>
                <a:gd name="connsiteY0" fmla="*/ 1138767 h 1143000"/>
                <a:gd name="connsiteX1" fmla="*/ 546100 w 986366"/>
                <a:gd name="connsiteY1" fmla="*/ 1143000 h 1143000"/>
                <a:gd name="connsiteX2" fmla="*/ 986366 w 986366"/>
                <a:gd name="connsiteY2" fmla="*/ 0 h 1143000"/>
                <a:gd name="connsiteX3" fmla="*/ 0 w 986366"/>
                <a:gd name="connsiteY3" fmla="*/ 0 h 1143000"/>
                <a:gd name="connsiteX4" fmla="*/ 4233 w 986366"/>
                <a:gd name="connsiteY4" fmla="*/ 1138767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366" h="1143000">
                  <a:moveTo>
                    <a:pt x="4233" y="1138767"/>
                  </a:moveTo>
                  <a:lnTo>
                    <a:pt x="546100" y="1143000"/>
                  </a:lnTo>
                  <a:lnTo>
                    <a:pt x="986366" y="0"/>
                  </a:lnTo>
                  <a:lnTo>
                    <a:pt x="0" y="0"/>
                  </a:lnTo>
                  <a:lnTo>
                    <a:pt x="4233" y="113876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20" name="Freeform 19"/>
            <p:cNvSpPr/>
            <p:nvPr userDrawn="1"/>
          </p:nvSpPr>
          <p:spPr>
            <a:xfrm>
              <a:off x="-11875" y="-4233"/>
              <a:ext cx="1443568" cy="1147233"/>
            </a:xfrm>
            <a:custGeom>
              <a:avLst/>
              <a:gdLst>
                <a:gd name="connsiteX0" fmla="*/ 0 w 1443567"/>
                <a:gd name="connsiteY0" fmla="*/ 1143000 h 1147233"/>
                <a:gd name="connsiteX1" fmla="*/ 1003300 w 1443567"/>
                <a:gd name="connsiteY1" fmla="*/ 1147233 h 1147233"/>
                <a:gd name="connsiteX2" fmla="*/ 1443567 w 1443567"/>
                <a:gd name="connsiteY2" fmla="*/ 4233 h 1147233"/>
                <a:gd name="connsiteX3" fmla="*/ 4233 w 1443567"/>
                <a:gd name="connsiteY3" fmla="*/ 0 h 1147233"/>
                <a:gd name="connsiteX4" fmla="*/ 0 w 1443567"/>
                <a:gd name="connsiteY4" fmla="*/ 1143000 h 114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567" h="1147233">
                  <a:moveTo>
                    <a:pt x="0" y="1143000"/>
                  </a:moveTo>
                  <a:lnTo>
                    <a:pt x="1003300" y="1147233"/>
                  </a:lnTo>
                  <a:lnTo>
                    <a:pt x="1443567" y="4233"/>
                  </a:lnTo>
                  <a:lnTo>
                    <a:pt x="4233" y="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 </a:t>
              </a:r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24" name="Freeform 23"/>
            <p:cNvSpPr/>
            <p:nvPr userDrawn="1"/>
          </p:nvSpPr>
          <p:spPr>
            <a:xfrm>
              <a:off x="-9525" y="1136650"/>
              <a:ext cx="1009650" cy="111125"/>
            </a:xfrm>
            <a:custGeom>
              <a:avLst/>
              <a:gdLst>
                <a:gd name="connsiteX0" fmla="*/ 0 w 1009650"/>
                <a:gd name="connsiteY0" fmla="*/ 0 h 111125"/>
                <a:gd name="connsiteX1" fmla="*/ 1009650 w 1009650"/>
                <a:gd name="connsiteY1" fmla="*/ 3175 h 111125"/>
                <a:gd name="connsiteX2" fmla="*/ 968375 w 1009650"/>
                <a:gd name="connsiteY2" fmla="*/ 111125 h 111125"/>
                <a:gd name="connsiteX3" fmla="*/ 3175 w 1009650"/>
                <a:gd name="connsiteY3" fmla="*/ 107950 h 111125"/>
                <a:gd name="connsiteX4" fmla="*/ 0 w 1009650"/>
                <a:gd name="connsiteY4" fmla="*/ 0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50" h="111125">
                  <a:moveTo>
                    <a:pt x="0" y="0"/>
                  </a:moveTo>
                  <a:lnTo>
                    <a:pt x="1009650" y="3175"/>
                  </a:lnTo>
                  <a:lnTo>
                    <a:pt x="968375" y="111125"/>
                  </a:lnTo>
                  <a:lnTo>
                    <a:pt x="3175" y="107950"/>
                  </a:lnTo>
                  <a:cubicBezTo>
                    <a:pt x="2117" y="71967"/>
                    <a:pt x="1058" y="35983"/>
                    <a:pt x="0" y="0"/>
                  </a:cubicBezTo>
                  <a:close/>
                </a:path>
              </a:pathLst>
            </a:custGeom>
            <a:solidFill>
              <a:srgbClr val="E1053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 rot="10800000">
            <a:off x="1447800" y="5091643"/>
            <a:ext cx="7696200" cy="1588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67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9" r:id="rId2"/>
    <p:sldLayoutId id="2147483696" r:id="rId3"/>
    <p:sldLayoutId id="2147483717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1447800" y="5091643"/>
            <a:ext cx="7696200" cy="1588"/>
          </a:xfrm>
          <a:prstGeom prst="line">
            <a:avLst/>
          </a:prstGeom>
          <a:ln w="31750" cap="flat" cmpd="sng" algn="ctr">
            <a:solidFill>
              <a:srgbClr val="E1053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-11875" y="-4233"/>
            <a:ext cx="9155876" cy="3726156"/>
            <a:chOff x="-11875" y="-4233"/>
            <a:chExt cx="9155876" cy="3726156"/>
          </a:xfrm>
        </p:grpSpPr>
        <p:pic>
          <p:nvPicPr>
            <p:cNvPr id="14" name="Picture 13" descr="http://sellmore.redlion.net/dist/logo_files/CoporateLogoSet/MSOffice%20for%20Microsoft%20Office%20use/RedLion-logo_MSO.png"/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2430" y="1781291"/>
              <a:ext cx="3089054" cy="13185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angle 11"/>
            <p:cNvSpPr/>
            <p:nvPr userDrawn="1"/>
          </p:nvSpPr>
          <p:spPr>
            <a:xfrm>
              <a:off x="1" y="0"/>
              <a:ext cx="9144000" cy="1143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21" name="Straight Connector 20"/>
            <p:cNvCxnSpPr/>
            <p:nvPr userDrawn="1"/>
          </p:nvCxnSpPr>
          <p:spPr>
            <a:xfrm rot="10800000">
              <a:off x="0" y="1151467"/>
              <a:ext cx="9144000" cy="1588"/>
            </a:xfrm>
            <a:prstGeom prst="line">
              <a:avLst/>
            </a:prstGeom>
            <a:ln w="31750" cap="flat" cmpd="sng" algn="ctr">
              <a:solidFill>
                <a:srgbClr val="E105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 userDrawn="1"/>
          </p:nvSpPr>
          <p:spPr>
            <a:xfrm flipV="1">
              <a:off x="-1" y="2324476"/>
              <a:ext cx="541867" cy="1397447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  <p:sp>
          <p:nvSpPr>
            <p:cNvPr id="19" name="Freeform 18"/>
            <p:cNvSpPr/>
            <p:nvPr userDrawn="1"/>
          </p:nvSpPr>
          <p:spPr>
            <a:xfrm>
              <a:off x="-11875" y="1181100"/>
              <a:ext cx="994008" cy="1143000"/>
            </a:xfrm>
            <a:custGeom>
              <a:avLst/>
              <a:gdLst>
                <a:gd name="connsiteX0" fmla="*/ 4233 w 986366"/>
                <a:gd name="connsiteY0" fmla="*/ 1138767 h 1143000"/>
                <a:gd name="connsiteX1" fmla="*/ 546100 w 986366"/>
                <a:gd name="connsiteY1" fmla="*/ 1143000 h 1143000"/>
                <a:gd name="connsiteX2" fmla="*/ 986366 w 986366"/>
                <a:gd name="connsiteY2" fmla="*/ 0 h 1143000"/>
                <a:gd name="connsiteX3" fmla="*/ 0 w 986366"/>
                <a:gd name="connsiteY3" fmla="*/ 0 h 1143000"/>
                <a:gd name="connsiteX4" fmla="*/ 4233 w 986366"/>
                <a:gd name="connsiteY4" fmla="*/ 1138767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366" h="1143000">
                  <a:moveTo>
                    <a:pt x="4233" y="1138767"/>
                  </a:moveTo>
                  <a:lnTo>
                    <a:pt x="546100" y="1143000"/>
                  </a:lnTo>
                  <a:lnTo>
                    <a:pt x="986366" y="0"/>
                  </a:lnTo>
                  <a:lnTo>
                    <a:pt x="0" y="0"/>
                  </a:lnTo>
                  <a:lnTo>
                    <a:pt x="4233" y="113876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  <p:sp>
          <p:nvSpPr>
            <p:cNvPr id="20" name="Freeform 19"/>
            <p:cNvSpPr/>
            <p:nvPr userDrawn="1"/>
          </p:nvSpPr>
          <p:spPr>
            <a:xfrm>
              <a:off x="-11875" y="-4233"/>
              <a:ext cx="1443568" cy="1147233"/>
            </a:xfrm>
            <a:custGeom>
              <a:avLst/>
              <a:gdLst>
                <a:gd name="connsiteX0" fmla="*/ 0 w 1443567"/>
                <a:gd name="connsiteY0" fmla="*/ 1143000 h 1147233"/>
                <a:gd name="connsiteX1" fmla="*/ 1003300 w 1443567"/>
                <a:gd name="connsiteY1" fmla="*/ 1147233 h 1147233"/>
                <a:gd name="connsiteX2" fmla="*/ 1443567 w 1443567"/>
                <a:gd name="connsiteY2" fmla="*/ 4233 h 1147233"/>
                <a:gd name="connsiteX3" fmla="*/ 4233 w 1443567"/>
                <a:gd name="connsiteY3" fmla="*/ 0 h 1147233"/>
                <a:gd name="connsiteX4" fmla="*/ 0 w 1443567"/>
                <a:gd name="connsiteY4" fmla="*/ 1143000 h 114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567" h="1147233">
                  <a:moveTo>
                    <a:pt x="0" y="1143000"/>
                  </a:moveTo>
                  <a:lnTo>
                    <a:pt x="1003300" y="1147233"/>
                  </a:lnTo>
                  <a:lnTo>
                    <a:pt x="1443567" y="4233"/>
                  </a:lnTo>
                  <a:lnTo>
                    <a:pt x="4233" y="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Helvetica"/>
                  <a:cs typeface="Helvetica"/>
                </a:rPr>
                <a:t> </a:t>
              </a:r>
              <a:endParaRPr lang="en-US" dirty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  <p:sp>
          <p:nvSpPr>
            <p:cNvPr id="24" name="Freeform 23"/>
            <p:cNvSpPr/>
            <p:nvPr userDrawn="1"/>
          </p:nvSpPr>
          <p:spPr>
            <a:xfrm>
              <a:off x="-9525" y="1136650"/>
              <a:ext cx="1009650" cy="111125"/>
            </a:xfrm>
            <a:custGeom>
              <a:avLst/>
              <a:gdLst>
                <a:gd name="connsiteX0" fmla="*/ 0 w 1009650"/>
                <a:gd name="connsiteY0" fmla="*/ 0 h 111125"/>
                <a:gd name="connsiteX1" fmla="*/ 1009650 w 1009650"/>
                <a:gd name="connsiteY1" fmla="*/ 3175 h 111125"/>
                <a:gd name="connsiteX2" fmla="*/ 968375 w 1009650"/>
                <a:gd name="connsiteY2" fmla="*/ 111125 h 111125"/>
                <a:gd name="connsiteX3" fmla="*/ 3175 w 1009650"/>
                <a:gd name="connsiteY3" fmla="*/ 107950 h 111125"/>
                <a:gd name="connsiteX4" fmla="*/ 0 w 1009650"/>
                <a:gd name="connsiteY4" fmla="*/ 0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50" h="111125">
                  <a:moveTo>
                    <a:pt x="0" y="0"/>
                  </a:moveTo>
                  <a:lnTo>
                    <a:pt x="1009650" y="3175"/>
                  </a:lnTo>
                  <a:lnTo>
                    <a:pt x="968375" y="111125"/>
                  </a:lnTo>
                  <a:lnTo>
                    <a:pt x="3175" y="107950"/>
                  </a:lnTo>
                  <a:cubicBezTo>
                    <a:pt x="2117" y="71967"/>
                    <a:pt x="1058" y="35983"/>
                    <a:pt x="0" y="0"/>
                  </a:cubicBezTo>
                  <a:close/>
                </a:path>
              </a:pathLst>
            </a:custGeom>
            <a:solidFill>
              <a:srgbClr val="E1053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014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2.jpe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gif"/><Relationship Id="rId5" Type="http://schemas.openxmlformats.org/officeDocument/2006/relationships/image" Target="../media/image20.gif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20.gif"/><Relationship Id="rId10" Type="http://schemas.openxmlformats.org/officeDocument/2006/relationships/image" Target="../media/image60.png"/><Relationship Id="rId4" Type="http://schemas.openxmlformats.org/officeDocument/2006/relationships/image" Target="../media/image57.jpeg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gif"/><Relationship Id="rId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gif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/>
              <a:t>Workshop 2013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88422" y="4335998"/>
            <a:ext cx="8727128" cy="585216"/>
          </a:xfrm>
          <a:prstGeom prst="rect">
            <a:avLst/>
          </a:prstGeom>
        </p:spPr>
        <p:txBody>
          <a:bodyPr anchor="ctr"/>
          <a:lstStyle/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US" sz="2400" dirty="0" smtClean="0">
                <a:ea typeface="+mn-ea"/>
                <a:cs typeface="Helvetica"/>
              </a:rPr>
              <a:t>RTU &amp; IO</a:t>
            </a:r>
            <a:endParaRPr lang="en-US" sz="2400" b="1" dirty="0"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3467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576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 to possible problems!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91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pipeline monitoring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r="4770" b="10554"/>
          <a:stretch/>
        </p:blipFill>
        <p:spPr>
          <a:xfrm>
            <a:off x="1237957" y="1190478"/>
            <a:ext cx="7132320" cy="4430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" t="68031" r="4615" b="9569"/>
          <a:stretch/>
        </p:blipFill>
        <p:spPr>
          <a:xfrm>
            <a:off x="407964" y="5634112"/>
            <a:ext cx="8243667" cy="1280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11" y="6444343"/>
            <a:ext cx="169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Storage Field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3043" y="6444343"/>
            <a:ext cx="169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Compressor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1203" y="6444734"/>
            <a:ext cx="169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City Gate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0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4"/>
          <a:stretch/>
        </p:blipFill>
        <p:spPr>
          <a:xfrm>
            <a:off x="0" y="1194644"/>
            <a:ext cx="9144000" cy="566335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More I/O?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953021" y="1922353"/>
            <a:ext cx="450167" cy="434432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486400" y="1922353"/>
            <a:ext cx="0" cy="360061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111669" y="2039815"/>
            <a:ext cx="360480" cy="32152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296912" y="1922353"/>
            <a:ext cx="292998" cy="29434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18" y="5701601"/>
            <a:ext cx="1168254" cy="11301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952" y="5609141"/>
            <a:ext cx="1219048" cy="11301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146" y="4875626"/>
            <a:ext cx="804766" cy="7785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30" y="4865808"/>
            <a:ext cx="839755" cy="7785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82" y="5043815"/>
            <a:ext cx="990610" cy="9583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12" y="4427205"/>
            <a:ext cx="585995" cy="5668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788" y="4427205"/>
            <a:ext cx="611472" cy="5668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75" y="4994091"/>
            <a:ext cx="1033680" cy="9583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68" y="1194644"/>
            <a:ext cx="1143000" cy="1455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007" y="1201447"/>
            <a:ext cx="1143000" cy="1455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69" y="1201447"/>
            <a:ext cx="1143000" cy="1455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10" y="1201447"/>
            <a:ext cx="1143000" cy="1455420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>
            <a:off x="1526421" y="1922353"/>
            <a:ext cx="428988" cy="36867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4" y="1388542"/>
            <a:ext cx="1896793" cy="10676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63" y="5050349"/>
            <a:ext cx="1168254" cy="11301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7" y="4957889"/>
            <a:ext cx="1219048" cy="113015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8" t="58710" r="23846" b="16862"/>
          <a:stretch/>
        </p:blipFill>
        <p:spPr>
          <a:xfrm>
            <a:off x="478378" y="1374535"/>
            <a:ext cx="2096086" cy="167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644"/>
            <a:ext cx="3384761" cy="2199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68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Network Flexibility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772400" y="6505575"/>
            <a:ext cx="1371600" cy="304800"/>
          </a:xfrm>
          <a:prstGeom prst="rect">
            <a:avLst/>
          </a:prstGeo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D187B3E-C471-4B79-B97D-76AE5780957A}" type="slidenum">
              <a:rPr lang="en-US" sz="1400" smtClean="0">
                <a:solidFill>
                  <a:srgbClr val="E9E7EC"/>
                </a:solidFill>
              </a:rPr>
              <a:pPr/>
              <a:t>13</a:t>
            </a:fld>
            <a:endParaRPr lang="en-US" sz="1400" smtClean="0">
              <a:solidFill>
                <a:srgbClr val="E9E7EC"/>
              </a:solidFill>
            </a:endParaRPr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3886200" y="5460662"/>
            <a:ext cx="51054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200" b="1" i="1" dirty="0">
                <a:solidFill>
                  <a:srgbClr val="E10535"/>
                </a:solidFill>
                <a:ea typeface="Times New Roman" pitchFamily="18" charset="0"/>
              </a:rPr>
              <a:t>Two Networks Mode</a:t>
            </a:r>
            <a:r>
              <a:rPr lang="en-US" sz="1600" b="1" dirty="0">
                <a:solidFill>
                  <a:srgbClr val="000000"/>
                </a:solidFill>
                <a:ea typeface="Times New Roman" pitchFamily="18" charset="0"/>
              </a:rPr>
              <a:t> </a:t>
            </a:r>
            <a:endParaRPr lang="en-US" sz="1600" dirty="0">
              <a:solidFill>
                <a:prstClr val="black"/>
              </a:solidFill>
              <a:ea typeface="Times New Roman" pitchFamily="18" charset="0"/>
            </a:endParaRPr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4876800" y="2058650"/>
            <a:ext cx="4114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342900" algn="l"/>
              </a:tabLst>
            </a:pPr>
            <a:r>
              <a:rPr lang="en-US" sz="2200" b="1" i="1" dirty="0" smtClean="0">
                <a:solidFill>
                  <a:srgbClr val="E10535"/>
                </a:solidFill>
                <a:ea typeface="Times New Roman" pitchFamily="18" charset="0"/>
              </a:rPr>
              <a:t>Ring </a:t>
            </a:r>
            <a:r>
              <a:rPr lang="en-US" sz="2200" b="1" i="1" dirty="0">
                <a:solidFill>
                  <a:srgbClr val="E10535"/>
                </a:solidFill>
                <a:ea typeface="Times New Roman" pitchFamily="18" charset="0"/>
              </a:rPr>
              <a:t>Switch Mode</a:t>
            </a:r>
            <a:r>
              <a:rPr lang="en-US" sz="1600" b="1" dirty="0">
                <a:solidFill>
                  <a:srgbClr val="E10535"/>
                </a:solidFill>
                <a:ea typeface="Times New Roman" pitchFamily="18" charset="0"/>
              </a:rPr>
              <a:t> </a:t>
            </a:r>
            <a:endParaRPr lang="en-US" sz="1600" dirty="0">
              <a:solidFill>
                <a:prstClr val="black"/>
              </a:solidFill>
              <a:ea typeface="Times New Roman" pitchFamily="18" charset="0"/>
            </a:endParaRPr>
          </a:p>
        </p:txBody>
      </p:sp>
      <p:pic>
        <p:nvPicPr>
          <p:cNvPr id="29702" name="Picture 5" descr="Ring Switch Mo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89088"/>
            <a:ext cx="4016375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 descr="Switch Elimination Mo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362325"/>
            <a:ext cx="43021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7"/>
          <p:cNvSpPr>
            <a:spLocks noChangeArrowheads="1"/>
          </p:cNvSpPr>
          <p:nvPr/>
        </p:nvSpPr>
        <p:spPr bwMode="auto">
          <a:xfrm>
            <a:off x="238125" y="3652897"/>
            <a:ext cx="4953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200" b="1" i="1" dirty="0">
                <a:solidFill>
                  <a:srgbClr val="E10535"/>
                </a:solidFill>
              </a:rPr>
              <a:t>Switch Elimination Mode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9705" name="Picture 8" descr="Two Network Mo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4687888"/>
            <a:ext cx="27209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621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E2-MIX24882-D Wiring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19" y="1216797"/>
            <a:ext cx="3598299" cy="5641203"/>
          </a:xfrm>
          <a:prstGeom prst="rect">
            <a:avLst/>
          </a:prstGeom>
        </p:spPr>
      </p:pic>
      <p:cxnSp>
        <p:nvCxnSpPr>
          <p:cNvPr id="6" name="Elbow Connector 5"/>
          <p:cNvCxnSpPr/>
          <p:nvPr/>
        </p:nvCxnSpPr>
        <p:spPr>
          <a:xfrm>
            <a:off x="2244969" y="3100754"/>
            <a:ext cx="934649" cy="120428"/>
          </a:xfrm>
          <a:prstGeom prst="bent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>
            <a:off x="2265485" y="4741985"/>
            <a:ext cx="914133" cy="114300"/>
          </a:xfrm>
          <a:prstGeom prst="bent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>
            <a:off x="2265485" y="5550877"/>
            <a:ext cx="914133" cy="117231"/>
          </a:xfrm>
          <a:prstGeom prst="bent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>
            <a:off x="2265485" y="6383215"/>
            <a:ext cx="914133" cy="99647"/>
          </a:xfrm>
          <a:prstGeom prst="bent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e 15"/>
          <p:cNvSpPr/>
          <p:nvPr/>
        </p:nvSpPr>
        <p:spPr>
          <a:xfrm>
            <a:off x="3179618" y="3221182"/>
            <a:ext cx="1561111" cy="1635103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740729" y="3746345"/>
            <a:ext cx="1545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</a:t>
            </a:r>
            <a:endParaRPr lang="en-US" sz="3200" dirty="0"/>
          </a:p>
        </p:txBody>
      </p:sp>
      <p:sp>
        <p:nvSpPr>
          <p:cNvPr id="18" name="Right Brace 17"/>
          <p:cNvSpPr/>
          <p:nvPr/>
        </p:nvSpPr>
        <p:spPr>
          <a:xfrm>
            <a:off x="3179618" y="4856285"/>
            <a:ext cx="1506682" cy="811823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740729" y="4959264"/>
            <a:ext cx="1545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DI/DO</a:t>
            </a:r>
            <a:endParaRPr lang="en-US" sz="3200" dirty="0"/>
          </a:p>
        </p:txBody>
      </p:sp>
      <p:sp>
        <p:nvSpPr>
          <p:cNvPr id="20" name="Right Brace 19"/>
          <p:cNvSpPr/>
          <p:nvPr/>
        </p:nvSpPr>
        <p:spPr>
          <a:xfrm>
            <a:off x="3179618" y="5668108"/>
            <a:ext cx="1506682" cy="814754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/>
          <p:cNvSpPr/>
          <p:nvPr/>
        </p:nvSpPr>
        <p:spPr>
          <a:xfrm>
            <a:off x="3179618" y="6482862"/>
            <a:ext cx="1506682" cy="200967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67945" y="5783097"/>
            <a:ext cx="1545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AI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4762502" y="6290957"/>
            <a:ext cx="1545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4097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Wiring-up the EtherTRAK-2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t="17440" b="1922"/>
          <a:stretch/>
        </p:blipFill>
        <p:spPr>
          <a:xfrm>
            <a:off x="1266940" y="1311009"/>
            <a:ext cx="6026220" cy="554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0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jefft.HQ\AppData\Local\Microsoft\Windows\Temporary Internet Files\Content.Outlook\26PKR7SL\Delta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39" y="2730067"/>
            <a:ext cx="636894" cy="124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>
            <a:stCxn id="7" idx="3"/>
          </p:cNvCxnSpPr>
          <p:nvPr/>
        </p:nvCxnSpPr>
        <p:spPr>
          <a:xfrm>
            <a:off x="949333" y="3352995"/>
            <a:ext cx="1088744" cy="32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03453" y="5958324"/>
            <a:ext cx="976806" cy="5078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E2 I/O for remote I/O</a:t>
            </a:r>
          </a:p>
          <a:p>
            <a:pPr algn="ctr"/>
            <a:r>
              <a:rPr lang="en-US" sz="1100" dirty="0" smtClean="0"/>
              <a:t>192.168.1.1</a:t>
            </a:r>
            <a:endParaRPr lang="en-US" sz="11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62" y="2607699"/>
            <a:ext cx="2888314" cy="14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15" y="4794249"/>
            <a:ext cx="920691" cy="116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3256593" y="3350054"/>
            <a:ext cx="1416449" cy="327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004964" y="898237"/>
            <a:ext cx="17836" cy="95034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77161" y="4307169"/>
            <a:ext cx="0" cy="62043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25" name="Straight Connector 1024"/>
          <p:cNvCxnSpPr/>
          <p:nvPr/>
        </p:nvCxnSpPr>
        <p:spPr>
          <a:xfrm flipV="1">
            <a:off x="5299406" y="3352994"/>
            <a:ext cx="622428" cy="3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459347" y="378622"/>
            <a:ext cx="1046557" cy="5078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RAM LTE for remote access</a:t>
            </a:r>
          </a:p>
          <a:p>
            <a:pPr algn="ctr"/>
            <a:r>
              <a:rPr lang="en-US" sz="1100" dirty="0" smtClean="0"/>
              <a:t>192.168.1.3</a:t>
            </a:r>
            <a:endParaRPr lang="en-US" sz="1100" dirty="0"/>
          </a:p>
        </p:txBody>
      </p:sp>
      <p:sp>
        <p:nvSpPr>
          <p:cNvPr id="57" name="TextBox 56"/>
          <p:cNvSpPr txBox="1"/>
          <p:nvPr/>
        </p:nvSpPr>
        <p:spPr>
          <a:xfrm>
            <a:off x="6819030" y="4053254"/>
            <a:ext cx="1434141" cy="5078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Laptop for remote monitoring and control</a:t>
            </a:r>
          </a:p>
          <a:p>
            <a:pPr algn="ctr"/>
            <a:r>
              <a:rPr lang="en-US" sz="1100" dirty="0" smtClean="0"/>
              <a:t>192.168.1.100</a:t>
            </a:r>
            <a:endParaRPr lang="en-US" sz="1100" dirty="0"/>
          </a:p>
        </p:txBody>
      </p:sp>
      <p:sp>
        <p:nvSpPr>
          <p:cNvPr id="58" name="TextBox 57"/>
          <p:cNvSpPr txBox="1"/>
          <p:nvPr/>
        </p:nvSpPr>
        <p:spPr>
          <a:xfrm>
            <a:off x="110804" y="4053254"/>
            <a:ext cx="1040163" cy="5078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Dedicated PID controller with display</a:t>
            </a:r>
            <a:endParaRPr lang="en-US" sz="1100" dirty="0"/>
          </a:p>
        </p:txBody>
      </p:sp>
      <p:sp>
        <p:nvSpPr>
          <p:cNvPr id="60" name="TextBox 59"/>
          <p:cNvSpPr txBox="1"/>
          <p:nvPr/>
        </p:nvSpPr>
        <p:spPr>
          <a:xfrm>
            <a:off x="5391483" y="1931394"/>
            <a:ext cx="833774" cy="5078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7506TX for local network</a:t>
            </a:r>
          </a:p>
          <a:p>
            <a:pPr algn="ctr"/>
            <a:r>
              <a:rPr lang="en-US" sz="1100" dirty="0" smtClean="0"/>
              <a:t>192.168.1.4</a:t>
            </a:r>
            <a:endParaRPr lang="en-US" sz="1100" dirty="0"/>
          </a:p>
        </p:txBody>
      </p:sp>
      <p:sp>
        <p:nvSpPr>
          <p:cNvPr id="59" name="TextBox 58"/>
          <p:cNvSpPr txBox="1"/>
          <p:nvPr/>
        </p:nvSpPr>
        <p:spPr>
          <a:xfrm>
            <a:off x="2038077" y="3350054"/>
            <a:ext cx="1218516" cy="5078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Graphite HMI with local I/O</a:t>
            </a:r>
          </a:p>
          <a:p>
            <a:pPr algn="ctr"/>
            <a:r>
              <a:rPr lang="en-US" sz="1100" dirty="0" smtClean="0"/>
              <a:t>192.168.1.20</a:t>
            </a:r>
            <a:endParaRPr lang="en-US" sz="1100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976631" y="2607699"/>
            <a:ext cx="0" cy="51277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013882" y="4314948"/>
            <a:ext cx="0" cy="62043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33" y="1698686"/>
            <a:ext cx="857250" cy="9715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42404" y="3637368"/>
            <a:ext cx="833774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SLX-8MS-1</a:t>
            </a:r>
          </a:p>
          <a:p>
            <a:pPr algn="ctr"/>
            <a:r>
              <a:rPr lang="en-US" sz="1100" dirty="0" smtClean="0"/>
              <a:t>192.168.1.2</a:t>
            </a:r>
            <a:endParaRPr 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642" y="3056867"/>
            <a:ext cx="616460" cy="12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2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NCPA.CPL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5" y="2616485"/>
            <a:ext cx="8439410" cy="320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8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Set-up IP address on computer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12"/>
          <a:stretch/>
        </p:blipFill>
        <p:spPr>
          <a:xfrm>
            <a:off x="1005094" y="1192048"/>
            <a:ext cx="7505860" cy="532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9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outputs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60154" y="1994053"/>
            <a:ext cx="4505042" cy="2091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89019" y="3888954"/>
            <a:ext cx="4876177" cy="19670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872867" y="4085655"/>
            <a:ext cx="4692329" cy="17202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97" y="1316581"/>
            <a:ext cx="1933845" cy="1514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4" y="4827775"/>
            <a:ext cx="2510146" cy="157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/>
          <p:cNvCxnSpPr/>
          <p:nvPr/>
        </p:nvCxnSpPr>
        <p:spPr>
          <a:xfrm>
            <a:off x="6808424" y="3987304"/>
            <a:ext cx="146728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itebulb"/>
          <p:cNvSpPr>
            <a:spLocks noEditPoints="1" noChangeArrowheads="1"/>
          </p:cNvSpPr>
          <p:nvPr/>
        </p:nvSpPr>
        <p:spPr bwMode="auto">
          <a:xfrm>
            <a:off x="7848085" y="2831268"/>
            <a:ext cx="855240" cy="1398775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43" y="3004400"/>
            <a:ext cx="1698306" cy="21625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94" y="3223024"/>
            <a:ext cx="2366249" cy="133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0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721424" y="5736774"/>
            <a:ext cx="7832025" cy="873575"/>
          </a:xfrm>
        </p:spPr>
        <p:txBody>
          <a:bodyPr/>
          <a:lstStyle/>
          <a:p>
            <a:r>
              <a:rPr lang="en-US" dirty="0" smtClean="0"/>
              <a:t>Remote Monitoring and Control in the </a:t>
            </a:r>
            <a:r>
              <a:rPr lang="en-US" dirty="0"/>
              <a:t>M</a:t>
            </a:r>
            <a:r>
              <a:rPr lang="en-US" dirty="0" smtClean="0"/>
              <a:t>ost </a:t>
            </a:r>
            <a:r>
              <a:rPr lang="en-US" dirty="0"/>
              <a:t>E</a:t>
            </a:r>
            <a:r>
              <a:rPr lang="en-US" dirty="0" smtClean="0"/>
              <a:t>xtreme Environments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648" y="323849"/>
            <a:ext cx="2466352" cy="3191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49"/>
            <a:ext cx="2464429" cy="3188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0"/>
          <a:stretch/>
        </p:blipFill>
        <p:spPr>
          <a:xfrm>
            <a:off x="1684962" y="2552699"/>
            <a:ext cx="2464429" cy="25891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r="29013"/>
          <a:stretch/>
        </p:blipFill>
        <p:spPr>
          <a:xfrm>
            <a:off x="4739941" y="2611166"/>
            <a:ext cx="2447284" cy="3188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1" b="19306"/>
          <a:stretch/>
        </p:blipFill>
        <p:spPr>
          <a:xfrm>
            <a:off x="1684963" y="4483490"/>
            <a:ext cx="2488556" cy="131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2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the network fails?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23" y="1181213"/>
            <a:ext cx="4050160" cy="5676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rc 3"/>
          <p:cNvSpPr/>
          <p:nvPr/>
        </p:nvSpPr>
        <p:spPr>
          <a:xfrm flipV="1">
            <a:off x="685630" y="5148774"/>
            <a:ext cx="3754168" cy="1181680"/>
          </a:xfrm>
          <a:prstGeom prst="arc">
            <a:avLst/>
          </a:prstGeom>
          <a:ln w="82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flipH="1" flipV="1">
            <a:off x="4946573" y="4814369"/>
            <a:ext cx="3375071" cy="1516085"/>
          </a:xfrm>
          <a:prstGeom prst="arc">
            <a:avLst>
              <a:gd name="adj1" fmla="val 16200000"/>
              <a:gd name="adj2" fmla="val 21455120"/>
            </a:avLst>
          </a:prstGeom>
          <a:ln w="82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9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48" y="4115589"/>
            <a:ext cx="808254" cy="798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080" y="4115589"/>
            <a:ext cx="808254" cy="79892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377648" y="2592349"/>
            <a:ext cx="5421686" cy="0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72" y="1392189"/>
            <a:ext cx="1885070" cy="2400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1" y="1392190"/>
            <a:ext cx="2739208" cy="214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Modbus Registers and IP addresses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3552" y="1465243"/>
            <a:ext cx="7392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Counter Input – Analog Input - 30009</a:t>
            </a:r>
          </a:p>
          <a:p>
            <a:r>
              <a:rPr lang="en-US" sz="3200" dirty="0" smtClean="0"/>
              <a:t>Discrete Output – Coil – 00001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7186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is compressed into RTU and I/O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77" y="248638"/>
            <a:ext cx="7114782" cy="374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834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15263"/>
            <a:ext cx="8918369" cy="685800"/>
          </a:xfrm>
        </p:spPr>
        <p:txBody>
          <a:bodyPr/>
          <a:lstStyle/>
          <a:p>
            <a:r>
              <a:rPr lang="en-US" dirty="0" smtClean="0"/>
              <a:t>Compressors run better with RTUs &amp; 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0"/>
          <a:stretch/>
        </p:blipFill>
        <p:spPr>
          <a:xfrm>
            <a:off x="0" y="1175656"/>
            <a:ext cx="9144000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08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RTU and I/O are remote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9"/>
          <a:stretch/>
        </p:blipFill>
        <p:spPr>
          <a:xfrm>
            <a:off x="0" y="1181101"/>
            <a:ext cx="9144000" cy="5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29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9" y="3287595"/>
            <a:ext cx="1845389" cy="1203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Various types of I/O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72" y="1181103"/>
            <a:ext cx="6443228" cy="4832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9347"/>
            <a:ext cx="1677362" cy="213584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978946" y="3272597"/>
            <a:ext cx="2599441" cy="19878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978946" y="3089713"/>
            <a:ext cx="3472315" cy="23106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78946" y="3951633"/>
            <a:ext cx="3780604" cy="16156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978946" y="5887215"/>
            <a:ext cx="2672302" cy="3199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8946" y="3089712"/>
            <a:ext cx="7921560" cy="26225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978946" y="4469615"/>
            <a:ext cx="7280262" cy="1417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33" y="2879757"/>
            <a:ext cx="794509" cy="785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510" y="5529442"/>
            <a:ext cx="847476" cy="785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08" y="2696872"/>
            <a:ext cx="759197" cy="785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79" y="2684776"/>
            <a:ext cx="812165" cy="785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056" y="4076775"/>
            <a:ext cx="856304" cy="785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42" y="3558793"/>
            <a:ext cx="891616" cy="785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00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 Programming – IEC61131-3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t="19728" r="20621" b="21813"/>
          <a:stretch/>
        </p:blipFill>
        <p:spPr>
          <a:xfrm>
            <a:off x="1055914" y="1284507"/>
            <a:ext cx="2993746" cy="1807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3214" r="22789" b="9227"/>
          <a:stretch/>
        </p:blipFill>
        <p:spPr>
          <a:xfrm>
            <a:off x="65315" y="3918855"/>
            <a:ext cx="3235321" cy="2688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68" y="4430845"/>
            <a:ext cx="2748047" cy="1236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7" r="12729" b="7149"/>
          <a:stretch/>
        </p:blipFill>
        <p:spPr>
          <a:xfrm>
            <a:off x="5421087" y="1329613"/>
            <a:ext cx="3320142" cy="1716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 r="6286" b="5137"/>
          <a:stretch/>
        </p:blipFill>
        <p:spPr>
          <a:xfrm>
            <a:off x="3606801" y="4232905"/>
            <a:ext cx="2380342" cy="1632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9832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" b="7363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67" y="2463587"/>
            <a:ext cx="2672862" cy="1926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8" y="5130386"/>
            <a:ext cx="2673029" cy="1796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24" y="2519854"/>
            <a:ext cx="2568136" cy="1926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2" t="24798" r="32417" b="45814"/>
          <a:stretch/>
        </p:blipFill>
        <p:spPr>
          <a:xfrm>
            <a:off x="851363" y="-87049"/>
            <a:ext cx="2671964" cy="1852357"/>
          </a:xfrm>
          <a:prstGeom prst="ellipse">
            <a:avLst/>
          </a:prstGeom>
          <a:solidFill>
            <a:schemeClr val="accent1">
              <a:alpha val="39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58128" y="485186"/>
            <a:ext cx="3247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IEC61131-3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4933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Integrator and OEM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3"/>
          <a:stretch/>
        </p:blipFill>
        <p:spPr>
          <a:xfrm>
            <a:off x="0" y="1205450"/>
            <a:ext cx="9144000" cy="56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6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99408" y="227013"/>
            <a:ext cx="7718961" cy="687387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</a:rPr>
              <a:t>Certified to Perform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47" y="3863210"/>
            <a:ext cx="2218099" cy="2218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55" y="3863211"/>
            <a:ext cx="1421394" cy="2222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43" y="4204747"/>
            <a:ext cx="1793132" cy="1539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948" y="1699738"/>
            <a:ext cx="1391122" cy="1519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876" y="1370736"/>
            <a:ext cx="2340840" cy="18971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9" y="1689059"/>
            <a:ext cx="1764706" cy="12605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70625" y="1171080"/>
            <a:ext cx="119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ATEX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4882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54" y="312082"/>
            <a:ext cx="7772400" cy="685800"/>
          </a:xfrm>
        </p:spPr>
        <p:txBody>
          <a:bodyPr/>
          <a:lstStyle/>
          <a:p>
            <a:r>
              <a:rPr lang="en-US" dirty="0" smtClean="0"/>
              <a:t>Use the RTUs and I/O anywhere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3"/>
          <a:stretch/>
        </p:blipFill>
        <p:spPr>
          <a:xfrm>
            <a:off x="0" y="1197346"/>
            <a:ext cx="9144000" cy="566065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445390" y="2218301"/>
            <a:ext cx="3981157" cy="37604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66" y="3580227"/>
            <a:ext cx="1766455" cy="228600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36" y="3739402"/>
            <a:ext cx="1807702" cy="233937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4"/>
          <a:stretch/>
        </p:blipFill>
        <p:spPr>
          <a:xfrm>
            <a:off x="6210880" y="1983545"/>
            <a:ext cx="1766455" cy="1779565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/>
          <a:stretch/>
        </p:blipFill>
        <p:spPr>
          <a:xfrm>
            <a:off x="4668772" y="2096085"/>
            <a:ext cx="1447391" cy="157365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0096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I/O and Switches - pull through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820279" y="2776539"/>
            <a:ext cx="6897494" cy="3010804"/>
          </a:xfrm>
          <a:prstGeom prst="ellipse">
            <a:avLst/>
          </a:prstGeom>
          <a:solidFill>
            <a:srgbClr val="FF0000">
              <a:alpha val="0"/>
            </a:srgbClr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66" y="4767224"/>
            <a:ext cx="966860" cy="1231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66" y="2592036"/>
            <a:ext cx="966860" cy="1231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04" y="2277679"/>
            <a:ext cx="966860" cy="1231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04" y="5171776"/>
            <a:ext cx="966860" cy="123113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1820279" y="2019196"/>
            <a:ext cx="411312" cy="1964989"/>
          </a:xfrm>
          <a:prstGeom prst="line">
            <a:avLst/>
          </a:prstGeom>
          <a:solidFill>
            <a:srgbClr val="FF0000">
              <a:alpha val="0"/>
            </a:srgbClr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91" y="1261853"/>
            <a:ext cx="1933845" cy="1514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40" y="3340019"/>
            <a:ext cx="995277" cy="197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7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07013" y="4348163"/>
            <a:ext cx="7250112" cy="579437"/>
          </a:xfrm>
          <a:prstGeom prst="rect">
            <a:avLst/>
          </a:prstGeom>
        </p:spPr>
        <p:txBody>
          <a:bodyPr anchor="b"/>
          <a:lstStyle/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US" sz="3200" b="1" dirty="0" smtClean="0">
                <a:ea typeface="+mn-ea"/>
                <a:cs typeface="Helvetica"/>
              </a:rPr>
              <a:t>Thank You</a:t>
            </a:r>
            <a:endParaRPr lang="en-US" sz="3200" b="1" dirty="0"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0640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RTU &amp; I/O product line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31" y="4448680"/>
            <a:ext cx="2787161" cy="1817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72" y="1538260"/>
            <a:ext cx="3072477" cy="1729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53" y="2402943"/>
            <a:ext cx="2286000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RTU and I/O Part Numbers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28" y="1272325"/>
            <a:ext cx="1577561" cy="2008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63" y="1301574"/>
            <a:ext cx="2387837" cy="13440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1163" y="2854294"/>
            <a:ext cx="32901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ST-IPm-6350</a:t>
            </a:r>
          </a:p>
          <a:p>
            <a:r>
              <a:rPr lang="en-US" sz="2800" dirty="0" smtClean="0"/>
              <a:t>VT-IPm-1410</a:t>
            </a:r>
          </a:p>
          <a:p>
            <a:r>
              <a:rPr lang="en-US" sz="2800" dirty="0" smtClean="0"/>
              <a:t>VT-mIPm-135-D</a:t>
            </a:r>
          </a:p>
          <a:p>
            <a:r>
              <a:rPr lang="en-US" sz="2800" dirty="0" smtClean="0"/>
              <a:t>VT-mIPm-245-D</a:t>
            </a:r>
          </a:p>
          <a:p>
            <a:r>
              <a:rPr lang="en-US" sz="2800" dirty="0" smtClean="0"/>
              <a:t>VT-IPm2m-113-D</a:t>
            </a:r>
          </a:p>
          <a:p>
            <a:r>
              <a:rPr lang="en-US" sz="2800" dirty="0" smtClean="0"/>
              <a:t>VT-IPm2m-213-D</a:t>
            </a:r>
          </a:p>
          <a:p>
            <a:r>
              <a:rPr lang="en-US" sz="2800" dirty="0" smtClean="0"/>
              <a:t>VT-uIPm-431-H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610335" y="3486681"/>
            <a:ext cx="884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E2-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6241876" y="3486681"/>
            <a:ext cx="731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32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6760609" y="3486678"/>
            <a:ext cx="731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</a:t>
            </a:r>
            <a:endParaRPr lang="en-US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7205472" y="3486678"/>
            <a:ext cx="724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24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7720007" y="3486678"/>
            <a:ext cx="724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-D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5612044" y="3486681"/>
            <a:ext cx="884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E2-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3585" y="3486681"/>
            <a:ext cx="731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32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2318" y="3486678"/>
            <a:ext cx="731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DI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07181" y="3486678"/>
            <a:ext cx="724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24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21716" y="3486678"/>
            <a:ext cx="724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-D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0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lose your head!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69" y="1345696"/>
            <a:ext cx="3810000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076" y="1177182"/>
            <a:ext cx="3787211" cy="5680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79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/>
          <a:stretch/>
        </p:blipFill>
        <p:spPr>
          <a:xfrm>
            <a:off x="0" y="1179320"/>
            <a:ext cx="9144000" cy="567868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Wellhead monitoring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 rot="7322344">
            <a:off x="5882410" y="3210264"/>
            <a:ext cx="950421" cy="529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25081" y="1439005"/>
            <a:ext cx="1985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Neo Sans" pitchFamily="2" charset="0"/>
              </a:rPr>
              <a:t>rtu</a:t>
            </a:r>
            <a:endParaRPr lang="en-US" sz="4000" b="1" dirty="0" smtClean="0">
              <a:latin typeface="Neo Sans" pitchFamily="2" charset="0"/>
            </a:endParaRPr>
          </a:p>
          <a:p>
            <a:pPr algn="ctr"/>
            <a:r>
              <a:rPr lang="en-US" sz="4000" b="1" dirty="0">
                <a:latin typeface="Neo Sans" pitchFamily="2" charset="0"/>
              </a:rPr>
              <a:t>i</a:t>
            </a:r>
            <a:r>
              <a:rPr lang="en-US" sz="4000" b="1" dirty="0" smtClean="0">
                <a:latin typeface="Neo Sans" pitchFamily="2" charset="0"/>
              </a:rPr>
              <a:t>nside</a:t>
            </a:r>
            <a:endParaRPr lang="en-US" sz="4000" b="1" dirty="0">
              <a:latin typeface="Neo Sans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95" y="1272731"/>
            <a:ext cx="1926778" cy="177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5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 Gas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24" y="1261929"/>
            <a:ext cx="7612460" cy="4386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42" y="4585601"/>
            <a:ext cx="1706683" cy="960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39" y="5577853"/>
            <a:ext cx="678180" cy="342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3773" y="3793524"/>
            <a:ext cx="1383957" cy="792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Downloading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5" y="2112442"/>
            <a:ext cx="8402750" cy="334582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826412" y="2335238"/>
            <a:ext cx="2278966" cy="745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3385" y="2011680"/>
            <a:ext cx="1840522" cy="4759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709096" y="2926078"/>
            <a:ext cx="1397040" cy="956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05908" y="4177662"/>
            <a:ext cx="886264" cy="13003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838092" y="4135458"/>
            <a:ext cx="858130" cy="14916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ee"/>
          <p:cNvSpPr>
            <a:spLocks noEditPoints="1" noChangeArrowheads="1"/>
          </p:cNvSpPr>
          <p:nvPr/>
        </p:nvSpPr>
        <p:spPr bwMode="auto">
          <a:xfrm>
            <a:off x="3382019" y="4135458"/>
            <a:ext cx="888785" cy="1145622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ree"/>
          <p:cNvSpPr>
            <a:spLocks noEditPoints="1" noChangeArrowheads="1"/>
          </p:cNvSpPr>
          <p:nvPr/>
        </p:nvSpPr>
        <p:spPr bwMode="auto">
          <a:xfrm>
            <a:off x="5807437" y="4177662"/>
            <a:ext cx="888785" cy="1145622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ree"/>
          <p:cNvSpPr>
            <a:spLocks noEditPoints="1" noChangeArrowheads="1"/>
          </p:cNvSpPr>
          <p:nvPr/>
        </p:nvSpPr>
        <p:spPr bwMode="auto">
          <a:xfrm>
            <a:off x="3202890" y="3080826"/>
            <a:ext cx="1247043" cy="2242458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94" y="1613360"/>
            <a:ext cx="1685547" cy="138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Red Lion Template">
  <a:themeElements>
    <a:clrScheme name="Red Lion Colors">
      <a:dk1>
        <a:sysClr val="windowText" lastClr="000000"/>
      </a:dk1>
      <a:lt1>
        <a:sysClr val="window" lastClr="FFFFFF"/>
      </a:lt1>
      <a:dk2>
        <a:srgbClr val="A5A5A5"/>
      </a:dk2>
      <a:lt2>
        <a:srgbClr val="E9E7EC"/>
      </a:lt2>
      <a:accent1>
        <a:srgbClr val="E10535"/>
      </a:accent1>
      <a:accent2>
        <a:srgbClr val="4F81BD"/>
      </a:accent2>
      <a:accent3>
        <a:srgbClr val="9BBB59"/>
      </a:accent3>
      <a:accent4>
        <a:srgbClr val="7E61B1"/>
      </a:accent4>
      <a:accent5>
        <a:srgbClr val="4BACC6"/>
      </a:accent5>
      <a:accent6>
        <a:srgbClr val="F79646"/>
      </a:accent6>
      <a:hlink>
        <a:srgbClr val="E10535"/>
      </a:hlink>
      <a:folHlink>
        <a:srgbClr val="E10535"/>
      </a:folHlink>
    </a:clrScheme>
    <a:fontScheme name="Red Lion">
      <a:majorFont>
        <a:latin typeface="Corbel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o Logo">
  <a:themeElements>
    <a:clrScheme name="Red Lion Colors">
      <a:dk1>
        <a:sysClr val="windowText" lastClr="000000"/>
      </a:dk1>
      <a:lt1>
        <a:sysClr val="window" lastClr="FFFFFF"/>
      </a:lt1>
      <a:dk2>
        <a:srgbClr val="604897"/>
      </a:dk2>
      <a:lt2>
        <a:srgbClr val="E9E7EC"/>
      </a:lt2>
      <a:accent1>
        <a:srgbClr val="E10535"/>
      </a:accent1>
      <a:accent2>
        <a:srgbClr val="4F81BD"/>
      </a:accent2>
      <a:accent3>
        <a:srgbClr val="9BBB59"/>
      </a:accent3>
      <a:accent4>
        <a:srgbClr val="7E61B1"/>
      </a:accent4>
      <a:accent5>
        <a:srgbClr val="4BACC6"/>
      </a:accent5>
      <a:accent6>
        <a:srgbClr val="F79646"/>
      </a:accent6>
      <a:hlink>
        <a:srgbClr val="E10535"/>
      </a:hlink>
      <a:folHlink>
        <a:srgbClr val="E10535"/>
      </a:folHlink>
    </a:clrScheme>
    <a:fontScheme name="Red Lion Sans">
      <a:majorFont>
        <a:latin typeface="Corbel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mall Header">
  <a:themeElements>
    <a:clrScheme name="Red Lion Colors">
      <a:dk1>
        <a:sysClr val="windowText" lastClr="000000"/>
      </a:dk1>
      <a:lt1>
        <a:sysClr val="window" lastClr="FFFFFF"/>
      </a:lt1>
      <a:dk2>
        <a:srgbClr val="604897"/>
      </a:dk2>
      <a:lt2>
        <a:srgbClr val="E9E7EC"/>
      </a:lt2>
      <a:accent1>
        <a:srgbClr val="E10535"/>
      </a:accent1>
      <a:accent2>
        <a:srgbClr val="4F81BD"/>
      </a:accent2>
      <a:accent3>
        <a:srgbClr val="9BBB59"/>
      </a:accent3>
      <a:accent4>
        <a:srgbClr val="7E61B1"/>
      </a:accent4>
      <a:accent5>
        <a:srgbClr val="4BACC6"/>
      </a:accent5>
      <a:accent6>
        <a:srgbClr val="F79646"/>
      </a:accent6>
      <a:hlink>
        <a:srgbClr val="E10535"/>
      </a:hlink>
      <a:folHlink>
        <a:srgbClr val="E10535"/>
      </a:folHlink>
    </a:clrScheme>
    <a:fontScheme name="Red Lion Sans">
      <a:majorFont>
        <a:latin typeface="Corbel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lose">
  <a:themeElements>
    <a:clrScheme name="Red Lion Colors">
      <a:dk1>
        <a:sysClr val="windowText" lastClr="000000"/>
      </a:dk1>
      <a:lt1>
        <a:sysClr val="window" lastClr="FFFFFF"/>
      </a:lt1>
      <a:dk2>
        <a:srgbClr val="604897"/>
      </a:dk2>
      <a:lt2>
        <a:srgbClr val="E9E7EC"/>
      </a:lt2>
      <a:accent1>
        <a:srgbClr val="E10535"/>
      </a:accent1>
      <a:accent2>
        <a:srgbClr val="4F81BD"/>
      </a:accent2>
      <a:accent3>
        <a:srgbClr val="9BBB59"/>
      </a:accent3>
      <a:accent4>
        <a:srgbClr val="7E61B1"/>
      </a:accent4>
      <a:accent5>
        <a:srgbClr val="4BACC6"/>
      </a:accent5>
      <a:accent6>
        <a:srgbClr val="F79646"/>
      </a:accent6>
      <a:hlink>
        <a:srgbClr val="E10535"/>
      </a:hlink>
      <a:folHlink>
        <a:srgbClr val="E10535"/>
      </a:folHlink>
    </a:clrScheme>
    <a:fontScheme name="Red Lion Sans">
      <a:majorFont>
        <a:latin typeface="Corbel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Red Lion Master Title &amp; Closing">
  <a:themeElements>
    <a:clrScheme name="Red Lion Colors">
      <a:dk1>
        <a:sysClr val="windowText" lastClr="000000"/>
      </a:dk1>
      <a:lt1>
        <a:sysClr val="window" lastClr="FFFFFF"/>
      </a:lt1>
      <a:dk2>
        <a:srgbClr val="604897"/>
      </a:dk2>
      <a:lt2>
        <a:srgbClr val="E9E7EC"/>
      </a:lt2>
      <a:accent1>
        <a:srgbClr val="E10535"/>
      </a:accent1>
      <a:accent2>
        <a:srgbClr val="4F81BD"/>
      </a:accent2>
      <a:accent3>
        <a:srgbClr val="9BBB59"/>
      </a:accent3>
      <a:accent4>
        <a:srgbClr val="7E61B1"/>
      </a:accent4>
      <a:accent5>
        <a:srgbClr val="4BACC6"/>
      </a:accent5>
      <a:accent6>
        <a:srgbClr val="F79646"/>
      </a:accent6>
      <a:hlink>
        <a:srgbClr val="E10535"/>
      </a:hlink>
      <a:folHlink>
        <a:srgbClr val="E10535"/>
      </a:folHlink>
    </a:clrScheme>
    <a:fontScheme name="Red Lion Sans">
      <a:majorFont>
        <a:latin typeface="Corbel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Red Lion Colors">
      <a:dk1>
        <a:sysClr val="windowText" lastClr="000000"/>
      </a:dk1>
      <a:lt1>
        <a:sysClr val="window" lastClr="FFFFFF"/>
      </a:lt1>
      <a:dk2>
        <a:srgbClr val="604897"/>
      </a:dk2>
      <a:lt2>
        <a:srgbClr val="E9E7EC"/>
      </a:lt2>
      <a:accent1>
        <a:srgbClr val="E82446"/>
      </a:accent1>
      <a:accent2>
        <a:srgbClr val="4F81BD"/>
      </a:accent2>
      <a:accent3>
        <a:srgbClr val="9BBB59"/>
      </a:accent3>
      <a:accent4>
        <a:srgbClr val="7E61B1"/>
      </a:accent4>
      <a:accent5>
        <a:srgbClr val="4BACC6"/>
      </a:accent5>
      <a:accent6>
        <a:srgbClr val="F79646"/>
      </a:accent6>
      <a:hlink>
        <a:srgbClr val="E82446"/>
      </a:hlink>
      <a:folHlink>
        <a:srgbClr val="E82446"/>
      </a:folHlink>
    </a:clrScheme>
    <a:fontScheme name="Red Lion Sans">
      <a:majorFont>
        <a:latin typeface="Corbel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Red Lion Colors">
      <a:dk1>
        <a:sysClr val="windowText" lastClr="000000"/>
      </a:dk1>
      <a:lt1>
        <a:sysClr val="window" lastClr="FFFFFF"/>
      </a:lt1>
      <a:dk2>
        <a:srgbClr val="604897"/>
      </a:dk2>
      <a:lt2>
        <a:srgbClr val="E9E7EC"/>
      </a:lt2>
      <a:accent1>
        <a:srgbClr val="E82446"/>
      </a:accent1>
      <a:accent2>
        <a:srgbClr val="4F81BD"/>
      </a:accent2>
      <a:accent3>
        <a:srgbClr val="9BBB59"/>
      </a:accent3>
      <a:accent4>
        <a:srgbClr val="7E61B1"/>
      </a:accent4>
      <a:accent5>
        <a:srgbClr val="4BACC6"/>
      </a:accent5>
      <a:accent6>
        <a:srgbClr val="F79646"/>
      </a:accent6>
      <a:hlink>
        <a:srgbClr val="E82446"/>
      </a:hlink>
      <a:folHlink>
        <a:srgbClr val="E82446"/>
      </a:folHlink>
    </a:clrScheme>
    <a:fontScheme name="Red Lion Sans">
      <a:majorFont>
        <a:latin typeface="Corbel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71459970D237469835E1F3A2B0EE70" ma:contentTypeVersion="0" ma:contentTypeDescription="Create a new document." ma:contentTypeScope="" ma:versionID="21a09db33a85b2edb36b28745445a368">
  <xsd:schema xmlns:xsd="http://www.w3.org/2001/XMLSchema" xmlns:xs="http://www.w3.org/2001/XMLSchema" xmlns:p="http://schemas.microsoft.com/office/2006/metadata/properties" xmlns:ns2="ad801722-3630-4150-b0ec-869a968a57f8" targetNamespace="http://schemas.microsoft.com/office/2006/metadata/properties" ma:root="true" ma:fieldsID="e961c5d9477fd1146f4fea5c10e275a6" ns2:_="">
    <xsd:import namespace="ad801722-3630-4150-b0ec-869a968a5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801722-3630-4150-b0ec-869a968a5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d801722-3630-4150-b0ec-869a968a57f8">QPRHXA2NAAYW-497-40</_dlc_DocId>
    <_dlc_DocIdUrl xmlns="ad801722-3630-4150-b0ec-869a968a57f8">
      <Url>https://sharepoint.redlion.net/t/PM/WS2013/_layouts/DocIdRedir.aspx?ID=QPRHXA2NAAYW-497-40</Url>
      <Description>QPRHXA2NAAYW-497-40</Description>
    </_dlc_DocIdUrl>
  </documentManagement>
</p:properties>
</file>

<file path=customXml/itemProps1.xml><?xml version="1.0" encoding="utf-8"?>
<ds:datastoreItem xmlns:ds="http://schemas.openxmlformats.org/officeDocument/2006/customXml" ds:itemID="{F5059445-2573-435C-8D6E-79F480C864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34656B-53BF-43DE-A8A0-DE01411C4C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801722-3630-4150-b0ec-869a968a5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A67D39-FD5A-4F37-8C7A-0AA74672920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39856B1-BC10-401F-8805-14563BD27254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ad801722-3630-4150-b0ec-869a968a57f8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Red Lion Template</Template>
  <TotalTime>9975</TotalTime>
  <Words>1391</Words>
  <Application>Microsoft Office PowerPoint</Application>
  <PresentationFormat>On-screen Show (4:3)</PresentationFormat>
  <Paragraphs>313</Paragraphs>
  <Slides>32</Slides>
  <Notes>30</Notes>
  <HiddenSlides>1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Red Lion Template</vt:lpstr>
      <vt:lpstr>No Logo</vt:lpstr>
      <vt:lpstr>Small Header</vt:lpstr>
      <vt:lpstr>Title and Close</vt:lpstr>
      <vt:lpstr>Red Lion Master Title &amp; Closing</vt:lpstr>
      <vt:lpstr>RTU &amp; IO</vt:lpstr>
      <vt:lpstr>PowerPoint Presentation</vt:lpstr>
      <vt:lpstr>Certified to Perform</vt:lpstr>
      <vt:lpstr>RTU &amp; I/O product line</vt:lpstr>
      <vt:lpstr>RTU and I/O Part Numbers</vt:lpstr>
      <vt:lpstr>Don’t lose your head!</vt:lpstr>
      <vt:lpstr>Wellhead monitoring</vt:lpstr>
      <vt:lpstr>Measure Gas</vt:lpstr>
      <vt:lpstr>Atomic Downloading</vt:lpstr>
      <vt:lpstr>Pipeline to possible problems!</vt:lpstr>
      <vt:lpstr>Distribution pipeline monitoring</vt:lpstr>
      <vt:lpstr>Need More I/O?</vt:lpstr>
      <vt:lpstr>Network Flexibility</vt:lpstr>
      <vt:lpstr>E2-MIX24882-D Wiring</vt:lpstr>
      <vt:lpstr>Wiring-up the EtherTRAK-2</vt:lpstr>
      <vt:lpstr>PowerPoint Presentation</vt:lpstr>
      <vt:lpstr>NCPA.CPL</vt:lpstr>
      <vt:lpstr>Set-up IP address on computer</vt:lpstr>
      <vt:lpstr>Controlling outputs</vt:lpstr>
      <vt:lpstr>What if the network fails?</vt:lpstr>
      <vt:lpstr>PowerPoint Presentation</vt:lpstr>
      <vt:lpstr>Modbus Registers and IP addresses</vt:lpstr>
      <vt:lpstr>Value is compressed into RTU and I/O</vt:lpstr>
      <vt:lpstr>Compressors run better with RTUs &amp; IO</vt:lpstr>
      <vt:lpstr>RTU and I/O are remote</vt:lpstr>
      <vt:lpstr>Various types of I/O</vt:lpstr>
      <vt:lpstr>Flexible Programming – IEC61131-3</vt:lpstr>
      <vt:lpstr>PowerPoint Presentation</vt:lpstr>
      <vt:lpstr>Integrator and OEM</vt:lpstr>
      <vt:lpstr>Use the RTUs and I/O anywhere</vt:lpstr>
      <vt:lpstr>I/O and Switches - pull through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Monitoring  &amp; Control in Extreme Environments</dc:title>
  <dc:creator>Jacob Colegrove</dc:creator>
  <cp:lastModifiedBy>Don.Kline</cp:lastModifiedBy>
  <cp:revision>110</cp:revision>
  <dcterms:created xsi:type="dcterms:W3CDTF">2013-04-26T16:30:30Z</dcterms:created>
  <dcterms:modified xsi:type="dcterms:W3CDTF">2014-06-03T13:01:55Z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0x0101005371459970D237469835E1F3A2B0EE70</vt:lpwstr>
  </property>
  <property fmtid="{D5CDD505-2E9C-101B-9397-08002B2CF9AE}" pid="3" name="_dlc_DocIdItemGuid">
    <vt:lpwstr>d71aa733-90e2-4927-915d-1dcff733a65f</vt:lpwstr>
  </property>
</Properties>
</file>