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97" r:id="rId2"/>
    <p:sldMasterId id="2147483705" r:id="rId3"/>
    <p:sldMasterId id="2147483692" r:id="rId4"/>
    <p:sldMasterId id="2147483721" r:id="rId5"/>
    <p:sldMasterId id="2147483724" r:id="rId6"/>
  </p:sldMasterIdLst>
  <p:notesMasterIdLst>
    <p:notesMasterId r:id="rId37"/>
  </p:notesMasterIdLst>
  <p:handoutMasterIdLst>
    <p:handoutMasterId r:id="rId38"/>
  </p:handoutMasterIdLst>
  <p:sldIdLst>
    <p:sldId id="387" r:id="rId7"/>
    <p:sldId id="325" r:id="rId8"/>
    <p:sldId id="333" r:id="rId9"/>
    <p:sldId id="343" r:id="rId10"/>
    <p:sldId id="332" r:id="rId11"/>
    <p:sldId id="348" r:id="rId12"/>
    <p:sldId id="384" r:id="rId13"/>
    <p:sldId id="351" r:id="rId14"/>
    <p:sldId id="352" r:id="rId15"/>
    <p:sldId id="349" r:id="rId16"/>
    <p:sldId id="354" r:id="rId17"/>
    <p:sldId id="365" r:id="rId18"/>
    <p:sldId id="364" r:id="rId19"/>
    <p:sldId id="366" r:id="rId20"/>
    <p:sldId id="368" r:id="rId21"/>
    <p:sldId id="367" r:id="rId22"/>
    <p:sldId id="358" r:id="rId23"/>
    <p:sldId id="360" r:id="rId24"/>
    <p:sldId id="338" r:id="rId25"/>
    <p:sldId id="359" r:id="rId26"/>
    <p:sldId id="355" r:id="rId27"/>
    <p:sldId id="356" r:id="rId28"/>
    <p:sldId id="374" r:id="rId29"/>
    <p:sldId id="377" r:id="rId30"/>
    <p:sldId id="376" r:id="rId31"/>
    <p:sldId id="375" r:id="rId32"/>
    <p:sldId id="378" r:id="rId33"/>
    <p:sldId id="379" r:id="rId34"/>
    <p:sldId id="369" r:id="rId35"/>
    <p:sldId id="328" r:id="rId36"/>
  </p:sldIdLst>
  <p:sldSz cx="9144000" cy="6858000" type="screen4x3"/>
  <p:notesSz cx="6858000" cy="9144000"/>
  <p:embeddedFontLst>
    <p:embeddedFont>
      <p:font typeface="Corbel" pitchFamily="34" charset="0"/>
      <p:regular r:id="rId39"/>
      <p:bold r:id="rId40"/>
      <p:italic r:id="rId41"/>
      <p:boldItalic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Helvetica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69914A4-778C-47D5-B1D0-14E316A2E213}">
          <p14:sldIdLst>
            <p14:sldId id="387"/>
            <p14:sldId id="325"/>
            <p14:sldId id="333"/>
            <p14:sldId id="343"/>
            <p14:sldId id="332"/>
            <p14:sldId id="348"/>
            <p14:sldId id="384"/>
            <p14:sldId id="351"/>
            <p14:sldId id="352"/>
            <p14:sldId id="349"/>
            <p14:sldId id="354"/>
            <p14:sldId id="365"/>
            <p14:sldId id="364"/>
            <p14:sldId id="366"/>
            <p14:sldId id="368"/>
            <p14:sldId id="367"/>
            <p14:sldId id="358"/>
            <p14:sldId id="360"/>
            <p14:sldId id="338"/>
            <p14:sldId id="359"/>
            <p14:sldId id="355"/>
            <p14:sldId id="356"/>
            <p14:sldId id="374"/>
            <p14:sldId id="377"/>
            <p14:sldId id="376"/>
            <p14:sldId id="375"/>
            <p14:sldId id="378"/>
            <p14:sldId id="379"/>
            <p14:sldId id="369"/>
            <p14:sldId id="32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E10535"/>
    <a:srgbClr val="CFCAD4"/>
    <a:srgbClr val="D4D0D9"/>
    <a:srgbClr val="CAC4D1"/>
    <a:srgbClr val="6B46A3"/>
    <a:srgbClr val="E1233B"/>
    <a:srgbClr val="7258A3"/>
    <a:srgbClr val="E4E1E8"/>
    <a:srgbClr val="4E2F8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14" autoAdjust="0"/>
    <p:restoredTop sz="86387" autoAdjust="0"/>
  </p:normalViewPr>
  <p:slideViewPr>
    <p:cSldViewPr snapToGrid="0">
      <p:cViewPr>
        <p:scale>
          <a:sx n="70" d="100"/>
          <a:sy n="70" d="100"/>
        </p:scale>
        <p:origin x="-1956" y="-11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>
                <a:cs typeface="Helvetica"/>
              </a:rPr>
              <a:t>© Red Lion Controls Inc.</a:t>
            </a:r>
            <a:endParaRPr lang="en-US" dirty="0"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4592E-EC57-4EEB-8A40-DDD6A6BE063D}" type="slidenum">
              <a:rPr lang="en-US" smtClean="0">
                <a:cs typeface="Helvetica"/>
              </a:rPr>
              <a:pPr/>
              <a:t>‹#›</a:t>
            </a:fld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793049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  <a:cs typeface="Helvetica"/>
              </a:defRPr>
            </a:lvl1pPr>
          </a:lstStyle>
          <a:p>
            <a:r>
              <a:rPr lang="en-US" dirty="0" smtClean="0"/>
              <a:t>© Red Lion Controls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Helvetica"/>
              </a:defRPr>
            </a:lvl1pPr>
          </a:lstStyle>
          <a:p>
            <a:fld id="{7BF0D3B6-466C-4664-83B6-DA65A8BB20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6030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Helvetic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Helvetic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Helvetic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77DCC653-1029-4C76-8B87-A3028F4036FF}" type="datetime1">
              <a:rPr lang="en-US" smtClean="0"/>
              <a:t>7/15/2013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/>
              <a:t>Copyright © Red Lion Controls Inc.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F0D3B6-466C-4664-83B6-DA65A8BB208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8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rot="10800000">
            <a:off x="1447800" y="5091643"/>
            <a:ext cx="7696200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8422" y="4324123"/>
            <a:ext cx="7315200" cy="5852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/>
            </a:lvl1pPr>
          </a:lstStyle>
          <a:p>
            <a:pPr lvl="0"/>
            <a:r>
              <a:rPr lang="en-US" dirty="0" smtClean="0"/>
              <a:t>Divider Title (32 Pt. Corbel Bold)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9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64824" y="1450774"/>
            <a:ext cx="7829793" cy="44156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2000" b="0" i="0">
                <a:latin typeface="+mn-lt"/>
                <a:cs typeface="Helvetica"/>
              </a:defRPr>
            </a:lvl2pPr>
            <a:lvl3pPr marL="800100" indent="-1714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-"/>
              <a:defRPr lang="en-US" sz="1800" b="0" i="1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(22 Pt. Calibri Bold)</a:t>
            </a:r>
          </a:p>
          <a:p>
            <a:pPr lvl="1"/>
            <a:r>
              <a:rPr lang="en-US" dirty="0" smtClean="0"/>
              <a:t>Second level bullet 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(18 Pt. Calibri Italic)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3290081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27224" y="1450774"/>
            <a:ext cx="3867393" cy="4400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628650" indent="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None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</a:p>
          <a:p>
            <a:pPr lvl="2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882896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847" y="1462651"/>
            <a:ext cx="3920352" cy="628650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200" b="1" i="0" baseline="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Subhead (22 Pt. Calibri Bold)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987635" y="2100824"/>
            <a:ext cx="3930733" cy="3729959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2000" b="0" i="0" baseline="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Body Copy (20 Pt. Calibri)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139489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1209674" y="215900"/>
            <a:ext cx="7705725" cy="685800"/>
          </a:xfrm>
          <a:prstGeom prst="rect">
            <a:avLst/>
          </a:prstGeom>
          <a:noFill/>
        </p:spPr>
        <p:txBody>
          <a:bodyPr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 i="0" baseline="0">
                <a:solidFill>
                  <a:schemeClr val="bg1"/>
                </a:solidFill>
                <a:latin typeface="+mj-lt"/>
                <a:cs typeface="Helvetica"/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27224" y="1450774"/>
            <a:ext cx="3879269" cy="4400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628650" indent="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None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</a:p>
          <a:p>
            <a:pPr lvl="2"/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357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68778" y="1484419"/>
            <a:ext cx="7825840" cy="41491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18300" y="5676328"/>
            <a:ext cx="5791200" cy="381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None/>
              <a:defRPr sz="1800" b="0" i="1" baseline="0"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Picture Caption (18 Pt. Calibri Italic)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3714846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144977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71903" y="1140043"/>
            <a:ext cx="7683336" cy="45601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21425" y="5736775"/>
            <a:ext cx="5791200" cy="381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None/>
              <a:defRPr sz="1800" b="0" i="1" baseline="0"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Picture Caption (18 Pt. Calibri Italic)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8458" y="357792"/>
            <a:ext cx="7772400" cy="6858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189915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292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388091" y="5257800"/>
            <a:ext cx="7419976" cy="12700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  <a:defRPr sz="2400" b="0" i="0" baseline="0">
                <a:solidFill>
                  <a:schemeClr val="bg1">
                    <a:lumMod val="65000"/>
                  </a:schemeClr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Presenter | Date (24 Pt. Calibri)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388422" y="4335998"/>
            <a:ext cx="7315200" cy="585216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/>
            </a:lvl1pPr>
          </a:lstStyle>
          <a:p>
            <a:pPr lvl="0"/>
            <a:r>
              <a:rPr lang="en-US" dirty="0" smtClean="0"/>
              <a:t>Title (32 Pt. Corbel Bold)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2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1375554" y="6481849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sz="2400" b="0" dirty="0" smtClean="0">
                <a:latin typeface="+mn-lt"/>
              </a:rPr>
              <a:t>For more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 Willow Springs Circle | York, PA 17406 USA</a:t>
            </a:r>
          </a:p>
          <a:p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+1 (717) 767-6511 | www.redlion.net | info@redlion.net </a:t>
            </a:r>
          </a:p>
          <a:p>
            <a:pPr lvl="0"/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2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063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64825" y="1450774"/>
            <a:ext cx="7853544" cy="441563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sz="2200" b="1" i="0">
                <a:latin typeface="+mn-lt"/>
                <a:cs typeface="Helvetica"/>
              </a:defRPr>
            </a:lvl1pPr>
            <a:lvl2pPr marL="571500" indent="-285750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2000" b="0" i="0">
                <a:latin typeface="+mn-lt"/>
                <a:cs typeface="Helvetica"/>
              </a:defRPr>
            </a:lvl2pPr>
            <a:lvl3pPr marL="800100" indent="-17145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(22 Pt. Calibri Bold)</a:t>
            </a:r>
          </a:p>
          <a:p>
            <a:pPr lvl="1"/>
            <a:r>
              <a:rPr lang="en-US" dirty="0" smtClean="0"/>
              <a:t>Second level bullet (20 Pt. Calibri)</a:t>
            </a:r>
          </a:p>
          <a:p>
            <a:pPr lvl="2"/>
            <a:r>
              <a:rPr lang="en-US" dirty="0" smtClean="0"/>
              <a:t>Third level bullet (18 Pt. Calibri Italic)</a:t>
            </a:r>
          </a:p>
          <a:p>
            <a:pPr lvl="2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289493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1365664" y="4405728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dirty="0" smtClean="0"/>
              <a:t>Thank You 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5554" y="6481849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sz="2400" b="0" dirty="0" smtClean="0">
                <a:latin typeface="+mn-lt"/>
              </a:rPr>
              <a:t>For more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 Willow Springs Circle | York, PA 17406 USA</a:t>
            </a:r>
          </a:p>
          <a:p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+1 (717) 767-6511 | www.redlion.net | info@redlion.net </a:t>
            </a:r>
          </a:p>
          <a:p>
            <a:pPr lvl="0"/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2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3755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1365664" y="4405728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dirty="0" smtClean="0"/>
              <a:t>Thank You. Questions?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5554" y="6481849"/>
            <a:ext cx="7410201" cy="508473"/>
          </a:xfrm>
          <a:prstGeom prst="rect">
            <a:avLst/>
          </a:prstGeom>
          <a:noFill/>
        </p:spPr>
        <p:txBody>
          <a:bodyPr anchor="b"/>
          <a:lstStyle>
            <a:lvl1pPr lvl="0" indent="0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3200" b="1" i="0" baseline="0">
                <a:latin typeface="+mj-lt"/>
                <a:cs typeface="Helvetica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n-US" sz="2400" b="0" dirty="0" smtClean="0">
                <a:latin typeface="+mn-lt"/>
              </a:rPr>
              <a:t>For more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20 Willow Springs Circle | York, PA 17406 USA</a:t>
            </a:r>
          </a:p>
          <a:p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+1 (717) 767-6511 | www.redlion.net | info@redlion.net </a:t>
            </a:r>
          </a:p>
          <a:p>
            <a:pPr lvl="0"/>
            <a:r>
              <a:rPr lang="en-US" sz="2400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2400" b="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6305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71903" y="1140043"/>
            <a:ext cx="7683336" cy="45601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21425" y="5736775"/>
            <a:ext cx="5791200" cy="381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None/>
              <a:defRPr sz="1800" b="0" i="1" baseline="0"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Picture Caption (18 Pt. Calibri Italic)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8458" y="357792"/>
            <a:ext cx="7772400" cy="6858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2917085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82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71903" y="1140043"/>
            <a:ext cx="7683336" cy="45601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21425" y="5736775"/>
            <a:ext cx="5791200" cy="381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None/>
              <a:defRPr sz="1800" b="0" i="1" baseline="0"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Picture Caption (18 Pt. Calibri Italic)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8458" y="357792"/>
            <a:ext cx="7772400" cy="685800"/>
          </a:xfrm>
          <a:prstGeom prst="rect">
            <a:avLst/>
          </a:prstGeom>
        </p:spPr>
        <p:txBody>
          <a:bodyPr anchor="ctr"/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1808623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04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64824" y="1450775"/>
            <a:ext cx="3815933" cy="4403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628650" indent="-34290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91440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Font typeface="Calibri" pitchFamily="34" charset="0"/>
              <a:buChar char="-"/>
              <a:defRPr lang="en-US" sz="1800" b="0" i="1" kern="1200" dirty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122224" y="1450774"/>
            <a:ext cx="3808017" cy="4400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800100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3893248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987847" y="1462651"/>
            <a:ext cx="3944039" cy="628650"/>
          </a:xfrm>
          <a:prstGeom prst="rect">
            <a:avLst/>
          </a:prstGeom>
          <a:noFill/>
        </p:spPr>
        <p:txBody>
          <a:bodyPr anchor="b"/>
          <a:lstStyle>
            <a:lvl1pPr marL="0" inden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2200" b="1" i="0" baseline="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Subhead (22 Pt. Calibri Bold)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4987635" y="2100824"/>
            <a:ext cx="3954483" cy="3767713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ts val="1800"/>
              </a:lnSpc>
              <a:spcBef>
                <a:spcPts val="200"/>
              </a:spcBef>
              <a:spcAft>
                <a:spcPts val="200"/>
              </a:spcAft>
              <a:buNone/>
              <a:defRPr sz="2000" b="0" i="0" baseline="0">
                <a:solidFill>
                  <a:schemeClr val="tx1"/>
                </a:solidFill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Body Copy (20 Pt. Calibri)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199211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027224" y="1450774"/>
            <a:ext cx="3867393" cy="44002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lang="en-US" sz="2200" b="1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lang="en-US" sz="2000" b="0" i="0" kern="1200" dirty="0" smtClean="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628650" indent="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None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r>
              <a:rPr lang="en-US" dirty="0" smtClean="0"/>
              <a:t>First level bullet </a:t>
            </a:r>
            <a:br>
              <a:rPr lang="en-US" dirty="0" smtClean="0"/>
            </a:br>
            <a:r>
              <a:rPr lang="en-US" dirty="0" smtClean="0"/>
              <a:t>(22 Pt. Calibri Bold)</a:t>
            </a:r>
          </a:p>
          <a:p>
            <a:pPr marL="571500" lvl="1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</a:pPr>
            <a:r>
              <a:rPr lang="en-US" dirty="0" smtClean="0"/>
              <a:t>Second level bullet </a:t>
            </a:r>
            <a:br>
              <a:rPr lang="en-US" dirty="0" smtClean="0"/>
            </a:br>
            <a:r>
              <a:rPr lang="en-US" dirty="0" smtClean="0"/>
              <a:t>(20 Pt. Calibri)</a:t>
            </a:r>
          </a:p>
          <a:p>
            <a:pPr marL="800100" lvl="2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</a:pPr>
            <a:r>
              <a:rPr lang="en-US" dirty="0" smtClean="0"/>
              <a:t>Third level bullet </a:t>
            </a:r>
            <a:br>
              <a:rPr lang="en-US" dirty="0" smtClean="0"/>
            </a:br>
            <a:r>
              <a:rPr lang="en-US" dirty="0" smtClean="0"/>
              <a:t>(18 Pt. Calibri Italic)</a:t>
            </a:r>
          </a:p>
          <a:p>
            <a:pPr lvl="2"/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70515" y="1474525"/>
            <a:ext cx="3774618" cy="438001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1992111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045029" y="1484419"/>
            <a:ext cx="7813960" cy="41491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  <a:cs typeface="Helvetica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018300" y="5676328"/>
            <a:ext cx="5791200" cy="381000"/>
          </a:xfrm>
          <a:prstGeom prst="rect">
            <a:avLst/>
          </a:prstGeom>
          <a:noFill/>
        </p:spPr>
        <p:txBody>
          <a:bodyPr anchor="ctr"/>
          <a:lstStyle>
            <a:lvl1pPr marL="0" indent="0">
              <a:lnSpc>
                <a:spcPct val="114000"/>
              </a:lnSpc>
              <a:spcBef>
                <a:spcPts val="200"/>
              </a:spcBef>
              <a:spcAft>
                <a:spcPts val="200"/>
              </a:spcAft>
              <a:buNone/>
              <a:defRPr sz="1800" b="0" i="1" baseline="0">
                <a:latin typeface="+mn-lt"/>
                <a:cs typeface="Helvetica"/>
              </a:defRPr>
            </a:lvl1pPr>
          </a:lstStyle>
          <a:p>
            <a:pPr lvl="0"/>
            <a:r>
              <a:rPr lang="en-US" dirty="0" smtClean="0"/>
              <a:t>Picture Caption (18 Pt. Calibri Italic)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302972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 (36 Pt. Corbel)</a:t>
            </a:r>
          </a:p>
        </p:txBody>
      </p:sp>
    </p:spTree>
    <p:extLst>
      <p:ext uri="{BB962C8B-B14F-4D97-AF65-F5344CB8AC3E}">
        <p14:creationId xmlns:p14="http://schemas.microsoft.com/office/powerpoint/2010/main" val="4250740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064825" y="1450774"/>
            <a:ext cx="7853544" cy="441563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sz="2200" b="1" i="0">
                <a:latin typeface="+mn-lt"/>
                <a:cs typeface="Helvetica"/>
              </a:defRPr>
            </a:lvl1pPr>
            <a:lvl2pPr marL="571500" indent="-285750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2000" b="0" i="0">
                <a:latin typeface="+mn-lt"/>
                <a:cs typeface="Helvetica"/>
              </a:defRPr>
            </a:lvl2pPr>
            <a:lvl3pPr marL="800100" indent="-171450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  <a:defRPr sz="1800" b="0" i="1">
                <a:latin typeface="+mn-lt"/>
                <a:cs typeface="Helvetica"/>
              </a:defRPr>
            </a:lvl3pPr>
            <a:lvl4pPr marL="1714500" indent="-342900">
              <a:buFont typeface="Arial" pitchFamily="34" charset="0"/>
              <a:buChar char="•"/>
              <a:defRPr sz="2400"/>
            </a:lvl4pPr>
            <a:lvl5pPr marL="1828800" indent="0">
              <a:buFont typeface="Arial" pitchFamily="34" charset="0"/>
              <a:buNone/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969" y="215263"/>
            <a:ext cx="7772400" cy="685800"/>
          </a:xfrm>
          <a:prstGeom prst="rect">
            <a:avLst/>
          </a:prstGeom>
        </p:spPr>
        <p:txBody>
          <a:bodyPr anchor="ctr"/>
          <a:lstStyle>
            <a:lvl1pPr algn="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9032717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rot="10800000">
            <a:off x="1447800" y="5091643"/>
            <a:ext cx="7696200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88422" y="4324123"/>
            <a:ext cx="7315200" cy="58521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/>
            </a:lvl1pPr>
          </a:lstStyle>
          <a:p>
            <a:pPr lvl="0"/>
            <a:r>
              <a:rPr lang="en-US" dirty="0" smtClean="0"/>
              <a:t>Divider Title (32 Pt. Corbel Bold)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962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ttp://sellmore.redlion.net/dist/logo_files/CoporateLogoSet/MSOffice%20for%20Microsoft%20Office%20use/RedLion-logo_MSO.png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76" y="6068273"/>
            <a:ext cx="1708266" cy="72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809065" y="660299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D5456C3A-F418-FF44-83C2-F5E37FD98B94}" type="slidenum">
              <a:rPr lang="en-US" sz="1000" baseline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pPr algn="l"/>
              <a:t>‹#›</a:t>
            </a:fld>
            <a:endParaRPr lang="en-US" sz="1000" baseline="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0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t>© Red Lion Controls Inc.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11875" y="-4233"/>
            <a:ext cx="9155876" cy="3726156"/>
            <a:chOff x="-11875" y="-4233"/>
            <a:chExt cx="9155876" cy="3726156"/>
          </a:xfrm>
        </p:grpSpPr>
        <p:sp>
          <p:nvSpPr>
            <p:cNvPr id="22" name="Freeform 21"/>
            <p:cNvSpPr/>
            <p:nvPr/>
          </p:nvSpPr>
          <p:spPr>
            <a:xfrm>
              <a:off x="-11875" y="1181100"/>
              <a:ext cx="994008" cy="1143000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" y="0"/>
              <a:ext cx="9144000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10800000">
              <a:off x="0" y="1151467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ight Triangle 12"/>
            <p:cNvSpPr/>
            <p:nvPr/>
          </p:nvSpPr>
          <p:spPr>
            <a:xfrm flipV="1">
              <a:off x="-1" y="2324476"/>
              <a:ext cx="541867" cy="139744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11875" y="-4233"/>
              <a:ext cx="1443568" cy="1147233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 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-9525" y="1136650"/>
              <a:ext cx="1009650" cy="111125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67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49" r:id="rId2"/>
    <p:sldLayoutId id="2147483665" r:id="rId3"/>
    <p:sldLayoutId id="2147483691" r:id="rId4"/>
    <p:sldLayoutId id="2147483663" r:id="rId5"/>
    <p:sldLayoutId id="2147483650" r:id="rId6"/>
    <p:sldLayoutId id="2147483695" r:id="rId7"/>
    <p:sldLayoutId id="2147483729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09065" y="660299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D5456C3A-F418-FF44-83C2-F5E37FD98B94}" type="slidenum">
              <a:rPr lang="en-US" sz="1000" baseline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pPr algn="l"/>
              <a:t>‹#›</a:t>
            </a:fld>
            <a:endParaRPr lang="en-US" sz="1000" baseline="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0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t>© Red Lion Controls Inc.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875" y="-4233"/>
            <a:ext cx="9155876" cy="3726156"/>
            <a:chOff x="-11875" y="-4233"/>
            <a:chExt cx="9155876" cy="3726156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" y="0"/>
              <a:ext cx="9144000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6" name="Right Triangle 15"/>
            <p:cNvSpPr/>
            <p:nvPr userDrawn="1"/>
          </p:nvSpPr>
          <p:spPr>
            <a:xfrm flipV="1">
              <a:off x="-1" y="2324476"/>
              <a:ext cx="541867" cy="139744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8" name="Freeform 17"/>
            <p:cNvSpPr/>
            <p:nvPr userDrawn="1"/>
          </p:nvSpPr>
          <p:spPr>
            <a:xfrm>
              <a:off x="-11875" y="1181100"/>
              <a:ext cx="994008" cy="1143000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9" name="Freeform 18"/>
            <p:cNvSpPr/>
            <p:nvPr userDrawn="1"/>
          </p:nvSpPr>
          <p:spPr>
            <a:xfrm>
              <a:off x="-11875" y="-4233"/>
              <a:ext cx="1443568" cy="1147233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 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1" name="Freeform 20"/>
            <p:cNvSpPr/>
            <p:nvPr userDrawn="1"/>
          </p:nvSpPr>
          <p:spPr>
            <a:xfrm>
              <a:off x="-9525" y="1136650"/>
              <a:ext cx="1009650" cy="111125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 rot="10800000">
              <a:off x="0" y="1151467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276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699" r:id="rId2"/>
    <p:sldLayoutId id="2147483700" r:id="rId3"/>
    <p:sldLayoutId id="2147483713" r:id="rId4"/>
    <p:sldLayoutId id="2147483714" r:id="rId5"/>
    <p:sldLayoutId id="2147483715" r:id="rId6"/>
    <p:sldLayoutId id="2147483716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ttp://sellmore.redlion.net/dist/logo_files/CoporateLogoSet/MSOffice%20for%20Microsoft%20Office%20use/RedLion-logo_MSO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76" y="6068273"/>
            <a:ext cx="1708266" cy="72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809065" y="660299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fld id="{D5456C3A-F418-FF44-83C2-F5E37FD98B94}" type="slidenum">
              <a:rPr lang="en-US" sz="1000" baseline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pPr algn="l"/>
              <a:t>‹#›</a:t>
            </a:fld>
            <a:endParaRPr lang="en-US" sz="1000" baseline="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0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bg1">
                    <a:lumMod val="75000"/>
                  </a:schemeClr>
                </a:solidFill>
                <a:latin typeface="+mn-lt"/>
                <a:cs typeface="Helvetica"/>
              </a:rPr>
              <a:t>© Red Lion Controls Inc.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+mn-lt"/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81" y="0"/>
            <a:ext cx="9145182" cy="941137"/>
            <a:chOff x="-1181" y="0"/>
            <a:chExt cx="9145182" cy="941137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" y="0"/>
              <a:ext cx="9144000" cy="28500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45" name="Right Triangle 44"/>
            <p:cNvSpPr/>
            <p:nvPr userDrawn="1"/>
          </p:nvSpPr>
          <p:spPr>
            <a:xfrm flipV="1">
              <a:off x="1732" y="588593"/>
              <a:ext cx="132920" cy="352544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46" name="Freeform 45"/>
            <p:cNvSpPr/>
            <p:nvPr userDrawn="1"/>
          </p:nvSpPr>
          <p:spPr>
            <a:xfrm>
              <a:off x="-1181" y="300146"/>
              <a:ext cx="243830" cy="288352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47" name="Freeform 46"/>
            <p:cNvSpPr/>
            <p:nvPr userDrawn="1"/>
          </p:nvSpPr>
          <p:spPr>
            <a:xfrm>
              <a:off x="-1181" y="1114"/>
              <a:ext cx="354107" cy="289420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 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48" name="Freeform 47"/>
            <p:cNvSpPr/>
            <p:nvPr userDrawn="1"/>
          </p:nvSpPr>
          <p:spPr>
            <a:xfrm>
              <a:off x="-605" y="288932"/>
              <a:ext cx="247667" cy="28034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 rot="10800000">
              <a:off x="0" y="284592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485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875" y="-4233"/>
            <a:ext cx="9155876" cy="3726156"/>
            <a:chOff x="-11875" y="-4233"/>
            <a:chExt cx="9155876" cy="3726156"/>
          </a:xfrm>
        </p:grpSpPr>
        <p:pic>
          <p:nvPicPr>
            <p:cNvPr id="14" name="Picture 13" descr="http://sellmore.redlion.net/dist/logo_files/CoporateLogoSet/MSOffice%20for%20Microsoft%20Office%20use/RedLion-logo_MSO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2430" y="1781291"/>
              <a:ext cx="3089054" cy="13185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/>
            <p:cNvSpPr/>
            <p:nvPr userDrawn="1"/>
          </p:nvSpPr>
          <p:spPr>
            <a:xfrm>
              <a:off x="1" y="0"/>
              <a:ext cx="9144000" cy="1143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 rot="10800000">
              <a:off x="0" y="1151467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ight Triangle 17"/>
            <p:cNvSpPr/>
            <p:nvPr userDrawn="1"/>
          </p:nvSpPr>
          <p:spPr>
            <a:xfrm flipV="1">
              <a:off x="-1" y="2324476"/>
              <a:ext cx="541867" cy="1397447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19" name="Freeform 18"/>
            <p:cNvSpPr/>
            <p:nvPr userDrawn="1"/>
          </p:nvSpPr>
          <p:spPr>
            <a:xfrm>
              <a:off x="-11875" y="1181100"/>
              <a:ext cx="994008" cy="1143000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0" name="Freeform 19"/>
            <p:cNvSpPr/>
            <p:nvPr userDrawn="1"/>
          </p:nvSpPr>
          <p:spPr>
            <a:xfrm>
              <a:off x="-11875" y="-4233"/>
              <a:ext cx="1443568" cy="1147233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Helvetica"/>
                  <a:cs typeface="Helvetica"/>
                </a:rPr>
                <a:t> </a:t>
              </a:r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4" name="Freeform 23"/>
            <p:cNvSpPr/>
            <p:nvPr userDrawn="1"/>
          </p:nvSpPr>
          <p:spPr>
            <a:xfrm>
              <a:off x="-9525" y="1136650"/>
              <a:ext cx="1009650" cy="111125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"/>
                <a:cs typeface="Helvetica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 rot="10800000">
            <a:off x="1447800" y="5091643"/>
            <a:ext cx="7696200" cy="1588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67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19" r:id="rId2"/>
    <p:sldLayoutId id="2147483696" r:id="rId3"/>
    <p:sldLayoutId id="2147483717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ttp://sellmore.redlion.net/dist/logo_files/CoporateLogoSet/MSOffice%20for%20Microsoft%20Office%20use/RedLion-logo_MSO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76" y="6068273"/>
            <a:ext cx="1708266" cy="72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809065" y="660299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456C3A-F418-FF44-83C2-F5E37FD98B94}" type="slidenum">
              <a:rPr lang="en-US" sz="1000" smtClean="0">
                <a:solidFill>
                  <a:prstClr val="white">
                    <a:lumMod val="75000"/>
                  </a:prstClr>
                </a:solidFill>
                <a:cs typeface="Helvetica"/>
              </a:rPr>
              <a:pPr/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0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prstClr val="white">
                    <a:lumMod val="75000"/>
                  </a:prstClr>
                </a:solidFill>
                <a:cs typeface="Helvetica"/>
              </a:rPr>
              <a:t>© Red Lion Controls Inc.</a:t>
            </a:r>
            <a:endParaRPr lang="en-US" sz="1000" dirty="0">
              <a:solidFill>
                <a:prstClr val="white">
                  <a:lumMod val="75000"/>
                </a:prstClr>
              </a:solidFill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81" y="0"/>
            <a:ext cx="9145182" cy="941137"/>
            <a:chOff x="-1181" y="0"/>
            <a:chExt cx="9145182" cy="941137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" y="0"/>
              <a:ext cx="9144000" cy="28500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45" name="Right Triangle 44"/>
            <p:cNvSpPr/>
            <p:nvPr userDrawn="1"/>
          </p:nvSpPr>
          <p:spPr>
            <a:xfrm flipV="1">
              <a:off x="1732" y="588593"/>
              <a:ext cx="132920" cy="352544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46" name="Freeform 45"/>
            <p:cNvSpPr/>
            <p:nvPr userDrawn="1"/>
          </p:nvSpPr>
          <p:spPr>
            <a:xfrm>
              <a:off x="-1181" y="300146"/>
              <a:ext cx="243830" cy="288352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47" name="Freeform 46"/>
            <p:cNvSpPr/>
            <p:nvPr userDrawn="1"/>
          </p:nvSpPr>
          <p:spPr>
            <a:xfrm>
              <a:off x="-1181" y="1114"/>
              <a:ext cx="354107" cy="289420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Helvetica"/>
                  <a:cs typeface="Helvetica"/>
                </a:rPr>
                <a:t> </a:t>
              </a:r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48" name="Freeform 47"/>
            <p:cNvSpPr/>
            <p:nvPr userDrawn="1"/>
          </p:nvSpPr>
          <p:spPr>
            <a:xfrm>
              <a:off x="-605" y="288932"/>
              <a:ext cx="247667" cy="28034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 rot="10800000">
              <a:off x="0" y="284592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256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ttp://sellmore.redlion.net/dist/logo_files/CoporateLogoSet/MSOffice%20for%20Microsoft%20Office%20use/RedLion-logo_MSO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76" y="6068273"/>
            <a:ext cx="1708266" cy="7291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8809065" y="6602992"/>
            <a:ext cx="3413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5456C3A-F418-FF44-83C2-F5E37FD98B94}" type="slidenum">
              <a:rPr lang="en-US" sz="1000" smtClean="0">
                <a:solidFill>
                  <a:prstClr val="white">
                    <a:lumMod val="75000"/>
                  </a:prstClr>
                </a:solidFill>
                <a:cs typeface="Helvetica"/>
              </a:rPr>
              <a:pPr/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2300" y="6611779"/>
            <a:ext cx="14494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prstClr val="white">
                    <a:lumMod val="75000"/>
                  </a:prstClr>
                </a:solidFill>
                <a:cs typeface="Helvetica"/>
              </a:rPr>
              <a:t>© Red Lion Controls Inc.</a:t>
            </a:r>
            <a:endParaRPr lang="en-US" sz="1000" dirty="0">
              <a:solidFill>
                <a:prstClr val="white">
                  <a:lumMod val="75000"/>
                </a:prstClr>
              </a:solidFill>
              <a:cs typeface="Helvetica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1181" y="0"/>
            <a:ext cx="9145182" cy="941137"/>
            <a:chOff x="-1181" y="0"/>
            <a:chExt cx="9145182" cy="941137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" y="0"/>
              <a:ext cx="9144000" cy="28500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45" name="Right Triangle 44"/>
            <p:cNvSpPr/>
            <p:nvPr userDrawn="1"/>
          </p:nvSpPr>
          <p:spPr>
            <a:xfrm flipV="1">
              <a:off x="1732" y="588593"/>
              <a:ext cx="132920" cy="352544"/>
            </a:xfrm>
            <a:prstGeom prst="rt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46" name="Freeform 45"/>
            <p:cNvSpPr/>
            <p:nvPr userDrawn="1"/>
          </p:nvSpPr>
          <p:spPr>
            <a:xfrm>
              <a:off x="-1181" y="300146"/>
              <a:ext cx="243830" cy="288352"/>
            </a:xfrm>
            <a:custGeom>
              <a:avLst/>
              <a:gdLst>
                <a:gd name="connsiteX0" fmla="*/ 4233 w 986366"/>
                <a:gd name="connsiteY0" fmla="*/ 1138767 h 1143000"/>
                <a:gd name="connsiteX1" fmla="*/ 546100 w 986366"/>
                <a:gd name="connsiteY1" fmla="*/ 1143000 h 1143000"/>
                <a:gd name="connsiteX2" fmla="*/ 986366 w 986366"/>
                <a:gd name="connsiteY2" fmla="*/ 0 h 1143000"/>
                <a:gd name="connsiteX3" fmla="*/ 0 w 986366"/>
                <a:gd name="connsiteY3" fmla="*/ 0 h 1143000"/>
                <a:gd name="connsiteX4" fmla="*/ 4233 w 986366"/>
                <a:gd name="connsiteY4" fmla="*/ 1138767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6366" h="1143000">
                  <a:moveTo>
                    <a:pt x="4233" y="1138767"/>
                  </a:moveTo>
                  <a:lnTo>
                    <a:pt x="546100" y="1143000"/>
                  </a:lnTo>
                  <a:lnTo>
                    <a:pt x="986366" y="0"/>
                  </a:lnTo>
                  <a:lnTo>
                    <a:pt x="0" y="0"/>
                  </a:lnTo>
                  <a:lnTo>
                    <a:pt x="4233" y="11387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47" name="Freeform 46"/>
            <p:cNvSpPr/>
            <p:nvPr userDrawn="1"/>
          </p:nvSpPr>
          <p:spPr>
            <a:xfrm>
              <a:off x="-1181" y="1114"/>
              <a:ext cx="354107" cy="289420"/>
            </a:xfrm>
            <a:custGeom>
              <a:avLst/>
              <a:gdLst>
                <a:gd name="connsiteX0" fmla="*/ 0 w 1443567"/>
                <a:gd name="connsiteY0" fmla="*/ 1143000 h 1147233"/>
                <a:gd name="connsiteX1" fmla="*/ 1003300 w 1443567"/>
                <a:gd name="connsiteY1" fmla="*/ 1147233 h 1147233"/>
                <a:gd name="connsiteX2" fmla="*/ 1443567 w 1443567"/>
                <a:gd name="connsiteY2" fmla="*/ 4233 h 1147233"/>
                <a:gd name="connsiteX3" fmla="*/ 4233 w 1443567"/>
                <a:gd name="connsiteY3" fmla="*/ 0 h 1147233"/>
                <a:gd name="connsiteX4" fmla="*/ 0 w 1443567"/>
                <a:gd name="connsiteY4" fmla="*/ 1143000 h 1147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567" h="1147233">
                  <a:moveTo>
                    <a:pt x="0" y="1143000"/>
                  </a:moveTo>
                  <a:lnTo>
                    <a:pt x="1003300" y="1147233"/>
                  </a:lnTo>
                  <a:lnTo>
                    <a:pt x="1443567" y="4233"/>
                  </a:lnTo>
                  <a:lnTo>
                    <a:pt x="4233" y="0"/>
                  </a:lnTo>
                  <a:lnTo>
                    <a:pt x="0" y="114300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Helvetica"/>
                  <a:cs typeface="Helvetica"/>
                </a:rPr>
                <a:t> </a:t>
              </a:r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sp>
          <p:nvSpPr>
            <p:cNvPr id="48" name="Freeform 47"/>
            <p:cNvSpPr/>
            <p:nvPr userDrawn="1"/>
          </p:nvSpPr>
          <p:spPr>
            <a:xfrm>
              <a:off x="-605" y="288932"/>
              <a:ext cx="247667" cy="28034"/>
            </a:xfrm>
            <a:custGeom>
              <a:avLst/>
              <a:gdLst>
                <a:gd name="connsiteX0" fmla="*/ 0 w 1009650"/>
                <a:gd name="connsiteY0" fmla="*/ 0 h 111125"/>
                <a:gd name="connsiteX1" fmla="*/ 1009650 w 1009650"/>
                <a:gd name="connsiteY1" fmla="*/ 3175 h 111125"/>
                <a:gd name="connsiteX2" fmla="*/ 968375 w 1009650"/>
                <a:gd name="connsiteY2" fmla="*/ 111125 h 111125"/>
                <a:gd name="connsiteX3" fmla="*/ 3175 w 1009650"/>
                <a:gd name="connsiteY3" fmla="*/ 107950 h 111125"/>
                <a:gd name="connsiteX4" fmla="*/ 0 w 1009650"/>
                <a:gd name="connsiteY4" fmla="*/ 0 h 11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11125">
                  <a:moveTo>
                    <a:pt x="0" y="0"/>
                  </a:moveTo>
                  <a:lnTo>
                    <a:pt x="1009650" y="3175"/>
                  </a:lnTo>
                  <a:lnTo>
                    <a:pt x="968375" y="111125"/>
                  </a:lnTo>
                  <a:lnTo>
                    <a:pt x="3175" y="107950"/>
                  </a:lnTo>
                  <a:cubicBezTo>
                    <a:pt x="2117" y="71967"/>
                    <a:pt x="1058" y="35983"/>
                    <a:pt x="0" y="0"/>
                  </a:cubicBezTo>
                  <a:close/>
                </a:path>
              </a:pathLst>
            </a:custGeom>
            <a:solidFill>
              <a:srgbClr val="E1053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33" name="Straight Connector 32"/>
            <p:cNvCxnSpPr/>
            <p:nvPr userDrawn="1"/>
          </p:nvCxnSpPr>
          <p:spPr>
            <a:xfrm rot="10800000">
              <a:off x="0" y="284592"/>
              <a:ext cx="9144000" cy="1588"/>
            </a:xfrm>
            <a:prstGeom prst="line">
              <a:avLst/>
            </a:prstGeom>
            <a:ln w="31750" cap="flat" cmpd="sng" algn="ctr">
              <a:solidFill>
                <a:srgbClr val="E105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3360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hyperlink" Target="http://www.google.com/url?sa=i&amp;rct=j&amp;q=protocol+converters&amp;source=images&amp;cd=&amp;cad=rja&amp;docid=PaUC3uFyN9Lo2M&amp;tbnid=MXqJVNORcYgbNM:&amp;ved=0CAUQjRw&amp;url=http://www.directindustry.com/prod/b-b-electronics/multi-protocol-converters-59059-491892.html&amp;ei=7BdmUcfEH6LE0gHth4DgDA&amp;bvm=bv.45107431,d.dmQ&amp;psig=AFQjCNF_B6h-7VDbnQ_1LdSi_pTr4LDfQw&amp;ust=1365731603385277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://www.google.com/url?sa=i&amp;rct=j&amp;q=signal+conditioners&amp;source=images&amp;cd=&amp;cad=rja&amp;docid=FUfekd6uEboFwM&amp;tbnid=q3UD0CrzZbXm4M:&amp;ved=0CAUQjRw&amp;url=http://www.omega.com/ppt/pptsc.asp?ref=DRF_SERIES&amp;ei=_79kUdbnI9XH4AON9oHIBg&amp;bvm=bv.44990110,d.dmg&amp;psig=AFQjCNE0e9UhyoT9wIDAabyqqCWIwfXyxA&amp;ust=1365643562325976" TargetMode="Externa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protocol+converters&amp;source=images&amp;cd=&amp;cad=rja&amp;docid=PaUC3uFyN9Lo2M&amp;tbnid=MXqJVNORcYgbNM:&amp;ved=0CAUQjRw&amp;url=http://www.directindustry.com/prod/b-b-electronics/multi-protocol-converters-59059-491892.html&amp;ei=7BdmUcfEH6LE0gHth4DgDA&amp;bvm=bv.45107431,d.dmQ&amp;psig=AFQjCNF_B6h-7VDbnQ_1LdSi_pTr4LDfQw&amp;ust=1365731603385277" TargetMode="External"/><Relationship Id="rId5" Type="http://schemas.openxmlformats.org/officeDocument/2006/relationships/image" Target="../media/image18.jpeg"/><Relationship Id="rId4" Type="http://schemas.openxmlformats.org/officeDocument/2006/relationships/hyperlink" Target="http://www.google.com/url?sa=i&amp;rct=j&amp;q=signal+conditioners&amp;source=images&amp;cd=&amp;cad=rja&amp;docid=FUfekd6uEboFwM&amp;tbnid=q3UD0CrzZbXm4M:&amp;ved=0CAUQjRw&amp;url=http://www.omega.com/ppt/pptsc.asp?ref=DRF_SERIES&amp;ei=_79kUdbnI9XH4AON9oHIBg&amp;bvm=bv.44990110,d.dmg&amp;psig=AFQjCNE0e9UhyoT9wIDAabyqqCWIwfXyxA&amp;ust=136564356232597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google.com/url?sa=i&amp;rct=j&amp;q=protocol+converters&amp;source=images&amp;cd=&amp;cad=rja&amp;docid=PaUC3uFyN9Lo2M&amp;tbnid=MXqJVNORcYgbNM:&amp;ved=0CAUQjRw&amp;url=http://www.directindustry.com/prod/b-b-electronics/multi-protocol-converters-59059-491892.html&amp;ei=7BdmUcfEH6LE0gHth4DgDA&amp;bvm=bv.45107431,d.dmQ&amp;psig=AFQjCNF_B6h-7VDbnQ_1LdSi_pTr4LDfQw&amp;ust=136573160338527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protocol+converters&amp;source=images&amp;cd=&amp;cad=rja&amp;docid=PaUC3uFyN9Lo2M&amp;tbnid=MXqJVNORcYgbNM:&amp;ved=0CAUQjRw&amp;url=http://www.directindustry.com/prod/b-b-electronics/multi-protocol-converters-59059-491892.html&amp;ei=7BdmUcfEH6LE0gHth4DgDA&amp;bvm=bv.45107431,d.dmQ&amp;psig=AFQjCNF_B6h-7VDbnQ_1LdSi_pTr4LDfQw&amp;ust=13657316033852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www.beijerelectronics.com/web/web_en_be_com.nsf" TargetMode="Externa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com/url?sa=i&amp;rct=j&amp;q=Extrution+machine&amp;source=images&amp;cd=&amp;cad=rja&amp;docid=ExID5aJpEK-jMM&amp;tbnid=pdFVrgRDPnbLSM:&amp;ved=0CAUQjRw&amp;url=http://www.weiku.com/products/9265787/Geomembrane_film_machinery.html&amp;ei=lGfbUafAL8el4AP7kYGYBw&amp;bvm=bv.48705608,d.dmg&amp;psig=AFQjCNH2PmPLngdHmrri1XxA3RfVjz_wQQ&amp;ust=13734197608732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Lift+stations&amp;source=images&amp;cd=&amp;cad=rja&amp;docid=sH1evjnliWdfQM&amp;tbnid=eo-jqN0VV-FS0M:&amp;ved=0CAUQjRw&amp;url=http://www.co.kandiyohi.mn.us/departments/green_lake_sanitary_sewer_and_water_district/wastewater_services/wastewaste_collection_and_treatment_process.php&amp;ei=bWnbUa2ACI7b4AOchoGgAQ&amp;bvm=bv.48705608,d.dmg&amp;psig=AFQjCNFgqoMavtYFUT-GIp-C2311Yz34kg&amp;ust=1373420104117455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compressor+stations&amp;source=images&amp;cd=&amp;cad=rja&amp;docid=PNzQnEjg5txDfM&amp;tbnid=lz5RsByPPIbnhM:&amp;ved=0CAUQjRw&amp;url=http://www.newfrontiertech.com/expertise/facilities/pipelines/&amp;ei=ZFPdUenrO-2w4APYxICICw&amp;bvm=bv.48705608,d.dmg&amp;psig=AFQjCNG7riDSVPvQ0p8acsLZjobl_BRXfg&amp;ust=1373545500589044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m/url?sa=i&amp;rct=j&amp;q=wind+farms&amp;source=images&amp;cd=&amp;cad=rja&amp;docid=ahLlaJgwvnOoOM&amp;tbnid=r6JW4XjB3IFcAM:&amp;ved=0CAUQjRw&amp;url=http://www.earthtechling.com/2011/08/four-new-wind-farms-to-power-ontario/&amp;ei=EWzbUbe0L_ax4AOJiYC4Dw&amp;bvm=bv.48705608,d.dmg&amp;psig=AFQjCNHqe5XZPxelvlmBXqsmhpCijReDvw&amp;ust=137342085478680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hyperlink" Target="http://www.google.com/url?sa=i&amp;rct=j&amp;q=wind+farms&amp;source=images&amp;cd=&amp;cad=rja&amp;docid=NXMkBDi-iriicM&amp;tbnid=-A_Hh93V75wMwM:&amp;ved=0CAUQjRw&amp;url=http://ksj.mit.edu/tracker/2009/06/phil-inquirer-wires-nyt-financial-times&amp;ei=e2zbUfeRBrXB4APGxoGwBA&amp;bvm=bv.48705608,d.dmg&amp;psig=AFQjCNHqe5XZPxelvlmBXqsmhpCijReDvw&amp;ust=137342085478680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m/url?sa=i&amp;rct=j&amp;q=well+head&amp;source=images&amp;cd=&amp;cad=rja&amp;docid=vqUWwhhGv7kOmM&amp;tbnid=sIylyHqKFBt61M:&amp;ved=0CAUQjRw&amp;url=http://www.ehwachs.com/Industrial-Products/industry/106i-Wellhead-Services-48.html&amp;ei=NFTdUcytGdXl4AOP-YCoCw&amp;bvm=bv.48705608,d.dmg&amp;psig=AFQjCNGqeC7hq4ajkNhjlB7lAGTVdJ6C4A&amp;ust=137354579903805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://www.google.com/url?sa=i&amp;rct=j&amp;q=well+head&amp;source=images&amp;cd=&amp;cad=rja&amp;docid=LXad9NUH4UiFzM&amp;tbnid=o_XVjkgCzQ3ydM:&amp;ved=0CAUQjRw&amp;url=http://otegogas.webs.com/apps/photos/photo?photoid=25684213&amp;ei=2mfdUYiuJZGj4AObo4HICg&amp;bvm=bv.48705608,d.dmg&amp;psig=AFQjCNEeUu1-GQcjiKjZN3blSJxK47aF1w&amp;ust=137355086929008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efft.HQ\AppData\Local\Microsoft\Windows\Temporary Internet Files\Content.Outlook\26PKR7SL\G5_family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790" y="1953986"/>
            <a:ext cx="5758445" cy="333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83012" y="4650182"/>
            <a:ext cx="9143999" cy="4415635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>
                <a:solidFill>
                  <a:schemeClr val="accent1"/>
                </a:solidFill>
              </a:rPr>
              <a:t>Graphite HMI Series</a:t>
            </a:r>
            <a:r>
              <a:rPr lang="en-US" dirty="0"/>
              <a:t/>
            </a:r>
            <a:br>
              <a:rPr lang="en-US" dirty="0"/>
            </a:br>
            <a:r>
              <a:rPr lang="en-US" sz="700" dirty="0" smtClean="0"/>
              <a:t/>
            </a:r>
            <a:br>
              <a:rPr lang="en-US" sz="700" dirty="0" smtClean="0"/>
            </a:br>
            <a:endParaRPr lang="en-US" dirty="0" smtClean="0"/>
          </a:p>
        </p:txBody>
      </p:sp>
      <p:sp>
        <p:nvSpPr>
          <p:cNvPr id="2048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 Series</a:t>
            </a:r>
          </a:p>
        </p:txBody>
      </p:sp>
    </p:spTree>
    <p:extLst>
      <p:ext uri="{BB962C8B-B14F-4D97-AF65-F5344CB8AC3E}">
        <p14:creationId xmlns:p14="http://schemas.microsoft.com/office/powerpoint/2010/main" val="2684359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290456" y="2015838"/>
            <a:ext cx="7853544" cy="4112819"/>
          </a:xfrm>
        </p:spPr>
        <p:txBody>
          <a:bodyPr/>
          <a:lstStyle/>
          <a:p>
            <a:r>
              <a:rPr lang="en-US" dirty="0" smtClean="0"/>
              <a:t>Eight versions of PID modules</a:t>
            </a:r>
            <a:endParaRPr lang="en-US" dirty="0"/>
          </a:p>
          <a:p>
            <a:r>
              <a:rPr lang="en-US" dirty="0"/>
              <a:t>Four o</a:t>
            </a:r>
            <a:r>
              <a:rPr lang="en-US" dirty="0" smtClean="0"/>
              <a:t>utput analog module</a:t>
            </a:r>
          </a:p>
          <a:p>
            <a:r>
              <a:rPr lang="en-US" dirty="0" smtClean="0"/>
              <a:t>Six input RTD module</a:t>
            </a:r>
          </a:p>
          <a:p>
            <a:r>
              <a:rPr lang="en-US" dirty="0" smtClean="0"/>
              <a:t>Eight input TC module</a:t>
            </a:r>
          </a:p>
          <a:p>
            <a:r>
              <a:rPr lang="en-US" dirty="0"/>
              <a:t>Eight </a:t>
            </a:r>
            <a:r>
              <a:rPr lang="en-US" dirty="0" smtClean="0"/>
              <a:t>input DC </a:t>
            </a:r>
            <a:r>
              <a:rPr lang="en-US" dirty="0"/>
              <a:t>c</a:t>
            </a:r>
            <a:r>
              <a:rPr lang="en-US" dirty="0" smtClean="0"/>
              <a:t>urrent </a:t>
            </a:r>
            <a:r>
              <a:rPr lang="en-US" dirty="0"/>
              <a:t>m</a:t>
            </a:r>
            <a:r>
              <a:rPr lang="en-US" dirty="0" smtClean="0"/>
              <a:t>odule</a:t>
            </a:r>
          </a:p>
          <a:p>
            <a:r>
              <a:rPr lang="en-US" dirty="0" smtClean="0"/>
              <a:t>Eight input DC voltage module</a:t>
            </a:r>
          </a:p>
          <a:p>
            <a:r>
              <a:rPr lang="en-US" dirty="0" smtClean="0"/>
              <a:t>Eight input, six output digital module</a:t>
            </a:r>
          </a:p>
          <a:p>
            <a:r>
              <a:rPr lang="en-US" dirty="0"/>
              <a:t>Four </a:t>
            </a:r>
            <a:r>
              <a:rPr lang="en-US" dirty="0" smtClean="0"/>
              <a:t>input universal module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Plug-In Modules</a:t>
            </a:r>
            <a:endParaRPr lang="en-US" dirty="0"/>
          </a:p>
        </p:txBody>
      </p:sp>
      <p:pic>
        <p:nvPicPr>
          <p:cNvPr id="11267" name="Picture 3" descr="C:\Users\jefft.HQ\AppData\Local\Microsoft\Windows\Temporary Internet Files\Content.Outlook\26PKR7SL\G507back_module_angl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751" y="1719942"/>
            <a:ext cx="2744212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338943"/>
            <a:ext cx="47461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1"/>
                </a:solidFill>
              </a:rPr>
              <a:t>1</a:t>
            </a:r>
            <a:r>
              <a:rPr lang="en-US" sz="2200" b="1" baseline="30000" dirty="0" smtClean="0">
                <a:solidFill>
                  <a:schemeClr val="accent1"/>
                </a:solidFill>
              </a:rPr>
              <a:t>st</a:t>
            </a:r>
            <a:r>
              <a:rPr lang="en-US" sz="2200" b="1" dirty="0" smtClean="0">
                <a:solidFill>
                  <a:schemeClr val="accent1"/>
                </a:solidFill>
              </a:rPr>
              <a:t> Release of Modules</a:t>
            </a:r>
            <a:endParaRPr lang="en-US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064825" y="1450774"/>
            <a:ext cx="7970318" cy="4415635"/>
          </a:xfrm>
        </p:spPr>
        <p:txBody>
          <a:bodyPr/>
          <a:lstStyle/>
          <a:p>
            <a:r>
              <a:rPr lang="en-US" dirty="0" smtClean="0"/>
              <a:t>Temperature –  -40 to 75˚ C</a:t>
            </a:r>
          </a:p>
          <a:p>
            <a:r>
              <a:rPr lang="en-US" dirty="0" err="1" smtClean="0"/>
              <a:t>Comms</a:t>
            </a:r>
            <a:r>
              <a:rPr lang="en-US" dirty="0" smtClean="0"/>
              <a:t> via patent-pending USB connections</a:t>
            </a:r>
          </a:p>
          <a:p>
            <a:r>
              <a:rPr lang="en-US" dirty="0" smtClean="0"/>
              <a:t>All modules program with Crimson 3</a:t>
            </a:r>
          </a:p>
          <a:p>
            <a:r>
              <a:rPr lang="en-US" dirty="0" smtClean="0"/>
              <a:t>Control modules run independent of HMI</a:t>
            </a:r>
          </a:p>
          <a:p>
            <a:r>
              <a:rPr lang="en-US" dirty="0" smtClean="0"/>
              <a:t>Note: modules are </a:t>
            </a:r>
            <a:r>
              <a:rPr lang="en-US" dirty="0" smtClean="0">
                <a:solidFill>
                  <a:schemeClr val="accent1"/>
                </a:solidFill>
              </a:rPr>
              <a:t>not</a:t>
            </a:r>
            <a:r>
              <a:rPr lang="en-US" dirty="0" smtClean="0"/>
              <a:t> hot-swappable</a:t>
            </a:r>
          </a:p>
          <a:p>
            <a:r>
              <a:rPr lang="en-US" dirty="0" smtClean="0"/>
              <a:t>Universal module is </a:t>
            </a:r>
            <a:r>
              <a:rPr lang="en-US" dirty="0" smtClean="0">
                <a:solidFill>
                  <a:schemeClr val="accent1"/>
                </a:solidFill>
              </a:rPr>
              <a:t>completely isolated </a:t>
            </a:r>
            <a:r>
              <a:rPr lang="en-US" dirty="0" smtClean="0"/>
              <a:t>(inputs, power and core)</a:t>
            </a:r>
          </a:p>
          <a:p>
            <a:r>
              <a:rPr lang="en-US" dirty="0" smtClean="0"/>
              <a:t>PID modules have universal inputs; TCs, RTDs, 0 – 10 VDC and process signals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Facts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48" y="1897754"/>
            <a:ext cx="1550287" cy="132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8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Graphite’s Module Value</a:t>
            </a:r>
            <a:endParaRPr lang="en-US" dirty="0"/>
          </a:p>
        </p:txBody>
      </p:sp>
      <p:pic>
        <p:nvPicPr>
          <p:cNvPr id="8194" name="Picture 2" descr="C:\Users\jefft.HQ\AppData\Local\Microsoft\Windows\Temporary Internet Files\Content.Outlook\26PKR7SL\G5_blank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057" y="1553932"/>
            <a:ext cx="2951018" cy="22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13" y="1984602"/>
            <a:ext cx="2362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44183" y="3262313"/>
            <a:ext cx="133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Digital I/O</a:t>
            </a:r>
            <a:endParaRPr lang="en-US" b="1" dirty="0"/>
          </a:p>
        </p:txBody>
      </p:sp>
      <p:sp>
        <p:nvSpPr>
          <p:cNvPr id="10" name="Left Arrow 9"/>
          <p:cNvSpPr/>
          <p:nvPr/>
        </p:nvSpPr>
        <p:spPr>
          <a:xfrm>
            <a:off x="4490000" y="2460171"/>
            <a:ext cx="1111207" cy="446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ellmore.redlion.net/photos/T48-P4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44" y="4726031"/>
            <a:ext cx="95885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www.omega.com/DAS/images/DRF_SERIES_m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88" y="4677413"/>
            <a:ext cx="2108654" cy="10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71986" y="5860602"/>
            <a:ext cx="172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Analog Signals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531301" y="5860602"/>
            <a:ext cx="133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PID Control</a:t>
            </a:r>
            <a:endParaRPr lang="en-US" b="1" dirty="0"/>
          </a:p>
        </p:txBody>
      </p:sp>
      <p:pic>
        <p:nvPicPr>
          <p:cNvPr id="2" name="Picture 2" descr="http://img.directindustry.com/images_di/photo-g/multi-protocol-converter-59059-2274139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21" y="3952520"/>
            <a:ext cx="1626382" cy="8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02890" y="4995637"/>
            <a:ext cx="201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Protocol Converter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204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Graphite’s Module Value</a:t>
            </a:r>
            <a:endParaRPr lang="en-US" dirty="0"/>
          </a:p>
        </p:txBody>
      </p:sp>
      <p:pic>
        <p:nvPicPr>
          <p:cNvPr id="9218" name="Picture 2" descr="C:\Users\jefft.HQ\AppData\Local\Microsoft\Windows\Temporary Internet Files\Content.Outlook\26PKR7SL\G5_1_module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1554479"/>
            <a:ext cx="2953512" cy="222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ellmore.redlion.net/photos/T48-P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44" y="4726031"/>
            <a:ext cx="95885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tp://www.omega.com/DAS/images/DRF_SERIES_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188" y="4677413"/>
            <a:ext cx="2108654" cy="100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71986" y="5860602"/>
            <a:ext cx="172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Analog Signals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31301" y="5860602"/>
            <a:ext cx="133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PID Control</a:t>
            </a:r>
            <a:endParaRPr lang="en-US" b="1" dirty="0"/>
          </a:p>
        </p:txBody>
      </p:sp>
      <p:sp>
        <p:nvSpPr>
          <p:cNvPr id="8" name="Up Arrow 7"/>
          <p:cNvSpPr/>
          <p:nvPr/>
        </p:nvSpPr>
        <p:spPr>
          <a:xfrm>
            <a:off x="2449286" y="3933460"/>
            <a:ext cx="377142" cy="5734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://img.directindustry.com/images_di/photo-g/multi-protocol-converter-59059-227413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21" y="3952520"/>
            <a:ext cx="1626382" cy="8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002890" y="4995637"/>
            <a:ext cx="201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Protocol Converter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828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Graphite’s Module Value</a:t>
            </a:r>
            <a:endParaRPr lang="en-US" dirty="0"/>
          </a:p>
        </p:txBody>
      </p:sp>
      <p:pic>
        <p:nvPicPr>
          <p:cNvPr id="9" name="Picture 2" descr="C:\Users\jefft.HQ\AppData\Local\Microsoft\Windows\Temporary Internet Files\Content.Outlook\26PKR7SL\G5_2_modules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1554480"/>
            <a:ext cx="2948504" cy="22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ellmore.redlion.net/photos/T48-P4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44" y="4726031"/>
            <a:ext cx="958850" cy="95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31301" y="5860602"/>
            <a:ext cx="133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PID Control</a:t>
            </a:r>
            <a:endParaRPr lang="en-US" b="1" dirty="0"/>
          </a:p>
        </p:txBody>
      </p:sp>
      <p:sp>
        <p:nvSpPr>
          <p:cNvPr id="12" name="Up Arrow 11"/>
          <p:cNvSpPr/>
          <p:nvPr/>
        </p:nvSpPr>
        <p:spPr>
          <a:xfrm rot="19172073">
            <a:off x="4078211" y="3857258"/>
            <a:ext cx="377142" cy="5734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img.directindustry.com/images_di/photo-g/multi-protocol-converter-59059-2274139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21" y="3952520"/>
            <a:ext cx="1626382" cy="8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02890" y="4995637"/>
            <a:ext cx="201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Protocol Converter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283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Graphite’s Module Value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 rot="17832363">
            <a:off x="5153963" y="3516720"/>
            <a:ext cx="377142" cy="5734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img.directindustry.com/images_di/photo-g/multi-protocol-converter-59059-227413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21" y="3952520"/>
            <a:ext cx="1626382" cy="8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02890" y="4995637"/>
            <a:ext cx="201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Protocol Converter</a:t>
            </a:r>
            <a:endParaRPr lang="en-US" b="1" dirty="0"/>
          </a:p>
        </p:txBody>
      </p:sp>
      <p:pic>
        <p:nvPicPr>
          <p:cNvPr id="9218" name="Picture 2" descr="C:\Users\jefft.HQ\AppData\Local\Microsoft\Windows\Temporary Internet Files\Content.Outlook\26PKR7SL\G5_3_modul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1554480"/>
            <a:ext cx="2948503" cy="222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Graphite’s Module Value</a:t>
            </a:r>
            <a:endParaRPr lang="en-US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199910" y="2737197"/>
            <a:ext cx="4753631" cy="3097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sz="2200" b="1" i="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800100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  <a:defRPr sz="1800" b="0" i="1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Overall reduction in installation </a:t>
            </a:r>
            <a:r>
              <a:rPr lang="en-US" dirty="0" smtClean="0"/>
              <a:t>costs</a:t>
            </a:r>
          </a:p>
          <a:p>
            <a:r>
              <a:rPr lang="en-US" dirty="0" smtClean="0"/>
              <a:t>Saves space</a:t>
            </a:r>
            <a:endParaRPr lang="en-US" dirty="0"/>
          </a:p>
          <a:p>
            <a:r>
              <a:rPr lang="en-US" dirty="0" smtClean="0"/>
              <a:t>Removes system complexity</a:t>
            </a:r>
          </a:p>
          <a:p>
            <a:r>
              <a:rPr lang="en-US" dirty="0" smtClean="0"/>
              <a:t>Single configuration</a:t>
            </a:r>
          </a:p>
          <a:p>
            <a:r>
              <a:rPr lang="en-US" dirty="0" smtClean="0"/>
              <a:t>Single source supplier</a:t>
            </a:r>
          </a:p>
          <a:p>
            <a:r>
              <a:rPr lang="en-US" dirty="0" smtClean="0"/>
              <a:t>Single source tech support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 descr="C:\Users\jefft.HQ\AppData\Local\Microsoft\Windows\Temporary Internet Files\Content.Outlook\26PKR7SL\G5_4_modul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1554480"/>
            <a:ext cx="2950029" cy="22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14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064825" y="1641846"/>
            <a:ext cx="7853544" cy="4415635"/>
          </a:xfrm>
        </p:spPr>
        <p:txBody>
          <a:bodyPr/>
          <a:lstStyle/>
          <a:p>
            <a:r>
              <a:rPr lang="en-US" sz="4000" dirty="0" smtClean="0"/>
              <a:t> The big three?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</a:t>
            </a:r>
            <a:r>
              <a:rPr lang="en-US" baseline="0" dirty="0" smtClean="0"/>
              <a:t>’s Critical Features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98825" y="2224838"/>
            <a:ext cx="6097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Protocol conversion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5502" y="3381233"/>
            <a:ext cx="3763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Data logging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7801" y="4577770"/>
            <a:ext cx="3457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Web server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83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064825" y="1641846"/>
            <a:ext cx="7853544" cy="4415635"/>
          </a:xfrm>
        </p:spPr>
        <p:txBody>
          <a:bodyPr/>
          <a:lstStyle/>
          <a:p>
            <a:r>
              <a:rPr lang="en-US" sz="4000" dirty="0" smtClean="0"/>
              <a:t> The big three FOUR!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</a:t>
            </a:r>
            <a:r>
              <a:rPr lang="en-US" baseline="0" dirty="0" smtClean="0"/>
              <a:t>’s Critical Features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45883" y="2224838"/>
            <a:ext cx="6097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Protocol conversion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1530" y="3261491"/>
            <a:ext cx="3763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Data logging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7816" y="4276472"/>
            <a:ext cx="34570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Web server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4823" y="5318887"/>
            <a:ext cx="54861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Modular flexibility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2889190" y="1245124"/>
            <a:ext cx="1741715" cy="979714"/>
          </a:xfrm>
          <a:prstGeom prst="mathMultiply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5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7" grpId="0"/>
      <p:bldP spid="8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064825" y="1641846"/>
            <a:ext cx="7853544" cy="4415635"/>
          </a:xfrm>
        </p:spPr>
        <p:txBody>
          <a:bodyPr/>
          <a:lstStyle/>
          <a:p>
            <a:r>
              <a:rPr lang="en-US" sz="4000" dirty="0" smtClean="0"/>
              <a:t> Not to mention…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Crimson</a:t>
            </a:r>
            <a:r>
              <a:rPr lang="en-US" baseline="0" dirty="0" smtClean="0"/>
              <a:t>’s Critical Features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78983" y="4474775"/>
            <a:ext cx="58026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1200000" lon="0" rev="18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SMS text message support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1435" y="2511751"/>
            <a:ext cx="20383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>
                <a:rot lat="0" lon="21000001" rev="20400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FTP Host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99831" y="1504980"/>
            <a:ext cx="32993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21000000"/>
              </a:camera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User programs</a:t>
            </a:r>
            <a:endParaRPr lang="en-US" sz="4000" b="1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9420" y="5240177"/>
            <a:ext cx="20801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>
                <a:rot lat="0" lon="21000001" rev="1800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SQL Sync</a:t>
            </a:r>
            <a:endParaRPr lang="en-US" sz="4000" b="1" cap="none" spc="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85894" y="2372598"/>
            <a:ext cx="57106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Custom &amp; data web pages</a:t>
            </a:r>
            <a:endParaRPr lang="en-US" sz="4000" b="1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107" y="5594120"/>
            <a:ext cx="22365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>
                <a:rot lat="0" lon="21000001" rev="21000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E1053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FTP client</a:t>
            </a:r>
            <a:endParaRPr lang="en-US" sz="4000" b="1" cap="none" spc="0" dirty="0">
              <a:ln w="11430"/>
              <a:solidFill>
                <a:srgbClr val="E10535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9394" y="4630375"/>
            <a:ext cx="34147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Easy animation</a:t>
            </a:r>
            <a:endParaRPr lang="en-US" sz="4000" b="1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952" y="3568546"/>
            <a:ext cx="31422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Email support</a:t>
            </a:r>
            <a:endParaRPr lang="en-US" sz="4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37681" y="3605267"/>
            <a:ext cx="38997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RightUp">
                <a:rot lat="0" lon="21000001" rev="600000"/>
              </a:camera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E1053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Security manager</a:t>
            </a:r>
            <a:endParaRPr lang="en-US" sz="4000" b="1" cap="none" spc="0" dirty="0">
              <a:ln w="11430"/>
              <a:solidFill>
                <a:srgbClr val="E10535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6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G3 Line-up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953496"/>
              </p:ext>
            </p:extLst>
          </p:nvPr>
        </p:nvGraphicFramePr>
        <p:xfrm>
          <a:off x="1685925" y="1885956"/>
          <a:ext cx="5513512" cy="4162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" name="Image" r:id="rId3" imgW="1944299" imgH="1468766" progId="Photoshop.Image.9">
                  <p:embed/>
                </p:oleObj>
              </mc:Choice>
              <mc:Fallback>
                <p:oleObj name="Image" r:id="rId3" imgW="1944299" imgH="1468766" progId="Photoshop.Image.9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5925" y="1885956"/>
                        <a:ext cx="5513512" cy="4162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33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pic>
        <p:nvPicPr>
          <p:cNvPr id="6146" name="Picture 2" descr="Pro-face America 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77" y="2464479"/>
            <a:ext cx="457200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isit Rockwell Auto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580" y="2464479"/>
            <a:ext cx="2081922" cy="71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3" y="3961719"/>
            <a:ext cx="14382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Beijer Electronic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36" y="3933144"/>
            <a:ext cx="190500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5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Competitive Comparison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375988"/>
              </p:ext>
            </p:extLst>
          </p:nvPr>
        </p:nvGraphicFramePr>
        <p:xfrm>
          <a:off x="727296" y="2022130"/>
          <a:ext cx="8208474" cy="3642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" name="Worksheet" r:id="rId3" imgW="9543977" imgH="4235400" progId="Excel.Sheet.12">
                  <p:embed/>
                </p:oleObj>
              </mc:Choice>
              <mc:Fallback>
                <p:oleObj name="Worksheet" r:id="rId3" imgW="9543977" imgH="4235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7296" y="2022130"/>
                        <a:ext cx="8208474" cy="36425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19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Graphite Series</a:t>
            </a:r>
            <a:endParaRPr lang="en-US" dirty="0"/>
          </a:p>
        </p:txBody>
      </p:sp>
      <p:pic>
        <p:nvPicPr>
          <p:cNvPr id="4" name="Picture 2" descr="C:\Users\jefft.HQ\AppData\Local\Microsoft\Windows\Temporary Internet Files\Content.Outlook\26PKR7SL\G5_family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89" y="1767154"/>
            <a:ext cx="7327993" cy="42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87" y="4715537"/>
            <a:ext cx="1069395" cy="91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525" y="5550011"/>
            <a:ext cx="463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Sleek, Rugged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Flexible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910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Plastic extrusion, multi-zone PID control 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11266" name="Picture 2" descr="http://img.weiku.com/waterpicture/2011/10/27/2/extrusion_machine_634556802817993350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27" y="2563271"/>
            <a:ext cx="5124262" cy="304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efft.HQ\AppData\Local\Microsoft\Windows\Temporary Internet Files\Content.Outlook\26PKR7SL\G5_3_modul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872" y="1798813"/>
            <a:ext cx="2437258" cy="183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3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Lift </a:t>
            </a:r>
            <a:r>
              <a:rPr lang="en-US" dirty="0" smtClean="0"/>
              <a:t>stations</a:t>
            </a:r>
            <a:r>
              <a:rPr lang="en-US" dirty="0"/>
              <a:t>, </a:t>
            </a:r>
            <a:r>
              <a:rPr lang="en-US" dirty="0" smtClean="0"/>
              <a:t>pump </a:t>
            </a:r>
            <a:r>
              <a:rPr lang="en-US" dirty="0"/>
              <a:t>controls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12290" name="Picture 2" descr="Engineered Custom Control Panels for Municipal Lift Station Appl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53" y="2576218"/>
            <a:ext cx="3512618" cy="312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co.kandiyohi.mn.us/images/PublicWorks/GLSSWD/Main_Lift_Station_1_Old_North_Shore_Driv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754" y="1605860"/>
            <a:ext cx="2587624" cy="194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6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Gen-sets</a:t>
            </a:r>
            <a:r>
              <a:rPr lang="en-US" dirty="0"/>
              <a:t>, </a:t>
            </a:r>
            <a:r>
              <a:rPr lang="en-US" dirty="0" smtClean="0"/>
              <a:t>engine and day-tank monitoring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778" y="1653257"/>
            <a:ext cx="2096004" cy="15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516" y="1988226"/>
            <a:ext cx="45815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6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Compressor stations, flow and pressure data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6" name="Picture 2" descr="C:\Users\jefft.HQ\AppData\Local\Microsoft\Windows\Temporary Internet Files\Content.Outlook\26PKR7SL\G5_4_modul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57" y="1718830"/>
            <a:ext cx="2103611" cy="158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newfrontiertech.com/content/wp-content/uploads/shutterstock_99430046-gas-pipeline-Small-600x398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50" y="2424129"/>
            <a:ext cx="5222183" cy="346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96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Wind farms, remote management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15362" name="Picture 2" descr="http://www.earthtechling.com/wp-content/uploads/2011/08/wind-farm-450x298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9" y="2602006"/>
            <a:ext cx="5150631" cy="341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ksj.mit.edu/sites/default/files/images/tracker/2009/offshore-win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32" y="1558933"/>
            <a:ext cx="2415609" cy="174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15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Well </a:t>
            </a:r>
            <a:r>
              <a:rPr lang="en-US" dirty="0"/>
              <a:t>h</a:t>
            </a:r>
            <a:r>
              <a:rPr lang="en-US" dirty="0" smtClean="0"/>
              <a:t>ead, rugged environment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pic>
        <p:nvPicPr>
          <p:cNvPr id="4" name="Picture 2" descr="http://www.ehwachs.com/resources/productfamilies/Industry-2011052711105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63" y="2310520"/>
            <a:ext cx="46767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otegogas.webs.com/photos/Drilling%20for%20Natural%20gas/gaswellhe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991" y="1530906"/>
            <a:ext cx="1767517" cy="265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8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have fun selling something they </a:t>
            </a:r>
            <a:r>
              <a:rPr lang="en-US" dirty="0" err="1" smtClean="0"/>
              <a:t>ain’t</a:t>
            </a:r>
            <a:r>
              <a:rPr lang="en-US" dirty="0" smtClean="0"/>
              <a:t> got!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above all..</a:t>
            </a:r>
            <a:endParaRPr lang="en-US" dirty="0"/>
          </a:p>
        </p:txBody>
      </p:sp>
      <p:pic>
        <p:nvPicPr>
          <p:cNvPr id="4" name="Picture 2" descr="C:\Users\jefft.HQ\AppData\Local\Microsoft\Windows\Temporary Internet Files\Content.Outlook\26PKR7SL\G5_family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69" y="2430961"/>
            <a:ext cx="6162404" cy="356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588" y="4961299"/>
            <a:ext cx="781720" cy="667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80693" y="5590955"/>
            <a:ext cx="463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Sleek, Rugged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Flexible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3287132" y="2186803"/>
            <a:ext cx="3074117" cy="5334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200"/>
              </a:spcBef>
              <a:spcAft>
                <a:spcPts val="600"/>
              </a:spcAft>
              <a:buClr>
                <a:srgbClr val="E10535"/>
              </a:buClr>
              <a:buFont typeface="Wingdings" charset="2"/>
              <a:buChar char="§"/>
              <a:defRPr sz="2200" b="1" i="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1pPr>
            <a:lvl2pPr marL="571500" indent="-285750" algn="l" defTabSz="914400" rtl="0" eaLnBrk="1" latinLnBrk="0" hangingPunct="1">
              <a:lnSpc>
                <a:spcPts val="2100"/>
              </a:lnSpc>
              <a:spcBef>
                <a:spcPts val="300"/>
              </a:spcBef>
              <a:spcAft>
                <a:spcPts val="300"/>
              </a:spcAft>
              <a:buFont typeface="Lucida Grande"/>
              <a:buChar char="–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2pPr>
            <a:lvl3pPr marL="800100" indent="-171450" algn="l" defTabSz="914400" rtl="0" eaLnBrk="1" latinLnBrk="0" hangingPunct="1">
              <a:lnSpc>
                <a:spcPts val="1900"/>
              </a:lnSpc>
              <a:spcBef>
                <a:spcPts val="300"/>
              </a:spcBef>
              <a:spcAft>
                <a:spcPts val="300"/>
              </a:spcAft>
              <a:buFont typeface="Calibri" pitchFamily="34" charset="0"/>
              <a:buChar char="-"/>
              <a:defRPr sz="1800" b="0" i="1" kern="1200">
                <a:solidFill>
                  <a:schemeClr val="tx1"/>
                </a:solidFill>
                <a:latin typeface="+mn-lt"/>
                <a:ea typeface="+mn-ea"/>
                <a:cs typeface="Helvetica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dirty="0" smtClean="0"/>
              <a:t>The Graphite Series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0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 of Customer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756440"/>
              </p:ext>
            </p:extLst>
          </p:nvPr>
        </p:nvGraphicFramePr>
        <p:xfrm>
          <a:off x="6196083" y="3770167"/>
          <a:ext cx="2381777" cy="179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" name="Image" r:id="rId3" imgW="1944299" imgH="1468766" progId="Photoshop.Image.9">
                  <p:embed/>
                </p:oleObj>
              </mc:Choice>
              <mc:Fallback>
                <p:oleObj name="Image" r:id="rId3" imgW="1944299" imgH="1468766" progId="Photoshop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6083" y="3770167"/>
                        <a:ext cx="2381777" cy="1798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064825" y="1450774"/>
            <a:ext cx="5349623" cy="4415635"/>
          </a:xfrm>
        </p:spPr>
        <p:txBody>
          <a:bodyPr/>
          <a:lstStyle/>
          <a:p>
            <a:pPr lvl="0"/>
            <a:r>
              <a:rPr lang="en-US" dirty="0"/>
              <a:t>Don’t change Crimson</a:t>
            </a:r>
          </a:p>
          <a:p>
            <a:r>
              <a:rPr lang="en-US" dirty="0" smtClean="0"/>
              <a:t>Improved temperature specifications</a:t>
            </a:r>
          </a:p>
          <a:p>
            <a:pPr lvl="0"/>
            <a:r>
              <a:rPr lang="en-US" dirty="0" smtClean="0"/>
              <a:t>Easier mounting</a:t>
            </a:r>
          </a:p>
          <a:p>
            <a:pPr lvl="0"/>
            <a:r>
              <a:rPr lang="en-US" dirty="0" smtClean="0"/>
              <a:t>Eliminate the old CF card technology</a:t>
            </a:r>
          </a:p>
          <a:p>
            <a:pPr lvl="0"/>
            <a:r>
              <a:rPr lang="en-US" dirty="0" smtClean="0"/>
              <a:t>Add I/O</a:t>
            </a:r>
          </a:p>
          <a:p>
            <a:r>
              <a:rPr lang="en-US" dirty="0" smtClean="0"/>
              <a:t>Better </a:t>
            </a:r>
            <a:r>
              <a:rPr lang="en-US" dirty="0"/>
              <a:t>display resolutions</a:t>
            </a:r>
          </a:p>
          <a:p>
            <a:r>
              <a:rPr lang="en-US" dirty="0" smtClean="0"/>
              <a:t>Make it look better</a:t>
            </a:r>
          </a:p>
        </p:txBody>
      </p:sp>
    </p:spTree>
    <p:extLst>
      <p:ext uri="{BB962C8B-B14F-4D97-AF65-F5344CB8AC3E}">
        <p14:creationId xmlns:p14="http://schemas.microsoft.com/office/powerpoint/2010/main" val="177998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7013" y="4348163"/>
            <a:ext cx="7250112" cy="579437"/>
          </a:xfrm>
          <a:prstGeom prst="rect">
            <a:avLst/>
          </a:prstGeom>
        </p:spPr>
        <p:txBody>
          <a:bodyPr anchor="b"/>
          <a:lstStyle/>
          <a:p>
            <a:pPr algn="l">
              <a:lnSpc>
                <a:spcPts val="3200"/>
              </a:lnSpc>
              <a:spcBef>
                <a:spcPts val="0"/>
              </a:spcBef>
            </a:pPr>
            <a:r>
              <a:rPr lang="en-US" sz="3200" b="1" dirty="0" smtClean="0">
                <a:ea typeface="+mn-ea"/>
                <a:cs typeface="Helvetica"/>
              </a:rPr>
              <a:t>Thank You</a:t>
            </a:r>
            <a:endParaRPr lang="en-US" sz="3200" b="1" dirty="0"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937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Introducing The Graphite Series</a:t>
            </a:r>
            <a:endParaRPr lang="en-US" dirty="0"/>
          </a:p>
        </p:txBody>
      </p:sp>
      <p:pic>
        <p:nvPicPr>
          <p:cNvPr id="8194" name="Picture 2" descr="C:\Users\jefft.HQ\AppData\Local\Microsoft\Windows\Temporary Internet Files\Content.Outlook\26PKR7SL\G5_family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32" y="1701840"/>
            <a:ext cx="7327993" cy="42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98663" y="5165170"/>
            <a:ext cx="463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Sleek, Rugged </a:t>
            </a:r>
            <a:r>
              <a:rPr lang="en-US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Flexible</a:t>
            </a:r>
            <a:endParaRPr lang="en-US" sz="2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53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Sleek</a:t>
            </a:r>
            <a:endParaRPr lang="en-US" dirty="0"/>
          </a:p>
        </p:txBody>
      </p:sp>
      <p:pic>
        <p:nvPicPr>
          <p:cNvPr id="5122" name="Picture 2" descr="C:\Users\jefft.HQ\AppData\Local\Microsoft\Windows\Temporary Internet Files\Content.Outlook\26PKR7SL\G5_rightfacing_crayon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345" y="1517705"/>
            <a:ext cx="2510173" cy="207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173467" y="3795635"/>
            <a:ext cx="5349623" cy="2396939"/>
          </a:xfrm>
        </p:spPr>
        <p:txBody>
          <a:bodyPr/>
          <a:lstStyle/>
          <a:p>
            <a:r>
              <a:rPr lang="en-US" dirty="0" smtClean="0"/>
              <a:t>Improved appearance</a:t>
            </a:r>
          </a:p>
          <a:p>
            <a:r>
              <a:rPr lang="en-US" dirty="0" smtClean="0"/>
              <a:t>Eliminated the buttons</a:t>
            </a:r>
          </a:p>
          <a:p>
            <a:r>
              <a:rPr lang="en-US" dirty="0" smtClean="0"/>
              <a:t>Better </a:t>
            </a:r>
            <a:r>
              <a:rPr lang="en-US" dirty="0"/>
              <a:t>display </a:t>
            </a:r>
            <a:r>
              <a:rPr lang="en-US" dirty="0" smtClean="0"/>
              <a:t>resolutions</a:t>
            </a:r>
          </a:p>
          <a:p>
            <a:r>
              <a:rPr lang="en-US" dirty="0" smtClean="0"/>
              <a:t>Added widescreen displays</a:t>
            </a:r>
          </a:p>
          <a:p>
            <a:pPr lvl="0"/>
            <a:r>
              <a:rPr lang="en-US" dirty="0" smtClean="0"/>
              <a:t>No logo</a:t>
            </a:r>
          </a:p>
        </p:txBody>
      </p:sp>
      <p:pic>
        <p:nvPicPr>
          <p:cNvPr id="6" name="Picture 2" descr="C:\Users\jefft.HQ\AppData\Local\Microsoft\Windows\Temporary Internet Files\Content.Outlook\26PKR7SL\ports_s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133" y="2236652"/>
            <a:ext cx="2955202" cy="90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180798" y="3785891"/>
            <a:ext cx="5082979" cy="2197772"/>
          </a:xfrm>
        </p:spPr>
        <p:txBody>
          <a:bodyPr/>
          <a:lstStyle/>
          <a:p>
            <a:r>
              <a:rPr lang="en-US" dirty="0" smtClean="0"/>
              <a:t>Cast aluminum construction</a:t>
            </a:r>
          </a:p>
          <a:p>
            <a:r>
              <a:rPr lang="en-US" dirty="0" smtClean="0"/>
              <a:t>- 20 to 60 ˚C temperature rating</a:t>
            </a:r>
          </a:p>
          <a:p>
            <a:r>
              <a:rPr lang="en-US" dirty="0" smtClean="0"/>
              <a:t>Improved shock and vibration</a:t>
            </a:r>
          </a:p>
          <a:p>
            <a:r>
              <a:rPr lang="en-US" dirty="0" smtClean="0"/>
              <a:t>High retention USB connectors </a:t>
            </a:r>
          </a:p>
          <a:p>
            <a:r>
              <a:rPr lang="en-US" dirty="0" smtClean="0"/>
              <a:t>NEMA4X front panel seal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Rugged</a:t>
            </a:r>
            <a:endParaRPr lang="en-US" dirty="0"/>
          </a:p>
        </p:txBody>
      </p:sp>
      <p:pic>
        <p:nvPicPr>
          <p:cNvPr id="8194" name="Picture 2" descr="C:\Users\jefft.HQ\AppData\Local\Microsoft\Windows\Temporary Internet Files\Content.Outlook\26PKR7SL\back_w_mountingclips_s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682" y="1881502"/>
            <a:ext cx="3137026" cy="15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jefft.HQ\AppData\Local\Microsoft\Windows\Temporary Internet Files\Content.Outlook\26PKR7SL\G5_straight_mountain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92" y="1726929"/>
            <a:ext cx="2823352" cy="18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26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</a:t>
            </a:r>
            <a:endParaRPr lang="en-US" dirty="0"/>
          </a:p>
        </p:txBody>
      </p:sp>
      <p:pic>
        <p:nvPicPr>
          <p:cNvPr id="5" name="Picture 3" descr="C:\Users\jefft.HQ\AppData\Local\Microsoft\Windows\Temporary Internet Files\Content.Outlook\26PKR7SL\G507back_module_angl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64" y="1595721"/>
            <a:ext cx="2744212" cy="231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26462" y="3922371"/>
            <a:ext cx="5780096" cy="2496536"/>
          </a:xfrm>
        </p:spPr>
        <p:txBody>
          <a:bodyPr/>
          <a:lstStyle/>
          <a:p>
            <a:r>
              <a:rPr lang="en-US" dirty="0"/>
              <a:t>Add modular capability</a:t>
            </a:r>
          </a:p>
          <a:p>
            <a:r>
              <a:rPr lang="en-US" dirty="0"/>
              <a:t>Digital and analog I/O</a:t>
            </a:r>
          </a:p>
          <a:p>
            <a:r>
              <a:rPr lang="en-US" dirty="0"/>
              <a:t>Full PID control, single and dual modules</a:t>
            </a:r>
          </a:p>
          <a:p>
            <a:r>
              <a:rPr lang="en-US" dirty="0"/>
              <a:t>Communication modules coming</a:t>
            </a:r>
          </a:p>
          <a:p>
            <a:r>
              <a:rPr lang="en-US" dirty="0" smtClean="0"/>
              <a:t>Future proofing the application</a:t>
            </a:r>
            <a:endParaRPr lang="en-US" dirty="0"/>
          </a:p>
        </p:txBody>
      </p:sp>
      <p:pic>
        <p:nvPicPr>
          <p:cNvPr id="7" name="Picture 2" descr="C:\Users\jefft.HQ\AppData\Local\Microsoft\Windows\Temporary Internet Files\Content.Outlook\26PKR7SL\G5_4_module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" y="1554480"/>
            <a:ext cx="2950029" cy="222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1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075710" y="1309259"/>
            <a:ext cx="7853544" cy="5167740"/>
          </a:xfrm>
        </p:spPr>
        <p:txBody>
          <a:bodyPr/>
          <a:lstStyle/>
          <a:p>
            <a:r>
              <a:rPr lang="en-US" sz="1800" dirty="0" smtClean="0"/>
              <a:t>7</a:t>
            </a:r>
            <a:r>
              <a:rPr lang="en-US" sz="1800" dirty="0" smtClean="0">
                <a:latin typeface="Calibri"/>
              </a:rPr>
              <a:t>" Display </a:t>
            </a:r>
            <a:r>
              <a:rPr lang="en-US" sz="1800" dirty="0"/>
              <a:t>Models, </a:t>
            </a:r>
            <a:r>
              <a:rPr lang="en-US" sz="1800" dirty="0">
                <a:solidFill>
                  <a:schemeClr val="accent1"/>
                </a:solidFill>
              </a:rPr>
              <a:t>Wide Screen</a:t>
            </a:r>
            <a:endParaRPr lang="en-US" sz="1800" dirty="0" smtClean="0">
              <a:solidFill>
                <a:schemeClr val="accent1"/>
              </a:solidFill>
              <a:latin typeface="Calibri"/>
            </a:endParaRPr>
          </a:p>
          <a:p>
            <a:pPr lvl="1"/>
            <a:r>
              <a:rPr lang="en-US" sz="1800" dirty="0" smtClean="0">
                <a:latin typeface="Calibri"/>
              </a:rPr>
              <a:t>Indoor, WVGA (800 x 480)</a:t>
            </a:r>
            <a:endParaRPr lang="en-US" sz="1800" b="1" dirty="0" smtClean="0">
              <a:latin typeface="Calibri"/>
            </a:endParaRPr>
          </a:p>
          <a:p>
            <a:pPr lvl="1"/>
            <a:r>
              <a:rPr lang="en-US" sz="1800" b="1" dirty="0" smtClean="0">
                <a:solidFill>
                  <a:srgbClr val="00B050"/>
                </a:solidFill>
                <a:latin typeface="Calibri"/>
              </a:rPr>
              <a:t>Outdoor</a:t>
            </a:r>
            <a:r>
              <a:rPr lang="en-US" sz="1800" dirty="0" smtClean="0">
                <a:latin typeface="Calibri"/>
              </a:rPr>
              <a:t>, WVGA (800 x480)</a:t>
            </a:r>
          </a:p>
          <a:p>
            <a:r>
              <a:rPr lang="en-US" sz="1800" dirty="0" smtClean="0">
                <a:latin typeface="Calibri"/>
              </a:rPr>
              <a:t>9</a:t>
            </a:r>
            <a:r>
              <a:rPr lang="en-US" sz="1800" dirty="0" smtClean="0"/>
              <a:t>" Display Model, </a:t>
            </a:r>
            <a:r>
              <a:rPr lang="en-US" sz="1800" dirty="0" smtClean="0">
                <a:solidFill>
                  <a:schemeClr val="accent1"/>
                </a:solidFill>
              </a:rPr>
              <a:t>Wide Screen</a:t>
            </a:r>
          </a:p>
          <a:p>
            <a:pPr lvl="1"/>
            <a:r>
              <a:rPr lang="en-US" sz="1800" dirty="0" smtClean="0">
                <a:latin typeface="Calibri"/>
              </a:rPr>
              <a:t>Indoor, WVGA (800 x 480)</a:t>
            </a:r>
          </a:p>
          <a:p>
            <a:r>
              <a:rPr lang="en-US" sz="1800" dirty="0" smtClean="0"/>
              <a:t>10" </a:t>
            </a:r>
            <a:r>
              <a:rPr lang="en-US" sz="1800" dirty="0"/>
              <a:t>Display </a:t>
            </a:r>
            <a:r>
              <a:rPr lang="en-US" sz="1800" dirty="0" smtClean="0"/>
              <a:t>Models</a:t>
            </a:r>
          </a:p>
          <a:p>
            <a:pPr lvl="1"/>
            <a:r>
              <a:rPr lang="en-US" sz="1800" dirty="0" smtClean="0">
                <a:latin typeface="Calibri"/>
              </a:rPr>
              <a:t>Indoor, VGA (640 x 480)</a:t>
            </a:r>
          </a:p>
          <a:p>
            <a:pPr lvl="1"/>
            <a:r>
              <a:rPr lang="en-US" sz="1800" b="1" dirty="0" smtClean="0">
                <a:solidFill>
                  <a:srgbClr val="00B050"/>
                </a:solidFill>
                <a:latin typeface="Calibri"/>
              </a:rPr>
              <a:t>Outdoor</a:t>
            </a:r>
            <a:r>
              <a:rPr lang="en-US" sz="1800" dirty="0" smtClean="0">
                <a:latin typeface="Calibri"/>
              </a:rPr>
              <a:t>, VGA (640 x 480)</a:t>
            </a:r>
          </a:p>
          <a:p>
            <a:pPr lvl="1"/>
            <a:r>
              <a:rPr lang="en-US" sz="1800" dirty="0" smtClean="0">
                <a:latin typeface="Calibri"/>
              </a:rPr>
              <a:t>High Resolution, SVGA (800 x 600)</a:t>
            </a:r>
          </a:p>
          <a:p>
            <a:r>
              <a:rPr lang="en-US" sz="1800" dirty="0" smtClean="0"/>
              <a:t>12" Display Model, </a:t>
            </a:r>
            <a:r>
              <a:rPr lang="en-US" sz="1800" dirty="0" smtClean="0">
                <a:solidFill>
                  <a:schemeClr val="accent1"/>
                </a:solidFill>
              </a:rPr>
              <a:t>Wide Screen</a:t>
            </a:r>
          </a:p>
          <a:p>
            <a:pPr lvl="1"/>
            <a:r>
              <a:rPr lang="en-US" sz="1800" dirty="0" smtClean="0"/>
              <a:t>Indoor, WXGA (1280 x 800)</a:t>
            </a:r>
          </a:p>
          <a:p>
            <a:r>
              <a:rPr lang="en-US" sz="1800" dirty="0" smtClean="0"/>
              <a:t>15" </a:t>
            </a:r>
            <a:r>
              <a:rPr lang="en-US" sz="1800" dirty="0"/>
              <a:t>Display </a:t>
            </a:r>
            <a:r>
              <a:rPr lang="en-US" sz="1800" dirty="0" smtClean="0"/>
              <a:t>Models</a:t>
            </a:r>
          </a:p>
          <a:p>
            <a:pPr lvl="1"/>
            <a:r>
              <a:rPr lang="en-US" sz="1800" dirty="0" smtClean="0">
                <a:latin typeface="Calibri"/>
              </a:rPr>
              <a:t>Indoor, XGA (1024 x 768)</a:t>
            </a:r>
          </a:p>
          <a:p>
            <a:pPr marL="628650" lvl="2" indent="0">
              <a:buNone/>
            </a:pPr>
            <a:r>
              <a:rPr lang="en-US" dirty="0">
                <a:latin typeface="Calibri"/>
              </a:rPr>
              <a:t>	</a:t>
            </a:r>
            <a:r>
              <a:rPr lang="en-US" dirty="0" smtClean="0">
                <a:latin typeface="Calibri"/>
              </a:rPr>
              <a:t>		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7741" y="204378"/>
            <a:ext cx="7772400" cy="685800"/>
          </a:xfrm>
        </p:spPr>
        <p:txBody>
          <a:bodyPr/>
          <a:lstStyle/>
          <a:p>
            <a:r>
              <a:rPr lang="en-US" dirty="0" smtClean="0"/>
              <a:t>Graphite Models</a:t>
            </a:r>
            <a:endParaRPr lang="en-US" dirty="0"/>
          </a:p>
        </p:txBody>
      </p:sp>
      <p:pic>
        <p:nvPicPr>
          <p:cNvPr id="4" name="Picture 2" descr="C:\Users\jefft.HQ\AppData\Local\Microsoft\Windows\Temporary Internet Files\Content.Outlook\26PKR7SL\G5_family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36" y="1700777"/>
            <a:ext cx="3211322" cy="18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9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24 VDC power, low DC voltages will be addressed</a:t>
            </a:r>
          </a:p>
          <a:p>
            <a:r>
              <a:rPr lang="en-US" dirty="0" smtClean="0"/>
              <a:t>Temperature currently -20 to 60˚, working towards -20 to 70˚</a:t>
            </a:r>
          </a:p>
          <a:p>
            <a:r>
              <a:rPr lang="en-US" dirty="0" smtClean="0"/>
              <a:t>Improved touchscreen look/feel </a:t>
            </a:r>
          </a:p>
          <a:p>
            <a:r>
              <a:rPr lang="en-US" dirty="0" smtClean="0"/>
              <a:t>Reduced footprint and easier to install</a:t>
            </a:r>
          </a:p>
          <a:p>
            <a:r>
              <a:rPr lang="en-US" dirty="0" smtClean="0"/>
              <a:t>Complete serial port isolation </a:t>
            </a:r>
          </a:p>
          <a:p>
            <a:r>
              <a:rPr lang="en-US" dirty="0" smtClean="0"/>
              <a:t>Agency approvals will come</a:t>
            </a:r>
          </a:p>
          <a:p>
            <a:r>
              <a:rPr lang="en-US" dirty="0" smtClean="0"/>
              <a:t>Supported by Crimson 3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Graphite Facts</a:t>
            </a:r>
            <a:endParaRPr lang="en-US" dirty="0"/>
          </a:p>
        </p:txBody>
      </p:sp>
      <p:pic>
        <p:nvPicPr>
          <p:cNvPr id="4" name="Picture 2" descr="C:\Users\jefft.HQ\AppData\Local\Microsoft\Windows\Temporary Internet Files\Content.Outlook\26PKR7SL\G5_rightfacing_crayon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79" y="3801199"/>
            <a:ext cx="1940033" cy="16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56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Red Lion">
  <a:themeElements>
    <a:clrScheme name="Red Lion Colors">
      <a:dk1>
        <a:sysClr val="windowText" lastClr="000000"/>
      </a:dk1>
      <a:lt1>
        <a:sysClr val="window" lastClr="FFFFFF"/>
      </a:lt1>
      <a:dk2>
        <a:srgbClr val="A5A5A5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 Logo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mall Header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and Close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mall Header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Small Header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10535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10535"/>
      </a:hlink>
      <a:folHlink>
        <a:srgbClr val="E10535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82446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82446"/>
      </a:hlink>
      <a:folHlink>
        <a:srgbClr val="E82446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Red Lion Colors">
      <a:dk1>
        <a:sysClr val="windowText" lastClr="000000"/>
      </a:dk1>
      <a:lt1>
        <a:sysClr val="window" lastClr="FFFFFF"/>
      </a:lt1>
      <a:dk2>
        <a:srgbClr val="604897"/>
      </a:dk2>
      <a:lt2>
        <a:srgbClr val="E9E7EC"/>
      </a:lt2>
      <a:accent1>
        <a:srgbClr val="E82446"/>
      </a:accent1>
      <a:accent2>
        <a:srgbClr val="4F81BD"/>
      </a:accent2>
      <a:accent3>
        <a:srgbClr val="9BBB59"/>
      </a:accent3>
      <a:accent4>
        <a:srgbClr val="7E61B1"/>
      </a:accent4>
      <a:accent5>
        <a:srgbClr val="4BACC6"/>
      </a:accent5>
      <a:accent6>
        <a:srgbClr val="F79646"/>
      </a:accent6>
      <a:hlink>
        <a:srgbClr val="E82446"/>
      </a:hlink>
      <a:folHlink>
        <a:srgbClr val="E82446"/>
      </a:folHlink>
    </a:clrScheme>
    <a:fontScheme name="Red Lion Sans">
      <a:majorFont>
        <a:latin typeface="Corbel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Red Lion</Template>
  <TotalTime>0</TotalTime>
  <Words>552</Words>
  <Application>Microsoft Office PowerPoint</Application>
  <PresentationFormat>On-screen Show (4:3)</PresentationFormat>
  <Paragraphs>148</Paragraphs>
  <Slides>30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Corbel</vt:lpstr>
      <vt:lpstr>Calibri</vt:lpstr>
      <vt:lpstr>Wingdings</vt:lpstr>
      <vt:lpstr>Helvetica</vt:lpstr>
      <vt:lpstr>Lucida Grande</vt:lpstr>
      <vt:lpstr>Red Lion</vt:lpstr>
      <vt:lpstr>No Logo</vt:lpstr>
      <vt:lpstr>Small Header</vt:lpstr>
      <vt:lpstr>Title and Close</vt:lpstr>
      <vt:lpstr>1_Small Header</vt:lpstr>
      <vt:lpstr>2_Small Header</vt:lpstr>
      <vt:lpstr>Image</vt:lpstr>
      <vt:lpstr>Worksheet</vt:lpstr>
      <vt:lpstr>Graphite Series</vt:lpstr>
      <vt:lpstr>Our G3 Line-up</vt:lpstr>
      <vt:lpstr>Voice of Customer</vt:lpstr>
      <vt:lpstr>Introducing The Graphite Series</vt:lpstr>
      <vt:lpstr>Sleek</vt:lpstr>
      <vt:lpstr>Rugged</vt:lpstr>
      <vt:lpstr>Flexible</vt:lpstr>
      <vt:lpstr>Graphite Models</vt:lpstr>
      <vt:lpstr>Graphite Facts</vt:lpstr>
      <vt:lpstr>Plug-In Modules</vt:lpstr>
      <vt:lpstr>Module Facts</vt:lpstr>
      <vt:lpstr>Graphite’s Module Value</vt:lpstr>
      <vt:lpstr>Graphite’s Module Value</vt:lpstr>
      <vt:lpstr>Graphite’s Module Value</vt:lpstr>
      <vt:lpstr>Graphite’s Module Value</vt:lpstr>
      <vt:lpstr>Graphite’s Module Value</vt:lpstr>
      <vt:lpstr>Graphite’s Critical Features</vt:lpstr>
      <vt:lpstr>Graphite’s Critical Features</vt:lpstr>
      <vt:lpstr>Crimson’s Critical Features</vt:lpstr>
      <vt:lpstr>Competition</vt:lpstr>
      <vt:lpstr>Competitive Comparison</vt:lpstr>
      <vt:lpstr>Graphite Series</vt:lpstr>
      <vt:lpstr>Applications</vt:lpstr>
      <vt:lpstr>Applications</vt:lpstr>
      <vt:lpstr>Applications</vt:lpstr>
      <vt:lpstr>Applications</vt:lpstr>
      <vt:lpstr>Applications</vt:lpstr>
      <vt:lpstr>Applications</vt:lpstr>
      <vt:lpstr>But above all..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2013-07-15T18:52:15Z</dcterms:created>
  <dcterms:modified xsi:type="dcterms:W3CDTF">2013-07-15T18:53:00Z</dcterms:modified>
</cp:coreProperties>
</file>