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5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2" r:id="rId5"/>
    <p:sldMasterId id="2147483705" r:id="rId6"/>
    <p:sldMasterId id="2147483697" r:id="rId7"/>
    <p:sldMasterId id="2147483726" r:id="rId8"/>
  </p:sldMasterIdLst>
  <p:notesMasterIdLst>
    <p:notesMasterId r:id="rId18"/>
  </p:notesMasterIdLst>
  <p:handoutMasterIdLst>
    <p:handoutMasterId r:id="rId19"/>
  </p:handoutMasterIdLst>
  <p:sldIdLst>
    <p:sldId id="337" r:id="rId9"/>
    <p:sldId id="424" r:id="rId10"/>
    <p:sldId id="426" r:id="rId11"/>
    <p:sldId id="418" r:id="rId12"/>
    <p:sldId id="417" r:id="rId13"/>
    <p:sldId id="421" r:id="rId14"/>
    <p:sldId id="420" r:id="rId15"/>
    <p:sldId id="422" r:id="rId16"/>
    <p:sldId id="42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9914A4-778C-47D5-B1D0-14E316A2E213}">
          <p14:sldIdLst>
            <p14:sldId id="337"/>
            <p14:sldId id="424"/>
            <p14:sldId id="426"/>
            <p14:sldId id="418"/>
            <p14:sldId id="417"/>
            <p14:sldId id="421"/>
            <p14:sldId id="420"/>
            <p14:sldId id="422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73B"/>
    <a:srgbClr val="CAC4D1"/>
    <a:srgbClr val="D4D0D9"/>
    <a:srgbClr val="5A4486"/>
    <a:srgbClr val="E10535"/>
    <a:srgbClr val="CFCAD4"/>
    <a:srgbClr val="6B46A3"/>
    <a:srgbClr val="E1233B"/>
    <a:srgbClr val="7258A3"/>
    <a:srgbClr val="E4E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8450" autoAdjust="0"/>
  </p:normalViewPr>
  <p:slideViewPr>
    <p:cSldViewPr snapToGrid="0">
      <p:cViewPr varScale="1">
        <p:scale>
          <a:sx n="69" d="100"/>
          <a:sy n="69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55" d="100"/>
          <a:sy n="55" d="100"/>
        </p:scale>
        <p:origin x="-25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cs typeface="Helvetica"/>
              </a:rPr>
              <a:t>PRESENTATION TITLE</a:t>
            </a:r>
            <a:endParaRPr lang="en-US" dirty="0">
              <a:cs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B8A68-90C9-48D0-8C9B-4727CE983109}" type="datetimeFigureOut">
              <a:rPr lang="en-US" smtClean="0">
                <a:cs typeface="Helvetica"/>
              </a:rPr>
              <a:pPr/>
              <a:t>7/27/2012</a:t>
            </a:fld>
            <a:endParaRPr lang="en-US" dirty="0"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>
                <a:cs typeface="Helvetica"/>
              </a:rPr>
              <a:t>Copyright © Red Lion Controls Inc.</a:t>
            </a:r>
            <a:endParaRPr lang="en-US" dirty="0"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592E-EC57-4EEB-8A40-DDD6A6BE063D}" type="slidenum">
              <a:rPr lang="en-US" smtClean="0">
                <a:cs typeface="Helvetica"/>
              </a:rPr>
              <a:pPr/>
              <a:t>‹#›</a:t>
            </a:fld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9304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cs typeface="Helvetica"/>
              </a:defRPr>
            </a:lvl1pPr>
          </a:lstStyle>
          <a:p>
            <a:fld id="{6018AC90-6CCB-4FF9-9C90-12E5BBD5380F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Helvetica"/>
              </a:defRPr>
            </a:lvl1pPr>
          </a:lstStyle>
          <a:p>
            <a:r>
              <a:rPr lang="en-US" dirty="0" smtClean="0"/>
              <a:t>Copyright 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Helvetica"/>
              </a:defRPr>
            </a:lvl1pPr>
          </a:lstStyle>
          <a:p>
            <a:fld id="{7BF0D3B6-466C-4664-83B6-DA65A8BB20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0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Helvetica" pitchFamily="34" charset="0"/>
            </a:endParaRPr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B9B040A2-898D-4E23-8977-C64C98C6E149}" type="slidenum">
              <a:rPr lang="en-US" sz="1200" smtClean="0">
                <a:cs typeface="+mn-cs"/>
              </a:rPr>
              <a:pPr algn="r">
                <a:defRPr/>
              </a:pPr>
              <a:t>1</a:t>
            </a:fld>
            <a:endParaRPr lang="en-US" sz="1200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1750" cap="flat" cmpd="sng" algn="ctr">
            <a:solidFill>
              <a:srgbClr val="E1053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374443" y="4332596"/>
            <a:ext cx="7410451" cy="58420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="1" i="0" baseline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Divider Title (32 Pt. Corbel Bold)</a:t>
            </a:r>
          </a:p>
        </p:txBody>
      </p:sp>
    </p:spTree>
    <p:extLst>
      <p:ext uri="{BB962C8B-B14F-4D97-AF65-F5344CB8AC3E}">
        <p14:creationId xmlns:p14="http://schemas.microsoft.com/office/powerpoint/2010/main" val="115453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010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763000" cy="4953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96200" y="6505575"/>
            <a:ext cx="137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B4AF0-651D-40A4-8659-FF4BB2820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588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374443" y="4332596"/>
            <a:ext cx="7410451" cy="58420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="1" i="0" baseline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(32 Pt. Corbel Bold)</a:t>
            </a:r>
          </a:p>
        </p:txBody>
      </p:sp>
    </p:spTree>
    <p:extLst>
      <p:ext uri="{BB962C8B-B14F-4D97-AF65-F5344CB8AC3E}">
        <p14:creationId xmlns:p14="http://schemas.microsoft.com/office/powerpoint/2010/main" val="4273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94" y="321469"/>
            <a:ext cx="6981900" cy="520154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92853" y="1036961"/>
            <a:ext cx="197569" cy="187523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fld id="{2D0DEFB1-872D-4E6A-B2BC-AE0A4AA21A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517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010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96200" y="6505575"/>
            <a:ext cx="137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A84FB-23F8-4D42-9693-6EE7BBE25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8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374443" y="4332596"/>
            <a:ext cx="7410451" cy="58420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="1" i="0" baseline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(32 Pt. Corbel Bold)</a:t>
            </a:r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010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96200" y="6505575"/>
            <a:ext cx="137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F0FC-1387-4ABD-BBF8-2164B38AF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2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60030" y="334650"/>
            <a:ext cx="7695210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 i="0" baseline="0">
                <a:solidFill>
                  <a:srgbClr val="FF0000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(30 Pt. Corbel)</a:t>
            </a:r>
          </a:p>
        </p:txBody>
      </p:sp>
    </p:spTree>
    <p:extLst>
      <p:ext uri="{BB962C8B-B14F-4D97-AF65-F5344CB8AC3E}">
        <p14:creationId xmlns:p14="http://schemas.microsoft.com/office/powerpoint/2010/main" val="41899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1750" cap="flat" cmpd="sng" algn="ctr">
            <a:solidFill>
              <a:srgbClr val="E1053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374443" y="4305300"/>
            <a:ext cx="7410451" cy="58420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="1" i="0" baseline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Divider Title (32 Pt. Corbel Bold)</a:t>
            </a:r>
          </a:p>
        </p:txBody>
      </p:sp>
    </p:spTree>
    <p:extLst>
      <p:ext uri="{BB962C8B-B14F-4D97-AF65-F5344CB8AC3E}">
        <p14:creationId xmlns:p14="http://schemas.microsoft.com/office/powerpoint/2010/main" val="426758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620000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900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620000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8949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5"/>
            <a:ext cx="3670300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5" y="1450774"/>
            <a:ext cx="3670300" cy="440028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828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677227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6" y="2100824"/>
            <a:ext cx="3686964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8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5" y="1450774"/>
            <a:ext cx="3670300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683336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71484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497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15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75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65250" y="4405313"/>
            <a:ext cx="7410450" cy="509587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Thank You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12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65250" y="4405313"/>
            <a:ext cx="7410450" cy="509587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Thank You. Questions?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For more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13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5"/>
            <a:ext cx="3670300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5" y="1450774"/>
            <a:ext cx="3670300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9324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677227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6" y="2100824"/>
            <a:ext cx="3686964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5" y="1450774"/>
            <a:ext cx="3670300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683336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507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80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010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240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96200" y="6505575"/>
            <a:ext cx="137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EE17-1EB9-48D0-A67C-9205CE370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49" r:id="rId2"/>
    <p:sldLayoutId id="2147483665" r:id="rId3"/>
    <p:sldLayoutId id="2147483691" r:id="rId4"/>
    <p:sldLayoutId id="2147483663" r:id="rId5"/>
    <p:sldLayoutId id="2147483650" r:id="rId6"/>
    <p:sldLayoutId id="2147483695" r:id="rId7"/>
    <p:sldLayoutId id="2147483717" r:id="rId8"/>
    <p:sldLayoutId id="2147483719" r:id="rId9"/>
    <p:sldLayoutId id="2147483720" r:id="rId10"/>
    <p:sldLayoutId id="2147483721" r:id="rId11"/>
    <p:sldLayoutId id="2147483723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1750" cap="flat" cmpd="sng" algn="ctr">
            <a:solidFill>
              <a:srgbClr val="E1053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2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8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27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5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pic>
          <p:nvPicPr>
            <p:cNvPr id="4100" name="Picture 13" descr="http://sellmore.redlion.net/dist/logo_files/CoporateLogoSet/MSOffice%20for%20Microsoft%20Office%20use/RedLion-logo_MS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5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2"/>
          <p:cNvSpPr>
            <a:spLocks noGrp="1"/>
          </p:cNvSpPr>
          <p:nvPr>
            <p:ph type="body" sz="quarter" idx="19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dirty="0" smtClean="0"/>
              <a:t>Mahesh Patel | July 2012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374443" y="4332596"/>
            <a:ext cx="7769557" cy="584200"/>
          </a:xfrm>
        </p:spPr>
        <p:txBody>
          <a:bodyPr/>
          <a:lstStyle/>
          <a:p>
            <a:r>
              <a:rPr lang="en-US" dirty="0" smtClean="0"/>
              <a:t>MobilityPro® </a:t>
            </a:r>
            <a:r>
              <a:rPr lang="en-US" dirty="0" smtClean="0">
                <a:latin typeface="+mn-lt"/>
              </a:rPr>
              <a:t>5000</a:t>
            </a:r>
            <a:r>
              <a:rPr lang="en-US" dirty="0" smtClean="0"/>
              <a:t> with WiFi Capabilities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848598"/>
            <a:ext cx="9144000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NOTE: Due to bandwidth-induced audio problems, the audio portion is via phone only. To connect via phone, select the audio option at the top of your monitor,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and follow the dial-in instructions.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66480" y="3646508"/>
            <a:ext cx="4179296" cy="584200"/>
          </a:xfrm>
          <a:prstGeom prst="rect">
            <a:avLst/>
          </a:prstGeom>
          <a:noFill/>
        </p:spPr>
        <p:txBody>
          <a:bodyPr anchor="b"/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WELCOME.</a:t>
            </a:r>
          </a:p>
          <a:p>
            <a:pPr>
              <a:lnSpc>
                <a:spcPts val="2700"/>
              </a:lnSpc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ebinar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egin shortly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F173B"/>
                </a:solidFill>
              </a:rPr>
              <a:t>Why are we here today?</a:t>
            </a:r>
          </a:p>
          <a:p>
            <a:r>
              <a:rPr lang="en-US" dirty="0" err="1" smtClean="0"/>
              <a:t>MobilityPro</a:t>
            </a:r>
            <a:r>
              <a:rPr lang="en-US" dirty="0" smtClean="0"/>
              <a:t> 5000 with NEW </a:t>
            </a:r>
            <a:r>
              <a:rPr lang="en-US" dirty="0" err="1" smtClean="0"/>
              <a:t>WiFi</a:t>
            </a:r>
            <a:r>
              <a:rPr lang="en-US" dirty="0" smtClean="0"/>
              <a:t> Capabilities</a:t>
            </a:r>
          </a:p>
          <a:p>
            <a:pPr lvl="1"/>
            <a:r>
              <a:rPr lang="en-US" dirty="0" smtClean="0"/>
              <a:t>What is the MobilityPro 5000?</a:t>
            </a:r>
          </a:p>
          <a:p>
            <a:pPr lvl="1"/>
            <a:r>
              <a:rPr lang="en-US" dirty="0" smtClean="0"/>
              <a:t>What is the NEW WiFi feature?</a:t>
            </a:r>
          </a:p>
          <a:p>
            <a:pPr lvl="1"/>
            <a:r>
              <a:rPr lang="en-US" dirty="0" smtClean="0"/>
              <a:t>Why customers need the MobilityPro 5000 with WiFi?</a:t>
            </a:r>
          </a:p>
          <a:p>
            <a:pPr lvl="1"/>
            <a:r>
              <a:rPr lang="en-US" dirty="0" smtClean="0"/>
              <a:t>Who </a:t>
            </a:r>
            <a:r>
              <a:rPr lang="en-US" dirty="0" smtClean="0"/>
              <a:t>uses </a:t>
            </a:r>
            <a:r>
              <a:rPr lang="en-US" dirty="0" smtClean="0"/>
              <a:t>the MobilityPro 5000 with WiFi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What is the competition?</a:t>
            </a:r>
          </a:p>
          <a:p>
            <a:pPr lvl="1"/>
            <a:r>
              <a:rPr lang="en-US" dirty="0" smtClean="0"/>
              <a:t>What happens next?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9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64825" y="1450773"/>
            <a:ext cx="7760520" cy="5088571"/>
          </a:xfrm>
        </p:spPr>
        <p:txBody>
          <a:bodyPr/>
          <a:lstStyle/>
          <a:p>
            <a:r>
              <a:rPr lang="en-US" dirty="0" smtClean="0"/>
              <a:t>Offers Maximum </a:t>
            </a:r>
            <a:r>
              <a:rPr lang="en-US" dirty="0"/>
              <a:t>F</a:t>
            </a:r>
            <a:r>
              <a:rPr lang="en-US" dirty="0" smtClean="0"/>
              <a:t>lexibility</a:t>
            </a:r>
          </a:p>
          <a:p>
            <a:pPr lvl="1"/>
            <a:r>
              <a:rPr lang="en-US" dirty="0"/>
              <a:t>WiFi option for high-performance wireless wide area connectivity </a:t>
            </a:r>
            <a:endParaRPr lang="fr-FR" dirty="0" smtClean="0"/>
          </a:p>
          <a:p>
            <a:pPr lvl="1"/>
            <a:r>
              <a:rPr lang="fr-FR" dirty="0" smtClean="0"/>
              <a:t>USB expansion port </a:t>
            </a:r>
            <a:r>
              <a:rPr lang="fr-FR" dirty="0"/>
              <a:t>supports multiple serial </a:t>
            </a:r>
            <a:r>
              <a:rPr lang="fr-FR" dirty="0" err="1" smtClean="0"/>
              <a:t>devices</a:t>
            </a:r>
            <a:endParaRPr lang="fr-FR" dirty="0" smtClean="0"/>
          </a:p>
          <a:p>
            <a:pPr lvl="1"/>
            <a:r>
              <a:rPr lang="en-US" dirty="0"/>
              <a:t>Software Development Kit supports custom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Increases </a:t>
            </a:r>
            <a:r>
              <a:rPr lang="en-US" dirty="0"/>
              <a:t>M</a:t>
            </a:r>
            <a:r>
              <a:rPr lang="en-US" dirty="0" smtClean="0"/>
              <a:t>obile Efficiency </a:t>
            </a:r>
            <a:endParaRPr lang="en-US" dirty="0"/>
          </a:p>
          <a:p>
            <a:pPr lvl="1"/>
            <a:r>
              <a:rPr lang="en-US" dirty="0"/>
              <a:t>On-board GPS for real-time location tracking</a:t>
            </a:r>
          </a:p>
          <a:p>
            <a:r>
              <a:rPr lang="en-US" dirty="0" smtClean="0"/>
              <a:t>Delivers </a:t>
            </a:r>
            <a:r>
              <a:rPr lang="en-US" dirty="0"/>
              <a:t>P</a:t>
            </a:r>
            <a:r>
              <a:rPr lang="en-US" dirty="0" smtClean="0"/>
              <a:t>roven </a:t>
            </a:r>
            <a:r>
              <a:rPr lang="en-US" dirty="0"/>
              <a:t>R</a:t>
            </a:r>
            <a:r>
              <a:rPr lang="en-US" dirty="0" smtClean="0"/>
              <a:t>eliability</a:t>
            </a:r>
            <a:endParaRPr lang="en-US" dirty="0"/>
          </a:p>
          <a:p>
            <a:pPr lvl="1"/>
            <a:r>
              <a:rPr lang="en-US" dirty="0"/>
              <a:t>Extreme temperature rating -40 to 85</a:t>
            </a:r>
            <a:r>
              <a:rPr lang="en-US" baseline="30000" dirty="0"/>
              <a:t>◦</a:t>
            </a:r>
            <a:r>
              <a:rPr lang="en-US" dirty="0"/>
              <a:t>C </a:t>
            </a:r>
            <a:endParaRPr lang="en-US" dirty="0" smtClean="0"/>
          </a:p>
          <a:p>
            <a:pPr lvl="1"/>
            <a:r>
              <a:rPr lang="en-US" dirty="0"/>
              <a:t>Heavy-duty, shock-resistant and MIL spec</a:t>
            </a:r>
          </a:p>
          <a:p>
            <a:r>
              <a:rPr lang="en-US" dirty="0"/>
              <a:t>Provides </a:t>
            </a:r>
            <a:r>
              <a:rPr lang="en-US" dirty="0" smtClean="0"/>
              <a:t>Better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to </a:t>
            </a:r>
            <a:r>
              <a:rPr lang="en-US" dirty="0" smtClean="0"/>
              <a:t>Vehicle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lvl="1"/>
            <a:r>
              <a:rPr lang="en-US" dirty="0"/>
              <a:t>Built-in I/</a:t>
            </a:r>
            <a:r>
              <a:rPr lang="en-US" dirty="0" err="1"/>
              <a:t>Os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is the MobilityPro </a:t>
            </a:r>
            <a:r>
              <a:rPr lang="en-US" dirty="0" smtClean="0">
                <a:latin typeface="+mn-lt"/>
              </a:rPr>
              <a:t>5000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2" descr="BT-5800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09" y="4184073"/>
            <a:ext cx="2712823" cy="14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04801" y="5982855"/>
            <a:ext cx="6622473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sz="2000" b="1" dirty="0">
                <a:solidFill>
                  <a:schemeClr val="bg1"/>
                </a:solidFill>
              </a:rPr>
              <a:t>Delivers Secure, Reliable Mobile Data Communications </a:t>
            </a:r>
          </a:p>
        </p:txBody>
      </p:sp>
    </p:spTree>
    <p:extLst>
      <p:ext uri="{BB962C8B-B14F-4D97-AF65-F5344CB8AC3E}">
        <p14:creationId xmlns:p14="http://schemas.microsoft.com/office/powerpoint/2010/main" val="268450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802.11 b/g 2.4 GHz Radio Compliant Access Point</a:t>
            </a:r>
          </a:p>
          <a:p>
            <a:pPr lvl="1"/>
            <a:r>
              <a:rPr lang="en-US" smtClean="0"/>
              <a:t>Single SSID</a:t>
            </a:r>
          </a:p>
          <a:p>
            <a:pPr lvl="1"/>
            <a:r>
              <a:rPr lang="en-US" smtClean="0"/>
              <a:t>Supports up to 128 concurrent users</a:t>
            </a:r>
          </a:p>
          <a:p>
            <a:pPr lvl="1"/>
            <a:r>
              <a:rPr lang="en-US" smtClean="0"/>
              <a:t>WEP (64/128bit, only for b/g)</a:t>
            </a:r>
          </a:p>
          <a:p>
            <a:pPr lvl="1"/>
            <a:r>
              <a:rPr lang="en-US" smtClean="0"/>
              <a:t>802.11 authentication</a:t>
            </a:r>
          </a:p>
          <a:p>
            <a:pPr lvl="2"/>
            <a:r>
              <a:rPr lang="en-US" smtClean="0"/>
              <a:t>IEEE 802.1x</a:t>
            </a:r>
          </a:p>
          <a:p>
            <a:pPr lvl="2"/>
            <a:r>
              <a:rPr lang="en-US" smtClean="0"/>
              <a:t>EAP-MD5/TLS/TTLS/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What is the NEW WiFi Feature?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77" y="2549236"/>
            <a:ext cx="3398868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710" y="4988640"/>
            <a:ext cx="4458034" cy="1412160"/>
          </a:xfrm>
        </p:spPr>
        <p:txBody>
          <a:bodyPr/>
          <a:lstStyle/>
          <a:p>
            <a:r>
              <a:rPr lang="en-US" dirty="0" smtClean="0"/>
              <a:t>Increases Flexibility </a:t>
            </a:r>
            <a:r>
              <a:rPr lang="en-US" dirty="0"/>
              <a:t>of </a:t>
            </a:r>
            <a:r>
              <a:rPr lang="en-US" dirty="0" smtClean="0"/>
              <a:t>Data </a:t>
            </a:r>
            <a:r>
              <a:rPr lang="en-US" dirty="0"/>
              <a:t>A</a:t>
            </a:r>
            <a:r>
              <a:rPr lang="en-US" dirty="0" smtClean="0"/>
              <a:t>ccess</a:t>
            </a:r>
            <a:endParaRPr lang="en-US" dirty="0"/>
          </a:p>
          <a:p>
            <a:pPr lvl="1"/>
            <a:r>
              <a:rPr lang="en-US" dirty="0"/>
              <a:t>Local </a:t>
            </a:r>
            <a:r>
              <a:rPr lang="en-US" dirty="0" smtClean="0"/>
              <a:t>area network </a:t>
            </a:r>
            <a:r>
              <a:rPr lang="en-US" dirty="0"/>
              <a:t>is WiFi</a:t>
            </a:r>
          </a:p>
          <a:p>
            <a:pPr lvl="1"/>
            <a:r>
              <a:rPr lang="en-US" dirty="0"/>
              <a:t>Wide </a:t>
            </a:r>
            <a:r>
              <a:rPr lang="en-US" dirty="0" smtClean="0"/>
              <a:t>area network </a:t>
            </a:r>
            <a:r>
              <a:rPr lang="en-US" dirty="0"/>
              <a:t>is Cellular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19605" y="4983800"/>
            <a:ext cx="5015345" cy="1236892"/>
          </a:xfrm>
        </p:spPr>
        <p:txBody>
          <a:bodyPr/>
          <a:lstStyle/>
          <a:p>
            <a:r>
              <a:rPr lang="en-US" dirty="0"/>
              <a:t>Improves Mobile Efficiency </a:t>
            </a:r>
            <a:r>
              <a:rPr lang="en-US" dirty="0" smtClean="0"/>
              <a:t>&amp; </a:t>
            </a:r>
            <a:r>
              <a:rPr lang="en-US" dirty="0"/>
              <a:t>Safety</a:t>
            </a:r>
          </a:p>
          <a:p>
            <a:pPr lvl="1"/>
            <a:r>
              <a:rPr lang="en-US" dirty="0"/>
              <a:t>Stay connected </a:t>
            </a:r>
            <a:r>
              <a:rPr lang="en-US" dirty="0" smtClean="0"/>
              <a:t>away </a:t>
            </a:r>
            <a:r>
              <a:rPr lang="en-US" dirty="0"/>
              <a:t>from the vehicle</a:t>
            </a:r>
          </a:p>
          <a:p>
            <a:pPr lvl="1"/>
            <a:r>
              <a:rPr lang="en-US" dirty="0"/>
              <a:t>Connect equipment without wires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Why Customers </a:t>
            </a:r>
            <a:r>
              <a:rPr lang="en-US" dirty="0"/>
              <a:t>N</a:t>
            </a:r>
            <a:r>
              <a:rPr lang="en-US" dirty="0" smtClean="0"/>
              <a:t>eed WiFi?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6" y="1260766"/>
            <a:ext cx="7739529" cy="36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168622" y="1330042"/>
            <a:ext cx="4458034" cy="377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Vehicle Area Network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69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4" y="1450774"/>
            <a:ext cx="7815939" cy="441563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</a:t>
            </a:r>
            <a:r>
              <a:rPr lang="en-US" dirty="0" smtClean="0">
                <a:solidFill>
                  <a:schemeClr val="accent1"/>
                </a:solidFill>
              </a:rPr>
              <a:t>irst Responders</a:t>
            </a:r>
            <a:r>
              <a:rPr lang="en-US" dirty="0" smtClean="0"/>
              <a:t> – </a:t>
            </a:r>
            <a:r>
              <a:rPr lang="en-US" dirty="0"/>
              <a:t>speed response </a:t>
            </a:r>
            <a:r>
              <a:rPr lang="en-US" dirty="0" smtClean="0"/>
              <a:t>times by automatically connecting to</a:t>
            </a:r>
            <a:r>
              <a:rPr lang="en-US" dirty="0"/>
              <a:t> </a:t>
            </a:r>
            <a:r>
              <a:rPr lang="en-US" dirty="0" smtClean="0"/>
              <a:t>in-vehicle modems to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Authorities </a:t>
            </a:r>
            <a:r>
              <a:rPr lang="en-US" dirty="0"/>
              <a:t>–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use handheld </a:t>
            </a:r>
            <a:r>
              <a:rPr lang="en-US" dirty="0"/>
              <a:t>devices to </a:t>
            </a:r>
            <a:r>
              <a:rPr lang="en-US" dirty="0" smtClean="0"/>
              <a:t>quickly print </a:t>
            </a:r>
            <a:r>
              <a:rPr lang="en-US" dirty="0"/>
              <a:t>and issue </a:t>
            </a:r>
            <a:r>
              <a:rPr lang="en-US" dirty="0" smtClean="0"/>
              <a:t>citations </a:t>
            </a:r>
            <a:r>
              <a:rPr lang="en-US" dirty="0"/>
              <a:t>from outside the </a:t>
            </a:r>
            <a:r>
              <a:rPr lang="en-US" dirty="0" smtClean="0"/>
              <a:t>vehicle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Paramedics </a:t>
            </a:r>
            <a:r>
              <a:rPr lang="en-US" dirty="0"/>
              <a:t>– </a:t>
            </a:r>
            <a:r>
              <a:rPr lang="en-US" dirty="0" smtClean="0"/>
              <a:t>immediately send </a:t>
            </a:r>
            <a:r>
              <a:rPr lang="en-US" dirty="0"/>
              <a:t>and receive vital data </a:t>
            </a:r>
            <a:r>
              <a:rPr lang="en-US" dirty="0" smtClean="0"/>
              <a:t>without </a:t>
            </a:r>
            <a:r>
              <a:rPr lang="en-US" dirty="0"/>
              <a:t>returning </a:t>
            </a:r>
            <a:r>
              <a:rPr lang="en-US" dirty="0" smtClean="0"/>
              <a:t>to </a:t>
            </a:r>
            <a:r>
              <a:rPr lang="en-US" dirty="0"/>
              <a:t>the ambulance</a:t>
            </a:r>
          </a:p>
          <a:p>
            <a:r>
              <a:rPr lang="en-US" dirty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tility Workers </a:t>
            </a:r>
            <a:r>
              <a:rPr lang="en-US" dirty="0"/>
              <a:t>– </a:t>
            </a:r>
            <a:r>
              <a:rPr lang="en-US" dirty="0" smtClean="0"/>
              <a:t>can easily access diagrams and manuals without having to go up and down in the bucket</a:t>
            </a:r>
          </a:p>
          <a:p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obile Workers </a:t>
            </a:r>
            <a:r>
              <a:rPr lang="en-US" dirty="0"/>
              <a:t>– easily </a:t>
            </a:r>
            <a:r>
              <a:rPr lang="en-US" dirty="0" smtClean="0"/>
              <a:t>access applications outside the vehicle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U</a:t>
            </a:r>
            <a:r>
              <a:rPr lang="en-US" dirty="0" smtClean="0"/>
              <a:t>ses the MobilityPro </a:t>
            </a:r>
            <a:r>
              <a:rPr lang="en-US" dirty="0" smtClean="0">
                <a:latin typeface="+mn-lt"/>
              </a:rPr>
              <a:t>5000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04801" y="6010565"/>
            <a:ext cx="6622473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Increases Efficiency &amp; Enables Faster Response Times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is the Competition?</a:t>
            </a:r>
            <a:endParaRPr lang="en-US" dirty="0"/>
          </a:p>
        </p:txBody>
      </p:sp>
      <p:graphicFrame>
        <p:nvGraphicFramePr>
          <p:cNvPr id="144483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49404"/>
              </p:ext>
            </p:extLst>
          </p:nvPr>
        </p:nvGraphicFramePr>
        <p:xfrm>
          <a:off x="703700" y="2015855"/>
          <a:ext cx="8343319" cy="3661728"/>
        </p:xfrm>
        <a:graphic>
          <a:graphicData uri="http://schemas.openxmlformats.org/drawingml/2006/table">
            <a:tbl>
              <a:tblPr/>
              <a:tblGrid>
                <a:gridCol w="1706991"/>
                <a:gridCol w="1659082"/>
                <a:gridCol w="1659082"/>
                <a:gridCol w="1659082"/>
                <a:gridCol w="1659082"/>
              </a:tblGrid>
              <a:tr h="620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Feature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1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Sixnet (BT5x30)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1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CalAMP (Vanguard)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1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Cypress (CTM15X)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1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Sierra       (GX)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173B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Access Point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802.11 b/g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802.11 b/g/n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802.11 a/b/g/n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802.11 b/g/n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Access WiFi and ETH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WAP/WEP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Devices Supported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Temperature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-40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34" charset="-128"/>
                          <a:cs typeface="Calibri"/>
                        </a:rPr>
                        <a:t>⁰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 - +85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/>
                        </a:rPr>
                        <a:t>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-30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/>
                        </a:rPr>
                        <a:t>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C - +70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/>
                        </a:rPr>
                        <a:t>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-30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/>
                        </a:rPr>
                        <a:t>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C - +65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/>
                        </a:rPr>
                        <a:t>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-40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/>
                        </a:rPr>
                        <a:t>⁰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 - +70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/>
                        </a:rPr>
                        <a:t>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57" y="1333994"/>
            <a:ext cx="3446064" cy="44434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50866" y="1421746"/>
            <a:ext cx="4291534" cy="4415635"/>
          </a:xfrm>
        </p:spPr>
        <p:txBody>
          <a:bodyPr/>
          <a:lstStyle/>
          <a:p>
            <a:r>
              <a:rPr lang="en-US" dirty="0" smtClean="0"/>
              <a:t>Product </a:t>
            </a:r>
            <a:r>
              <a:rPr lang="en-US" dirty="0"/>
              <a:t>L</a:t>
            </a:r>
            <a:r>
              <a:rPr lang="en-US" dirty="0" smtClean="0"/>
              <a:t>aunch</a:t>
            </a:r>
          </a:p>
          <a:p>
            <a:pPr lvl="1"/>
            <a:r>
              <a:rPr lang="en-US" dirty="0" smtClean="0"/>
              <a:t>Press Release</a:t>
            </a:r>
          </a:p>
          <a:p>
            <a:pPr lvl="1"/>
            <a:r>
              <a:rPr lang="en-US" dirty="0" smtClean="0"/>
              <a:t>Pricing </a:t>
            </a:r>
          </a:p>
          <a:p>
            <a:pPr lvl="1"/>
            <a:r>
              <a:rPr lang="en-US" dirty="0" smtClean="0"/>
              <a:t>Datasheet</a:t>
            </a:r>
          </a:p>
          <a:p>
            <a:pPr lvl="1"/>
            <a:r>
              <a:rPr lang="en-US" dirty="0" smtClean="0"/>
              <a:t>Web</a:t>
            </a:r>
          </a:p>
          <a:p>
            <a:pPr lvl="1"/>
            <a:endParaRPr lang="en-US" dirty="0"/>
          </a:p>
          <a:p>
            <a:pPr marL="285750" lvl="1" indent="0"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04801" y="5972295"/>
            <a:ext cx="6622473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Contact Your Sales Manager to Learn More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70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662364"/>
      </p:ext>
    </p:extLst>
  </p:cSld>
  <p:clrMapOvr>
    <a:masterClrMapping/>
  </p:clrMapOvr>
</p:sld>
</file>

<file path=ppt/theme/theme1.xml><?xml version="1.0" encoding="utf-8"?>
<a:theme xmlns:a="http://schemas.openxmlformats.org/drawingml/2006/main" name="Red Lion Template-GREY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 Lion Master Title &amp; Closing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d Lion Master 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d Lion Master 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ustries_x0020__x0026__x0020_Verticals xmlns="2d71098f-b992-4d2d-aacb-f9d474ba1333"/>
    <Region xmlns="2d71098f-b992-4d2d-aacb-f9d474ba1333">
      <Value>Corporate</Value>
    </Region>
    <Brand xmlns="2d71098f-b992-4d2d-aacb-f9d474ba1333">Red Lion</Brand>
    <Product_x0020_Catergory xmlns="2d71098f-b992-4d2d-aacb-f9d474ba1333">
      <Value>Commercial Wireless</Value>
    </Product_x0020_Catergory>
    <Publish_x0020_Date xmlns="2d71098f-b992-4d2d-aacb-f9d474ba1333">2012-07-31T04:00:00+00:00</Publish_x0020_Date>
    <Item_x0020_Type xmlns="2d71098f-b992-4d2d-aacb-f9d474ba1333">
      <Value>Partner Event</Value>
    </Item_x0020_Type>
    <Category xmlns="2d71098f-b992-4d2d-aacb-f9d474ba1333">Presentations</Category>
    <_dlc_DocId xmlns="ad801722-3630-4150-b0ec-869a968a57f8">QPRHXA2NAAYW-123-77</_dlc_DocId>
    <_dlc_DocIdUrl xmlns="ad801722-3630-4150-b0ec-869a968a57f8">
      <Url>https://sharepoint.redlion.net/t/Marketing/_layouts/DocIdRedir.aspx?ID=QPRHXA2NAAYW-123-77</Url>
      <Description>QPRHXA2NAAYW-123-77</Description>
    </_dlc_DocIdUrl>
    <Document_x0020_Phase xmlns="2d71098f-b992-4d2d-aacb-f9d474ba1333">Working</Document_x0020_Phase>
    <Language xmlns="2d71098f-b992-4d2d-aacb-f9d474ba1333">English</Languag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908DF16F0304897D3E392ECD1DB09" ma:contentTypeVersion="11" ma:contentTypeDescription="Create a new document." ma:contentTypeScope="" ma:versionID="fce2ec8dbeabb57adcc2eca4131b3ba3">
  <xsd:schema xmlns:xsd="http://www.w3.org/2001/XMLSchema" xmlns:xs="http://www.w3.org/2001/XMLSchema" xmlns:p="http://schemas.microsoft.com/office/2006/metadata/properties" xmlns:ns2="2d71098f-b992-4d2d-aacb-f9d474ba1333" xmlns:ns3="ad801722-3630-4150-b0ec-869a968a57f8" targetNamespace="http://schemas.microsoft.com/office/2006/metadata/properties" ma:root="true" ma:fieldsID="05541f17c75583086b533ed2830e4475" ns2:_="" ns3:_="">
    <xsd:import namespace="2d71098f-b992-4d2d-aacb-f9d474ba1333"/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Item_x0020_Type" minOccurs="0"/>
                <xsd:element ref="ns2:Product_x0020_Catergory" minOccurs="0"/>
                <xsd:element ref="ns2:Region" minOccurs="0"/>
                <xsd:element ref="ns2:Language" minOccurs="0"/>
                <xsd:element ref="ns2:Industries_x0020__x0026__x0020_Verticals" minOccurs="0"/>
                <xsd:element ref="ns2:Brand" minOccurs="0"/>
                <xsd:element ref="ns2:Publish_x0020_Date" minOccurs="0"/>
                <xsd:element ref="ns2:Document_x0020_Phas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1098f-b992-4d2d-aacb-f9d474ba133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>
      <xsd:simpleType>
        <xsd:restriction base="dms:Choice">
          <xsd:enumeration value="Advertising"/>
          <xsd:enumeration value="Brand"/>
          <xsd:enumeration value="Collateral"/>
          <xsd:enumeration value="Communications"/>
          <xsd:enumeration value="Events"/>
          <xsd:enumeration value="Lead Management"/>
          <xsd:enumeration value="Images"/>
          <xsd:enumeration value="Partners"/>
          <xsd:enumeration value="Presentations"/>
          <xsd:enumeration value="Product Launch"/>
          <xsd:enumeration value="Project Lists"/>
          <xsd:enumeration value="Programs"/>
          <xsd:enumeration value="Public Relations"/>
          <xsd:enumeration value="Reports"/>
          <xsd:enumeration value="Web"/>
        </xsd:restriction>
      </xsd:simpleType>
    </xsd:element>
    <xsd:element name="Item_x0020_Type" ma:index="3" nillable="true" ma:displayName="Item Type" ma:internalName="Item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s (Email)"/>
                    <xsd:enumeration value="Ads (Enews"/>
                    <xsd:enumeration value="Ads (Online)"/>
                    <xsd:enumeration value="Ads (Print)"/>
                    <xsd:enumeration value="Application Brief"/>
                    <xsd:enumeration value="Brochure"/>
                    <xsd:enumeration value="Catalog"/>
                    <xsd:enumeration value="Conference or Seminar"/>
                    <xsd:enumeration value="Datasheet"/>
                    <xsd:enumeration value="Diagram"/>
                    <xsd:enumeration value="Email Blast"/>
                    <xsd:enumeration value="Flipbooks"/>
                    <xsd:enumeration value="Guide"/>
                    <xsd:enumeration value="Image (HiRes)"/>
                    <xsd:enumeration value="Image (Industry)"/>
                    <xsd:enumeration value="Image (Other)"/>
                    <xsd:enumeration value="Image (Product)"/>
                    <xsd:enumeration value="Logo"/>
                    <xsd:enumeration value="Media Coverage"/>
                    <xsd:enumeration value="Newsletter"/>
                    <xsd:enumeration value="Partner Event"/>
                    <xsd:enumeration value="Partner Co-op Marketing"/>
                    <xsd:enumeration value="Plan"/>
                    <xsd:enumeration value="Press Release"/>
                    <xsd:enumeration value="Sales Meeting"/>
                    <xsd:enumeration value="Signage &amp; Banners"/>
                    <xsd:enumeration value="Template"/>
                    <xsd:enumeration value="Tradeshow"/>
                    <xsd:enumeration value="Video"/>
                    <xsd:enumeration value="Webcast"/>
                    <xsd:enumeration value="White Paper"/>
                  </xsd:restriction>
                </xsd:simpleType>
              </xsd:element>
            </xsd:sequence>
          </xsd:extension>
        </xsd:complexContent>
      </xsd:complexType>
    </xsd:element>
    <xsd:element name="Product_x0020_Catergory" ma:index="4" nillable="true" ma:displayName="Product Category" ma:internalName="Product_x0020_Cater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dustrial Automation"/>
                    <xsd:enumeration value="Industrial Ethernet"/>
                    <xsd:enumeration value="Industrial Networking"/>
                    <xsd:enumeration value="Industrial Wireless"/>
                    <xsd:enumeration value="Military"/>
                    <xsd:enumeration value="Commercial Wireless"/>
                  </xsd:restriction>
                </xsd:simpleType>
              </xsd:element>
            </xsd:sequence>
          </xsd:extension>
        </xsd:complexContent>
      </xsd:complexType>
    </xsd:element>
    <xsd:element name="Region" ma:index="5" nillable="true" ma:displayName="Region" ma:default="Corporate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rporate"/>
                    <xsd:enumeration value="AMER"/>
                    <xsd:enumeration value="APAC"/>
                    <xsd:enumeration value="EMEA"/>
                  </xsd:restriction>
                </xsd:simpleType>
              </xsd:element>
            </xsd:sequence>
          </xsd:extension>
        </xsd:complexContent>
      </xsd:complexType>
    </xsd:element>
    <xsd:element name="Language" ma:index="6" nillable="true" ma:displayName="Language" ma:default="English" ma:format="Dropdown" ma:internalName="Language">
      <xsd:simpleType>
        <xsd:restriction base="dms:Choice">
          <xsd:enumeration value="English"/>
          <xsd:enumeration value="Chinese"/>
          <xsd:enumeration value="French"/>
          <xsd:enumeration value="German"/>
          <xsd:enumeration value="Other"/>
        </xsd:restriction>
      </xsd:simpleType>
    </xsd:element>
    <xsd:element name="Industries_x0020__x0026__x0020_Verticals" ma:index="7" nillable="true" ma:displayName="Industries &amp; Verticals" ma:internalName="Industries_x0020__x0026__x0020_Vertical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erospace"/>
                    <xsd:enumeration value="Automotive"/>
                    <xsd:enumeration value="Electronics"/>
                    <xsd:enumeration value="Factory Automation"/>
                    <xsd:enumeration value="Food &amp; Beverage"/>
                    <xsd:enumeration value="Machine &amp; Process Control"/>
                    <xsd:enumeration value="Maritime"/>
                    <xsd:enumeration value="Military"/>
                    <xsd:enumeration value="Mining"/>
                    <xsd:enumeration value="Oil &amp; Gas"/>
                    <xsd:enumeration value="Packaging"/>
                    <xsd:enumeration value="Plastics"/>
                    <xsd:enumeration value="Power (Solar)"/>
                    <xsd:enumeration value="Power (Utilities)"/>
                    <xsd:enumeration value="Power (Wind)"/>
                    <xsd:enumeration value="Remote Communication"/>
                    <xsd:enumeration value="Security"/>
                    <xsd:enumeration value="Transportation"/>
                    <xsd:enumeration value="Water &amp; Wastewater"/>
                  </xsd:restriction>
                </xsd:simpleType>
              </xsd:element>
            </xsd:sequence>
          </xsd:extension>
        </xsd:complexContent>
      </xsd:complexType>
    </xsd:element>
    <xsd:element name="Brand" ma:index="8" nillable="true" ma:displayName="Brand" ma:default="Red Lion" ma:description="Which brand does this document represent?" ma:format="RadioButtons" ma:internalName="Brand">
      <xsd:simpleType>
        <xsd:restriction base="dms:Choice">
          <xsd:enumeration value="Red Lion"/>
          <xsd:enumeration value="Sixnet"/>
          <xsd:enumeration value="N-Tron"/>
        </xsd:restriction>
      </xsd:simpleType>
    </xsd:element>
    <xsd:element name="Publish_x0020_Date" ma:index="9" nillable="true" ma:displayName="Date Tag" ma:format="DateOnly" ma:internalName="Publish_x0020_Date">
      <xsd:simpleType>
        <xsd:restriction base="dms:DateTime"/>
      </xsd:simpleType>
    </xsd:element>
    <xsd:element name="Document_x0020_Phase" ma:index="10" nillable="true" ma:displayName="Document Phase" ma:default="Working" ma:description="What phase is this document in?" ma:format="Dropdown" ma:internalName="Document_x0020_Phase">
      <xsd:simpleType>
        <xsd:restriction base="dms:Choice">
          <xsd:enumeration value="Working"/>
          <xsd:enumeration value="Review"/>
          <xsd:enumeration value="Continuous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1C6F9-BFC6-4AE3-95F0-08FC995358CA}"/>
</file>

<file path=customXml/itemProps2.xml><?xml version="1.0" encoding="utf-8"?>
<ds:datastoreItem xmlns:ds="http://schemas.openxmlformats.org/officeDocument/2006/customXml" ds:itemID="{F5059445-2573-435C-8D6E-79F480C864B8}"/>
</file>

<file path=customXml/itemProps3.xml><?xml version="1.0" encoding="utf-8"?>
<ds:datastoreItem xmlns:ds="http://schemas.openxmlformats.org/officeDocument/2006/customXml" ds:itemID="{A39856B1-BC10-401F-8805-14563BD27254}"/>
</file>

<file path=customXml/itemProps4.xml><?xml version="1.0" encoding="utf-8"?>
<ds:datastoreItem xmlns:ds="http://schemas.openxmlformats.org/officeDocument/2006/customXml" ds:itemID="{03602023-D26F-4978-A144-129DEFE525D1}"/>
</file>

<file path=docProps/app.xml><?xml version="1.0" encoding="utf-8"?>
<Properties xmlns="http://schemas.openxmlformats.org/officeDocument/2006/extended-properties" xmlns:vt="http://schemas.openxmlformats.org/officeDocument/2006/docPropsVTypes">
  <Template>Red Lion Template-GREY</Template>
  <TotalTime>4769</TotalTime>
  <Words>438</Words>
  <Application>Microsoft Office PowerPoint</Application>
  <PresentationFormat>On-screen Show (4:3)</PresentationFormat>
  <Paragraphs>91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Red Lion Template-GREY</vt:lpstr>
      <vt:lpstr>Red Lion Master Title &amp; Closing</vt:lpstr>
      <vt:lpstr>Red Lion Master Small Header</vt:lpstr>
      <vt:lpstr>Red Lion Master No Logo</vt:lpstr>
      <vt:lpstr>Title and Close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WiFi Product Briefing Presentation</dc:title>
  <dc:creator>Tracy Courtemanche</dc:creator>
  <cp:lastModifiedBy>Beth Corby</cp:lastModifiedBy>
  <cp:revision>242</cp:revision>
  <dcterms:created xsi:type="dcterms:W3CDTF">2012-04-06T14:13:06Z</dcterms:created>
  <dcterms:modified xsi:type="dcterms:W3CDTF">2012-07-27T21:23:11Z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0x0101006B3908DF16F0304897D3E392ECD1DB09</vt:lpwstr>
  </property>
  <property fmtid="{D5CDD505-2E9C-101B-9397-08002B2CF9AE}" pid="3" name="_dlc_DocIdItemGuid">
    <vt:lpwstr>527ceacf-fd07-4401-b0b9-d69b72365260</vt:lpwstr>
  </property>
</Properties>
</file>