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62" r:id="rId5"/>
    <p:sldMasterId id="2147483771" r:id="rId6"/>
    <p:sldMasterId id="2147483780" r:id="rId7"/>
    <p:sldMasterId id="2147483788" r:id="rId8"/>
    <p:sldMasterId id="2147483990" r:id="rId9"/>
    <p:sldMasterId id="2147483995" r:id="rId10"/>
    <p:sldMasterId id="2147484004" r:id="rId11"/>
    <p:sldMasterId id="2147484013" r:id="rId12"/>
    <p:sldMasterId id="2147484022" r:id="rId13"/>
  </p:sldMasterIdLst>
  <p:notesMasterIdLst>
    <p:notesMasterId r:id="rId40"/>
  </p:notesMasterIdLst>
  <p:handoutMasterIdLst>
    <p:handoutMasterId r:id="rId41"/>
  </p:handoutMasterIdLst>
  <p:sldIdLst>
    <p:sldId id="409" r:id="rId14"/>
    <p:sldId id="410" r:id="rId15"/>
    <p:sldId id="381" r:id="rId16"/>
    <p:sldId id="422" r:id="rId17"/>
    <p:sldId id="411" r:id="rId18"/>
    <p:sldId id="425" r:id="rId19"/>
    <p:sldId id="396" r:id="rId20"/>
    <p:sldId id="403" r:id="rId21"/>
    <p:sldId id="413" r:id="rId22"/>
    <p:sldId id="417" r:id="rId23"/>
    <p:sldId id="414" r:id="rId24"/>
    <p:sldId id="416" r:id="rId25"/>
    <p:sldId id="415" r:id="rId26"/>
    <p:sldId id="404" r:id="rId27"/>
    <p:sldId id="405" r:id="rId28"/>
    <p:sldId id="426" r:id="rId29"/>
    <p:sldId id="374" r:id="rId30"/>
    <p:sldId id="408" r:id="rId31"/>
    <p:sldId id="412" r:id="rId32"/>
    <p:sldId id="406" r:id="rId33"/>
    <p:sldId id="418" r:id="rId34"/>
    <p:sldId id="419" r:id="rId35"/>
    <p:sldId id="424" r:id="rId36"/>
    <p:sldId id="421" r:id="rId37"/>
    <p:sldId id="423" r:id="rId38"/>
    <p:sldId id="407" r:id="rId3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1111"/>
    <a:srgbClr val="080808"/>
    <a:srgbClr val="5F5F5F"/>
    <a:srgbClr val="EAEAEA"/>
    <a:srgbClr val="58585A"/>
    <a:srgbClr val="851618"/>
    <a:srgbClr val="FD273B"/>
    <a:srgbClr val="D41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24" autoAdjust="0"/>
    <p:restoredTop sz="97266" autoAdjust="0"/>
  </p:normalViewPr>
  <p:slideViewPr>
    <p:cSldViewPr>
      <p:cViewPr varScale="1">
        <p:scale>
          <a:sx n="120" d="100"/>
          <a:sy n="120" d="100"/>
        </p:scale>
        <p:origin x="-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070" y="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F5D3C5FD-60C6-46C2-8626-FA8F3DB8E2D5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40B5A6ED-DE79-43F4-8D78-15883A599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C3C3C9D7-B2CB-4EFD-93BA-2E406A247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1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8B73F3D-2947-4EE1-A2F6-D46C022F659E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3C9D7-B2CB-4EFD-93BA-2E406A2476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327498-6273-4A74-8577-1A3441BC1EB2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03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5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87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91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23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4" y="1450774"/>
            <a:ext cx="7829793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97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00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87847" y="1462651"/>
            <a:ext cx="3920352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987635" y="2100824"/>
            <a:ext cx="3930733" cy="3729959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281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27224" y="1450774"/>
            <a:ext cx="3879269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1342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82584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7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779453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627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640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43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7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sz="2400" b="0" dirty="0" smtClean="0">
                <a:solidFill>
                  <a:prstClr val="black"/>
                </a:solidFill>
                <a:latin typeface="Calibri"/>
                <a:ea typeface="+mn-ea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 Willow Springs Circle | York, PA 17406 USA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+1 (717) 767-6511 | www.redlion.net | info@redlion.net 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dirty="0" smtClean="0">
                <a:solidFill>
                  <a:prstClr val="black"/>
                </a:solidFill>
                <a:ea typeface="+mn-ea"/>
              </a:rPr>
              <a:t>Thank You </a:t>
            </a: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sz="2400" b="0" dirty="0" smtClean="0">
                <a:solidFill>
                  <a:prstClr val="black"/>
                </a:solidFill>
                <a:latin typeface="Calibri"/>
                <a:ea typeface="+mn-ea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 Willow Springs Circle | York, PA 17406 USA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+1 (717) 767-6511 | www.redlion.net | info@redlion.net 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98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dirty="0" smtClean="0">
                <a:solidFill>
                  <a:prstClr val="black"/>
                </a:solidFill>
                <a:ea typeface="+mn-ea"/>
              </a:rPr>
              <a:t>Thank You. Questions?</a:t>
            </a: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sz="2400" b="0" dirty="0" smtClean="0">
                <a:solidFill>
                  <a:prstClr val="black"/>
                </a:solidFill>
                <a:latin typeface="Calibri"/>
                <a:ea typeface="+mn-ea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 Willow Springs Circle | York, PA 17406 USA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+1 (717) 767-6511 | www.redlion.net | info@redlion.net 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307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73623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4227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250" y="4405313"/>
            <a:ext cx="7410450" cy="509587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09067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2956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334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57437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97123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08177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13253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45723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8951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5801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250" y="4405313"/>
            <a:ext cx="7410450" cy="509587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74638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4565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65350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35526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3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24020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0774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3276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74127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29934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7857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374443" y="4332596"/>
            <a:ext cx="7410451" cy="58420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200" b="1" i="0" baseline="0">
                <a:solidFill>
                  <a:schemeClr val="tx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60845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741084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7111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2407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7977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03058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015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71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360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49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54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429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pic>
          <p:nvPicPr>
            <p:cNvPr id="1028" name="Picture 13" descr="http://sellmore.redlion.net/dist/logo_files/CoporateLogoSet/MSOffice%20for%20Microsoft%20Office%20use/RedLion-logo_MS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85" r:id="rId2"/>
    <p:sldLayoutId id="2147483986" r:id="rId3"/>
    <p:sldLayoutId id="2147483987" r:id="rId4"/>
    <p:sldLayoutId id="21474839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sellmore.redlion.net/dist/logo_files/CoporateLogoSet/MSOffice%20for%20Microsoft%20Office%20use/RedLion-logo_MS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6069013"/>
            <a:ext cx="17097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1"/>
          <p:cNvSpPr txBox="1">
            <a:spLocks noChangeArrowheads="1"/>
          </p:cNvSpPr>
          <p:nvPr/>
        </p:nvSpPr>
        <p:spPr bwMode="auto">
          <a:xfrm>
            <a:off x="8809038" y="6602413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4E2E374-E4D7-4EC2-BA21-D87F882EE047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>
                <a:defRPr/>
              </a:pPr>
              <a:t>‹#›</a:t>
            </a:fld>
            <a:endParaRPr lang="en-US" altLang="en-US" sz="1000" smtClean="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3175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1"/>
          <p:cNvSpPr txBox="1">
            <a:spLocks noChangeArrowheads="1"/>
          </p:cNvSpPr>
          <p:nvPr/>
        </p:nvSpPr>
        <p:spPr bwMode="auto">
          <a:xfrm>
            <a:off x="8809038" y="6602413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BC4EAF-B371-4E08-A954-5C2CF52F52AC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>
                <a:defRPr/>
              </a:pPr>
              <a:t>‹#›</a:t>
            </a:fld>
            <a:endParaRPr lang="en-US" altLang="en-US" sz="1000" smtClean="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-3175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ttp://sellmore.redlion.net/dist/logo_files/CoporateLogoSet/MSOffice%20for%20Microsoft%20Office%20use/RedLion-logo_MS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6069013"/>
            <a:ext cx="17097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8809038" y="6602413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15C7A5D-4E36-4656-BDE9-F8ECA8A974B3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>
                <a:defRPr/>
              </a:pPr>
              <a:t>‹#›</a:t>
            </a:fld>
            <a:endParaRPr lang="en-US" altLang="en-US" sz="1000" smtClean="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-3175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4101" name="Group 12"/>
          <p:cNvGrpSpPr>
            <a:grpSpLocks/>
          </p:cNvGrpSpPr>
          <p:nvPr/>
        </p:nvGrpSpPr>
        <p:grpSpPr bwMode="auto">
          <a:xfrm>
            <a:off x="-1588" y="0"/>
            <a:ext cx="9145588" cy="941388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407" y="0"/>
              <a:ext cx="9143594" cy="28567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995" y="588806"/>
              <a:ext cx="133344" cy="35233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299958"/>
              <a:ext cx="244465" cy="288848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588"/>
              <a:ext cx="353997" cy="288848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1181" y="288848"/>
              <a:ext cx="247640" cy="28567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407" y="284087"/>
              <a:ext cx="9143594" cy="1587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9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96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3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2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redlion.net/E3" TargetMode="Externa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dlion.net/sites/default/files/styles/uc_product_full/public/products/G07-200.gif?itok=DXJ6bsUq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Paul Bunnell| February 2016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sz="3200" b="1" dirty="0" smtClean="0">
                <a:ea typeface="+mn-ea"/>
                <a:cs typeface="Helvetica"/>
              </a:rPr>
              <a:t>Product Briefing: </a:t>
            </a:r>
            <a:r>
              <a:rPr lang="en-US" sz="3200" b="1" dirty="0" smtClean="0">
                <a:latin typeface="+mn-lt"/>
                <a:ea typeface="+mn-ea"/>
                <a:cs typeface="Helvetica"/>
              </a:rPr>
              <a:t>E3</a:t>
            </a:r>
            <a:r>
              <a:rPr lang="en-US" sz="3200" b="1" dirty="0" smtClean="0">
                <a:ea typeface="+mn-ea"/>
                <a:cs typeface="Helvetica"/>
              </a:rPr>
              <a:t> I/O™ Modules</a:t>
            </a:r>
            <a:endParaRPr lang="en-US" sz="3200" b="1" dirty="0">
              <a:ea typeface="+mn-e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48598"/>
            <a:ext cx="9144000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Calibri"/>
                <a:ea typeface="+mn-ea"/>
              </a:rPr>
              <a:t>NOTE: Due to bandwidth-induced audio problems, the audio portion is via phone only. To connect via phone, select the audio option at the top of your monitor,</a:t>
            </a:r>
            <a:br>
              <a:rPr lang="en-US" sz="2000" dirty="0" smtClean="0">
                <a:solidFill>
                  <a:prstClr val="white"/>
                </a:solidFill>
                <a:latin typeface="Calibri"/>
                <a:ea typeface="+mn-ea"/>
              </a:rPr>
            </a:br>
            <a:r>
              <a:rPr lang="en-US" sz="2000" dirty="0" smtClean="0">
                <a:solidFill>
                  <a:prstClr val="white"/>
                </a:solidFill>
                <a:latin typeface="Calibri"/>
                <a:ea typeface="+mn-ea"/>
              </a:rPr>
              <a:t>and follow the dial-in instructions.</a:t>
            </a:r>
            <a:endParaRPr lang="en-US" sz="20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366480" y="3646508"/>
            <a:ext cx="4179296" cy="584200"/>
          </a:xfrm>
          <a:prstGeom prst="rect">
            <a:avLst/>
          </a:prstGeom>
          <a:noFill/>
        </p:spPr>
        <p:txBody>
          <a:bodyPr anchor="b"/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6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WELCOME.</a:t>
            </a:r>
          </a:p>
          <a:p>
            <a:pPr fontAlgn="auto">
              <a:lnSpc>
                <a:spcPts val="2700"/>
              </a:lnSpc>
            </a:pPr>
            <a:r>
              <a:rPr lang="en-US" sz="24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webcast </a:t>
            </a:r>
            <a:r>
              <a:rPr lang="en-US" sz="24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sz="24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ill </a:t>
            </a:r>
            <a:r>
              <a:rPr lang="en-US" sz="24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</a:t>
            </a:r>
            <a:r>
              <a:rPr lang="en-US" sz="24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egin shortly</a:t>
            </a:r>
            <a:endParaRPr lang="en-US" sz="24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I/O Connections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177" y="5860702"/>
            <a:ext cx="432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n-lt"/>
              </a:rPr>
              <a:t>Two rows of removable terminal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+mn-lt"/>
              </a:rPr>
              <a:t>blocks for wiring field devices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57313"/>
            <a:ext cx="6796087" cy="43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2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Serial Connection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28800"/>
            <a:ext cx="82677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2307" y="5562600"/>
            <a:ext cx="497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n-lt"/>
              </a:rPr>
              <a:t>RS-485 network for connecting legacy</a:t>
            </a:r>
            <a:br>
              <a:rPr lang="en-US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serial field devices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8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USB Connection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0704" y="5634335"/>
            <a:ext cx="4421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n-lt"/>
              </a:rPr>
              <a:t>USB port for device configuration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27" y="1600200"/>
            <a:ext cx="7763321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Ethernet Connections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873" y="5646003"/>
            <a:ext cx="4017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n-lt"/>
              </a:rPr>
              <a:t>Dual Ethernet ports for device</a:t>
            </a:r>
            <a:br>
              <a:rPr lang="en-US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configuration and networking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54881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422900" y="4724617"/>
            <a:ext cx="3352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3. Two </a:t>
            </a:r>
            <a:r>
              <a:rPr lang="en-US" altLang="en-US" sz="22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Networks Mode</a:t>
            </a:r>
            <a:r>
              <a:rPr lang="en-US" altLang="en-US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br>
              <a:rPr lang="en-US" altLang="en-US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n-US" altLang="en-US" sz="1600" i="1" dirty="0">
                <a:latin typeface="+mn-lt"/>
                <a:cs typeface="Times New Roman" pitchFamily="18" charset="0"/>
              </a:rPr>
              <a:t>Each Ethernet port has </a:t>
            </a:r>
            <a:r>
              <a:rPr lang="en-US" altLang="en-US" sz="1600" i="1" dirty="0" smtClean="0">
                <a:latin typeface="+mn-lt"/>
                <a:cs typeface="Times New Roman" pitchFamily="18" charset="0"/>
              </a:rPr>
              <a:t>a unique </a:t>
            </a:r>
            <a:r>
              <a:rPr lang="en-US" altLang="en-US" sz="1600" i="1" dirty="0">
                <a:latin typeface="+mn-lt"/>
                <a:cs typeface="Times New Roman" pitchFamily="18" charset="0"/>
              </a:rPr>
              <a:t>MAC and IP </a:t>
            </a:r>
            <a:r>
              <a:rPr lang="en-US" altLang="en-US" sz="1600" i="1" dirty="0" smtClean="0">
                <a:latin typeface="+mn-lt"/>
                <a:cs typeface="Times New Roman" pitchFamily="18" charset="0"/>
              </a:rPr>
              <a:t>address for connecting two </a:t>
            </a:r>
            <a:r>
              <a:rPr lang="en-US" altLang="en-US" sz="1600" i="1" dirty="0">
                <a:latin typeface="+mn-lt"/>
                <a:cs typeface="Times New Roman" pitchFamily="18" charset="0"/>
              </a:rPr>
              <a:t>independent physical </a:t>
            </a:r>
            <a:r>
              <a:rPr lang="en-US" altLang="en-US" sz="1600" i="1" dirty="0" smtClean="0">
                <a:latin typeface="+mn-lt"/>
                <a:cs typeface="Times New Roman" pitchFamily="18" charset="0"/>
              </a:rPr>
              <a:t>networks </a:t>
            </a:r>
            <a:endParaRPr lang="en-US" altLang="en-US" sz="1600" i="1" dirty="0">
              <a:latin typeface="+mn-lt"/>
              <a:cs typeface="Times New Roman" pitchFamily="18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683249" y="1676400"/>
            <a:ext cx="34607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1. Real-Time </a:t>
            </a:r>
            <a:r>
              <a:rPr lang="en-US" altLang="en-US" sz="22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Ring </a:t>
            </a:r>
            <a:r>
              <a:rPr lang="en-US" altLang="en-US" sz="22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Mode</a:t>
            </a:r>
            <a:r>
              <a:rPr lang="en-US" altLang="en-US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6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/>
            </a:r>
            <a:br>
              <a:rPr lang="en-US" altLang="en-US" sz="16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</a:br>
            <a:r>
              <a:rPr lang="en-US" altLang="en-US" sz="16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altLang="en-US" sz="1600" i="1" dirty="0" smtClean="0">
                <a:latin typeface="+mn-lt"/>
                <a:cs typeface="Times New Roman" pitchFamily="18" charset="0"/>
              </a:rPr>
              <a:t>reate redundant Ethernet reliability without additional costly equipment </a:t>
            </a:r>
            <a:endParaRPr lang="en-US" altLang="en-US" sz="1600" i="1" dirty="0">
              <a:latin typeface="+mn-lt"/>
              <a:cs typeface="Times New Roman" pitchFamily="18" charset="0"/>
            </a:endParaRPr>
          </a:p>
        </p:txBody>
      </p:sp>
      <p:pic>
        <p:nvPicPr>
          <p:cNvPr id="14342" name="Picture 6" descr="Switch Elimination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3021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38124" y="3402449"/>
            <a:ext cx="36798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 smtClean="0">
                <a:solidFill>
                  <a:schemeClr val="accent1"/>
                </a:solidFill>
                <a:latin typeface="+mn-lt"/>
              </a:rPr>
              <a:t>2. Switch </a:t>
            </a:r>
            <a:r>
              <a:rPr lang="en-US" altLang="en-US" sz="2200" b="1" dirty="0">
                <a:solidFill>
                  <a:schemeClr val="accent1"/>
                </a:solidFill>
                <a:latin typeface="+mn-lt"/>
              </a:rPr>
              <a:t>Elimination Mode</a:t>
            </a:r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 </a:t>
            </a:r>
            <a:br>
              <a:rPr lang="en-US" altLang="en-US" sz="1600" b="1" dirty="0">
                <a:solidFill>
                  <a:srgbClr val="000000"/>
                </a:solidFill>
                <a:latin typeface="+mn-lt"/>
              </a:rPr>
            </a:br>
            <a:r>
              <a:rPr lang="en-US" altLang="en-US" sz="1600" i="1" dirty="0">
                <a:solidFill>
                  <a:srgbClr val="000000"/>
                </a:solidFill>
                <a:latin typeface="+mn-lt"/>
              </a:rPr>
              <a:t>Daisy-chain </a:t>
            </a:r>
            <a:r>
              <a:rPr lang="en-US" altLang="en-US" sz="1600" i="1" dirty="0" smtClean="0">
                <a:solidFill>
                  <a:srgbClr val="000000"/>
                </a:solidFill>
                <a:latin typeface="+mn-lt"/>
              </a:rPr>
              <a:t>modules – without </a:t>
            </a:r>
            <a:r>
              <a:rPr lang="en-US" altLang="en-US" sz="1600" i="1" dirty="0">
                <a:solidFill>
                  <a:srgbClr val="000000"/>
                </a:solidFill>
                <a:latin typeface="+mn-lt"/>
              </a:rPr>
              <a:t>the need for external </a:t>
            </a:r>
            <a:r>
              <a:rPr lang="en-US" altLang="en-US" sz="1600" i="1" dirty="0" smtClean="0">
                <a:solidFill>
                  <a:srgbClr val="000000"/>
                </a:solidFill>
                <a:latin typeface="+mn-lt"/>
              </a:rPr>
              <a:t>switches – s</a:t>
            </a:r>
            <a:r>
              <a:rPr lang="en-US" altLang="en-US" sz="1600" i="1" dirty="0" smtClean="0">
                <a:latin typeface="+mn-lt"/>
              </a:rPr>
              <a:t>aves </a:t>
            </a:r>
            <a:r>
              <a:rPr lang="en-US" altLang="en-US" sz="1600" i="1" dirty="0">
                <a:latin typeface="+mn-lt"/>
              </a:rPr>
              <a:t>money and </a:t>
            </a:r>
            <a:r>
              <a:rPr lang="en-US" altLang="en-US" sz="1600" i="1" dirty="0" smtClean="0">
                <a:latin typeface="+mn-lt"/>
              </a:rPr>
              <a:t>reduces complexity</a:t>
            </a:r>
            <a:endParaRPr lang="en-US" altLang="en-US" sz="1600" i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1012" y="3576638"/>
            <a:ext cx="3505200" cy="931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2" y="3471863"/>
            <a:ext cx="8620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7" y="3471863"/>
            <a:ext cx="8604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3471863"/>
            <a:ext cx="8604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2" y="3495675"/>
            <a:ext cx="86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8800" y="5410200"/>
            <a:ext cx="762000" cy="1182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2" y="4713288"/>
            <a:ext cx="11811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5" descr="Ring Switch Mo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64" b="9116"/>
          <a:stretch>
            <a:fillRect/>
          </a:stretch>
        </p:blipFill>
        <p:spPr bwMode="auto">
          <a:xfrm>
            <a:off x="1781175" y="4589463"/>
            <a:ext cx="13509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5618163"/>
            <a:ext cx="86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Elbow Connector 17"/>
          <p:cNvCxnSpPr>
            <a:endCxn id="14352" idx="0"/>
          </p:cNvCxnSpPr>
          <p:nvPr/>
        </p:nvCxnSpPr>
        <p:spPr>
          <a:xfrm>
            <a:off x="2903537" y="5192713"/>
            <a:ext cx="712788" cy="4254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4350" idx="1"/>
          </p:cNvCxnSpPr>
          <p:nvPr/>
        </p:nvCxnSpPr>
        <p:spPr>
          <a:xfrm rot="10800000" flipV="1">
            <a:off x="3741737" y="5165726"/>
            <a:ext cx="352425" cy="4905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024" name="Rectangle 214023"/>
          <p:cNvSpPr/>
          <p:nvPr/>
        </p:nvSpPr>
        <p:spPr>
          <a:xfrm>
            <a:off x="2979737" y="5230813"/>
            <a:ext cx="228600" cy="12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56" name="Group 1"/>
          <p:cNvGrpSpPr>
            <a:grpSpLocks/>
          </p:cNvGrpSpPr>
          <p:nvPr/>
        </p:nvGrpSpPr>
        <p:grpSpPr bwMode="auto">
          <a:xfrm>
            <a:off x="1165225" y="1371600"/>
            <a:ext cx="4397375" cy="1476375"/>
            <a:chOff x="228600" y="1524000"/>
            <a:chExt cx="4397375" cy="1476375"/>
          </a:xfrm>
        </p:grpSpPr>
        <p:pic>
          <p:nvPicPr>
            <p:cNvPr id="14357" name="Picture 5" descr="Ring Switch Mod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89088"/>
              <a:ext cx="4016375" cy="141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617788" y="1816100"/>
              <a:ext cx="1725612" cy="1079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5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828800"/>
              <a:ext cx="860425" cy="75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125" y="1798638"/>
              <a:ext cx="903288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24000"/>
              <a:ext cx="1690838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itle 3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Ethernet Networking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4178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4724400" y="1387475"/>
            <a:ext cx="3814762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altLang="en-US" dirty="0">
                <a:cs typeface="Helvetica" pitchFamily="34" charset="0"/>
              </a:rPr>
              <a:t>Out of space on the back of the Graphite HMI?</a:t>
            </a:r>
          </a:p>
          <a:p>
            <a:pPr lvl="1"/>
            <a:r>
              <a:rPr altLang="en-US" dirty="0">
                <a:cs typeface="Helvetica" pitchFamily="34" charset="0"/>
              </a:rPr>
              <a:t>Add multiple </a:t>
            </a:r>
            <a:r>
              <a:rPr altLang="en-US" dirty="0" smtClean="0">
                <a:cs typeface="Helvetica" pitchFamily="34" charset="0"/>
              </a:rPr>
              <a:t>E3 I/O</a:t>
            </a:r>
            <a:r>
              <a:rPr lang="en-US" altLang="en-US" dirty="0" smtClean="0">
                <a:cs typeface="Helvetica" pitchFamily="34" charset="0"/>
              </a:rPr>
              <a:t>™</a:t>
            </a:r>
            <a:r>
              <a:rPr altLang="en-US" dirty="0" smtClean="0">
                <a:cs typeface="Helvetica" pitchFamily="34" charset="0"/>
              </a:rPr>
              <a:t> </a:t>
            </a:r>
            <a:r>
              <a:rPr altLang="en-US" dirty="0">
                <a:cs typeface="Helvetica" pitchFamily="34" charset="0"/>
              </a:rPr>
              <a:t>modules via Ethernet network</a:t>
            </a:r>
          </a:p>
          <a:p>
            <a:pPr lvl="1"/>
            <a:r>
              <a:rPr altLang="en-US" dirty="0">
                <a:cs typeface="Helvetica" pitchFamily="34" charset="0"/>
              </a:rPr>
              <a:t>Mount E3 I/O modules to the back of the panel</a:t>
            </a:r>
          </a:p>
          <a:p>
            <a:pPr lvl="1"/>
            <a:r>
              <a:rPr altLang="en-US" dirty="0">
                <a:cs typeface="Helvetica" pitchFamily="34" charset="0"/>
              </a:rPr>
              <a:t>Distribute E3 I/O modules to other parts of the factory</a:t>
            </a:r>
          </a:p>
        </p:txBody>
      </p:sp>
      <p:sp>
        <p:nvSpPr>
          <p:cNvPr id="15363" name="Title 5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Extend Graphite® HMIs I/O</a:t>
            </a:r>
          </a:p>
        </p:txBody>
      </p:sp>
      <p:sp>
        <p:nvSpPr>
          <p:cNvPr id="4" name="Plus 3"/>
          <p:cNvSpPr/>
          <p:nvPr/>
        </p:nvSpPr>
        <p:spPr>
          <a:xfrm>
            <a:off x="2546350" y="333153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19722" r="18056" b="20277"/>
          <a:stretch>
            <a:fillRect/>
          </a:stretch>
        </p:blipFill>
        <p:spPr bwMode="auto">
          <a:xfrm>
            <a:off x="1957055" y="1371600"/>
            <a:ext cx="2025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Numbers, Set Up &amp; Configuration</a:t>
            </a: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8056" r="17917" b="18056"/>
          <a:stretch>
            <a:fillRect/>
          </a:stretch>
        </p:blipFill>
        <p:spPr bwMode="auto">
          <a:xfrm>
            <a:off x="5943600" y="1600200"/>
            <a:ext cx="2632131" cy="263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401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15900"/>
            <a:ext cx="7927975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</a:t>
            </a:r>
            <a:r>
              <a:rPr lang="en-US" altLang="en-US" dirty="0" smtClean="0">
                <a:latin typeface="+mn-lt"/>
              </a:rPr>
              <a:t>3 I/O™ Module</a:t>
            </a:r>
            <a:r>
              <a:rPr lang="en-US" altLang="en-US" dirty="0" smtClean="0"/>
              <a:t> Model Explanation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952500" y="1295400"/>
            <a:ext cx="5829300" cy="4953000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E3-##AABB-1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     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smtClean="0">
                <a:ea typeface="MS PGothic" pitchFamily="34" charset="-128"/>
              </a:rPr>
              <a:t>   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smtClean="0">
                <a:ea typeface="MS PGothic" pitchFamily="34" charset="-128"/>
              </a:rPr>
              <a:t>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                      </a:t>
            </a:r>
            <a:r>
              <a:rPr lang="en-US" sz="2200" dirty="0" smtClean="0">
                <a:ea typeface="MS PGothic" pitchFamily="34" charset="-128"/>
              </a:rPr>
              <a:t>Future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200" dirty="0" smtClean="0">
                <a:ea typeface="MS PGothic" pitchFamily="34" charset="-128"/>
              </a:rPr>
              <a:t>                Signal type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200" dirty="0" smtClean="0">
                <a:ea typeface="MS PGothic" pitchFamily="34" charset="-128"/>
              </a:rPr>
              <a:t>           I/O type (DI, DO, AI, AO)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ea typeface="MS PGothic" pitchFamily="34" charset="-128"/>
              </a:rPr>
              <a:t> </a:t>
            </a:r>
            <a:r>
              <a:rPr lang="en-US" sz="2200" dirty="0" smtClean="0">
                <a:ea typeface="MS PGothic" pitchFamily="34" charset="-128"/>
              </a:rPr>
              <a:t>     Number of channels</a:t>
            </a:r>
            <a:endParaRPr lang="en-US" sz="2200" dirty="0">
              <a:ea typeface="MS PGothic" pitchFamily="34" charset="-128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dirty="0" smtClean="0">
                <a:ea typeface="MS PGothic" pitchFamily="34" charset="-128"/>
              </a:rPr>
              <a:t> E3 product line</a:t>
            </a:r>
            <a:endParaRPr lang="en-US" sz="2200" dirty="0">
              <a:ea typeface="MS PGothic" pitchFamily="34" charset="-128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ea typeface="MS PGothic" pitchFamily="34" charset="-128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dirty="0">
                <a:ea typeface="MS PGothic" pitchFamily="34" charset="-128"/>
              </a:rPr>
              <a:t>Example: E3-32DI24-1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ea typeface="MS PGothic" pitchFamily="34" charset="-128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b="1" dirty="0">
                <a:ea typeface="MS PGothic" pitchFamily="34" charset="-128"/>
              </a:rPr>
              <a:t>Exceptions: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ea typeface="MS PGothic" pitchFamily="34" charset="-128"/>
              </a:rPr>
              <a:t>E3-MIX20884-1, E3-MIX24880-1, </a:t>
            </a:r>
            <a:br>
              <a:rPr lang="en-US" sz="2000" dirty="0" smtClean="0">
                <a:ea typeface="MS PGothic" pitchFamily="34" charset="-128"/>
              </a:rPr>
            </a:br>
            <a:r>
              <a:rPr lang="en-US" sz="2000" dirty="0" smtClean="0">
                <a:ea typeface="MS PGothic" pitchFamily="34" charset="-128"/>
              </a:rPr>
              <a:t>E3-MIX24882-1, E3-16AI8AO-1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>
              <a:ea typeface="MS PGothic" pitchFamily="34" charset="-128"/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8056" r="17917" b="18056"/>
          <a:stretch>
            <a:fillRect/>
          </a:stretch>
        </p:blipFill>
        <p:spPr bwMode="auto">
          <a:xfrm>
            <a:off x="5113352" y="1447800"/>
            <a:ext cx="364964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181100" y="16764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85900" y="1676400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4368" y="16764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71700" y="16764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28900" y="16764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28700" y="16764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09700" y="16764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14500" y="16764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95500" y="16764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52700" y="16764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914400" y="1450975"/>
            <a:ext cx="3814763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E3-MIX24880-1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E3-MIX24882-1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sz="2000" dirty="0" smtClean="0">
                <a:cs typeface="Helvetica" pitchFamily="34" charset="0"/>
              </a:rPr>
              <a:t>E3-MIX20884-1</a:t>
            </a:r>
            <a:endParaRPr altLang="en-US" sz="2000" dirty="0" smtClean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E3-32DI24-1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E3-16DI24-1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E3-16DIAC-1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E3-32DO24-1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E3-16DO24-1</a:t>
            </a:r>
            <a:endParaRPr altLang="en-US" sz="2000" dirty="0">
              <a:cs typeface="Helvetica" pitchFamily="34" charset="0"/>
            </a:endParaRPr>
          </a:p>
          <a:p>
            <a:pPr marL="0" indent="0">
              <a:buNone/>
            </a:pPr>
            <a:endParaRPr altLang="en-US" sz="1800" dirty="0">
              <a:cs typeface="Helvetica" pitchFamily="34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6781800" y="1450975"/>
            <a:ext cx="2438400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sz="2000" dirty="0">
                <a:cs typeface="Helvetica" pitchFamily="34" charset="0"/>
              </a:rPr>
              <a:t>E3-16DORLY-1</a:t>
            </a: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E3-32AI20M-1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E3-16AI20M-1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E3-16AI8AO-1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E3-8AO20M-1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E3-10RTD-1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E3-16ISOTC-1</a:t>
            </a:r>
            <a:endParaRPr altLang="en-US" sz="2000" dirty="0">
              <a:cs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altLang="en-US" sz="2000" dirty="0" smtClean="0">
                <a:cs typeface="Helvetica" pitchFamily="34" charset="0"/>
              </a:rPr>
              <a:t>E3-16ISO20M-1</a:t>
            </a:r>
            <a:endParaRPr altLang="en-US" sz="2000" dirty="0">
              <a:cs typeface="Helvetica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</a:t>
            </a:r>
            <a:r>
              <a:rPr lang="en-US" altLang="en-US" dirty="0" smtClean="0">
                <a:latin typeface="+mn-lt"/>
              </a:rPr>
              <a:t>3</a:t>
            </a:r>
            <a:r>
              <a:rPr lang="en-US" altLang="en-US" dirty="0" smtClean="0"/>
              <a:t> I/O™ Module Part Number List</a:t>
            </a:r>
          </a:p>
        </p:txBody>
      </p:sp>
      <p:pic>
        <p:nvPicPr>
          <p:cNvPr id="174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19722" r="18056" b="20277"/>
          <a:stretch>
            <a:fillRect/>
          </a:stretch>
        </p:blipFill>
        <p:spPr bwMode="auto">
          <a:xfrm>
            <a:off x="3124200" y="1676400"/>
            <a:ext cx="343730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Part </a:t>
            </a:r>
            <a:r>
              <a:rPr lang="en-US" altLang="en-US" dirty="0" smtClean="0"/>
              <a:t>Number/Description/USD List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7872"/>
              </p:ext>
            </p:extLst>
          </p:nvPr>
        </p:nvGraphicFramePr>
        <p:xfrm>
          <a:off x="1371599" y="1371598"/>
          <a:ext cx="6629401" cy="4644230"/>
        </p:xfrm>
        <a:graphic>
          <a:graphicData uri="http://schemas.openxmlformats.org/drawingml/2006/table">
            <a:tbl>
              <a:tblPr/>
              <a:tblGrid>
                <a:gridCol w="1455025"/>
                <a:gridCol w="4488576"/>
                <a:gridCol w="685800"/>
              </a:tblGrid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E3-16AI20M-1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I/O™ Module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16 analog inputs (4-20mA)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E3-16AI8AO-1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16 AI and 8 AO (4-20mA)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E3-16DI24-1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16 Isolated discrete inputs (12/24VDC)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E3-16DIAC-1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16 Discrete Inputs (24/120 DC/AC)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E3-16DO24-1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16 Isolated discrete outputs (12/24VDC)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E3-16DORLY-1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16 Relay discrete outputs (Form C and A, 12/24 DC/AC)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E3-16ISO20M-1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16 Isolated analog inputs (4-20mA)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E3-16ISOTC-1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16 Thermocouples Inputs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E3-32AI10V-1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32 Analog inputs (0-10V)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E3-32AI20M-1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32 analog inputs (4-20mA)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E3-32DI24-1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32 Discrete inputs (12/24VDC)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E3-32DO24-1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32 Discrete outputs (12/24VDC)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E3-8AO20M-1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8 Analog outputs(4-20mA)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E3-MIX20884-1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12 DI (DC), 8 DI/DO (DC), 8 AI (mA), 4 AO (mA and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E3-MIX24880-1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16 DI(DC), 8DI/DO (DC), 8AI (mA), 0 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E3-MIX24882-1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E3 I/O Module, 16 DI(DC), 8DI/DO (DC), 8AI (mA), 2 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8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9996" y="3886934"/>
            <a:ext cx="9143999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dirty="0" smtClean="0">
                <a:solidFill>
                  <a:prstClr val="black"/>
                </a:solidFill>
              </a:rPr>
              <a:t>Product Briefing: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srgbClr val="E10535"/>
                </a:solidFill>
              </a:rPr>
              <a:t>E3 I/O™ Modules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700" dirty="0" smtClean="0">
                <a:solidFill>
                  <a:prstClr val="black"/>
                </a:solidFill>
              </a:rPr>
              <a:t/>
            </a:r>
            <a:br>
              <a:rPr lang="en-US" sz="700" dirty="0" smtClean="0">
                <a:solidFill>
                  <a:prstClr val="black"/>
                </a:solidFill>
              </a:rPr>
            </a:br>
            <a:r>
              <a:rPr lang="en-US" sz="1600" b="0" i="1" dirty="0" smtClean="0">
                <a:solidFill>
                  <a:prstClr val="black"/>
                </a:solidFill>
              </a:rPr>
              <a:t>Paul Bunnell</a:t>
            </a:r>
            <a:br>
              <a:rPr lang="en-US" sz="1600" b="0" i="1" dirty="0" smtClean="0">
                <a:solidFill>
                  <a:prstClr val="black"/>
                </a:solidFill>
              </a:rPr>
            </a:br>
            <a:r>
              <a:rPr lang="en-US" sz="1600" b="0" i="1" dirty="0" smtClean="0">
                <a:solidFill>
                  <a:prstClr val="black"/>
                </a:solidFill>
              </a:rPr>
              <a:t>Director of Product Management</a:t>
            </a:r>
            <a:br>
              <a:rPr lang="en-US" sz="1600" b="0" i="1" dirty="0" smtClean="0">
                <a:solidFill>
                  <a:prstClr val="black"/>
                </a:solidFill>
              </a:rPr>
            </a:br>
            <a:r>
              <a:rPr lang="en-US" sz="1600" b="0" i="1" dirty="0" smtClean="0">
                <a:solidFill>
                  <a:prstClr val="black"/>
                </a:solidFill>
              </a:rPr>
              <a:t>Red Lion Controls</a:t>
            </a:r>
            <a:br>
              <a:rPr lang="en-US" sz="1600" b="0" i="1" dirty="0" smtClean="0">
                <a:solidFill>
                  <a:prstClr val="black"/>
                </a:solidFill>
              </a:rPr>
            </a:br>
            <a:endParaRPr lang="en-US" sz="1600" b="0" i="1" dirty="0" smtClean="0">
              <a:solidFill>
                <a:prstClr val="black"/>
              </a:solidFill>
            </a:endParaRPr>
          </a:p>
          <a:p>
            <a:pPr marL="285750" lvl="1" indent="0" fontAlgn="auto">
              <a:buFont typeface="Lucida Grande"/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029" name="Picture 5" descr="C:\Users\paul.bunnell\Pictures\Paul Bunnell - Photo 300 x 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05" y="5545302"/>
            <a:ext cx="1164179" cy="11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11949" r="8824" b="14522"/>
          <a:stretch>
            <a:fillRect/>
          </a:stretch>
        </p:blipFill>
        <p:spPr bwMode="auto">
          <a:xfrm>
            <a:off x="3200400" y="1352562"/>
            <a:ext cx="2587625" cy="22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79217"/>
            <a:ext cx="8305800" cy="293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Setup and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8599" y="5181600"/>
            <a:ext cx="5562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n-lt"/>
              </a:rPr>
              <a:t>Used to select Ethernet networking mode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nd type of DI (sinking or sourcing)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7" y="3346616"/>
            <a:ext cx="3276600" cy="76125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81200" y="1371600"/>
            <a:ext cx="5041900" cy="1752600"/>
            <a:chOff x="2158409" y="1657496"/>
            <a:chExt cx="5041900" cy="1752600"/>
          </a:xfrm>
        </p:grpSpPr>
        <p:pic>
          <p:nvPicPr>
            <p:cNvPr id="184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41" y="1657496"/>
              <a:ext cx="1890868" cy="1733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3" name="Picture 5" descr="Ring Switch Mo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64" b="9116"/>
            <a:stretch>
              <a:fillRect/>
            </a:stretch>
          </p:blipFill>
          <p:spPr bwMode="auto">
            <a:xfrm>
              <a:off x="2158409" y="1746346"/>
              <a:ext cx="1752744" cy="166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3657600" y="2743200"/>
              <a:ext cx="2971800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3657600" y="2578221"/>
              <a:ext cx="457200" cy="8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Setup and Configuration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9374" y="3594100"/>
            <a:ext cx="2917825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Device-based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Web UI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614738"/>
            <a:ext cx="555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+mn-lt"/>
              </a:rPr>
              <a:t>OR</a:t>
            </a:r>
          </a:p>
        </p:txBody>
      </p:sp>
      <p:pic>
        <p:nvPicPr>
          <p:cNvPr id="1844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1" y="4076700"/>
            <a:ext cx="2305050" cy="17827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4" y="4084320"/>
            <a:ext cx="2408906" cy="17830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5" y="5896397"/>
            <a:ext cx="3276600" cy="761259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Setup and Configuration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8211563" cy="427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1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Sell?</a:t>
            </a:r>
            <a:endParaRPr lang="en-US" dirty="0"/>
          </a:p>
        </p:txBody>
      </p:sp>
      <p:pic>
        <p:nvPicPr>
          <p:cNvPr id="5" name="Picture 2" descr="C:\Users\jefft.HQ\AppData\Local\Microsoft\Windows\Temporary Internet Files\Content.IE5\RP1NNPC1\MC900384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3234816" cy="265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0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Graphite® HMI customers that require high-density I/O that </a:t>
            </a:r>
            <a:br>
              <a:rPr lang="en-US" dirty="0" smtClean="0"/>
            </a:br>
            <a:r>
              <a:rPr lang="en-US" dirty="0" smtClean="0"/>
              <a:t>can be mounted on the back panel of the enclosure</a:t>
            </a:r>
          </a:p>
          <a:p>
            <a:r>
              <a:rPr lang="en-US" dirty="0" smtClean="0"/>
              <a:t>Applications where sensors are long distances from controller or HMI – can eliminate large bundles of wires</a:t>
            </a:r>
          </a:p>
          <a:p>
            <a:pPr lvl="1"/>
            <a:r>
              <a:rPr lang="en-US" dirty="0" smtClean="0"/>
              <a:t>Example: continuous process ovens, storage tanks and material handling </a:t>
            </a:r>
          </a:p>
          <a:p>
            <a:r>
              <a:rPr lang="en-US" dirty="0" smtClean="0"/>
              <a:t>Harsh industrial environments</a:t>
            </a:r>
          </a:p>
          <a:p>
            <a:pPr lvl="1"/>
            <a:r>
              <a:rPr lang="en-US" dirty="0" smtClean="0"/>
              <a:t>Example: oil &amp; gas (onshore and offshore), water/wastewater, solar, or wind turbines</a:t>
            </a:r>
          </a:p>
          <a:p>
            <a:r>
              <a:rPr lang="en-US" dirty="0" smtClean="0"/>
              <a:t>With other Red Lion RTU products</a:t>
            </a:r>
          </a:p>
          <a:p>
            <a:r>
              <a:rPr lang="en-US" dirty="0" smtClean="0"/>
              <a:t>As I/O for 3</a:t>
            </a:r>
            <a:r>
              <a:rPr lang="en-US" baseline="30000" dirty="0" smtClean="0"/>
              <a:t>rd</a:t>
            </a:r>
            <a:r>
              <a:rPr lang="en-US" dirty="0" smtClean="0"/>
              <a:t> party controllers, SCADA systems and remote monitoring equipment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Sell?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February 9, 2016 Launch</a:t>
            </a:r>
          </a:p>
          <a:p>
            <a:r>
              <a:rPr lang="en-US" dirty="0" smtClean="0"/>
              <a:t>Digital / PR / Email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hlinkClick r:id="rId2"/>
              </a:rPr>
              <a:t>www.redlion.net/E3</a:t>
            </a:r>
            <a:r>
              <a:rPr lang="en-US" dirty="0"/>
              <a:t> with </a:t>
            </a:r>
            <a:br>
              <a:rPr lang="en-US" dirty="0"/>
            </a:br>
            <a:r>
              <a:rPr lang="en-US" dirty="0"/>
              <a:t>product information (data sheets)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Press Releases in English, Chinese, </a:t>
            </a:r>
            <a:br>
              <a:rPr lang="en-US" dirty="0"/>
            </a:br>
            <a:r>
              <a:rPr lang="en-US" dirty="0"/>
              <a:t>French and German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Product Announcement Email</a:t>
            </a:r>
          </a:p>
          <a:p>
            <a:r>
              <a:rPr lang="en-US" dirty="0" smtClean="0"/>
              <a:t>Distributor Portal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Sales Primer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Product Notice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Product briefing (PPTX &amp; video)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High-res pictures</a:t>
            </a:r>
          </a:p>
          <a:p>
            <a:r>
              <a:rPr lang="en-US" dirty="0" smtClean="0"/>
              <a:t>Events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DistribuTECH tradeshow in Florida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Press Days in Germany</a:t>
            </a:r>
          </a:p>
          <a:p>
            <a:pPr marL="28575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E3</a:t>
            </a:r>
            <a:r>
              <a:rPr lang="en-US" dirty="0" smtClean="0"/>
              <a:t> I/O™ Launch Information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270243" cy="2957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277182" cy="2953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277764" cy="2953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27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19722" r="18056" b="20277"/>
          <a:stretch>
            <a:fillRect/>
          </a:stretch>
        </p:blipFill>
        <p:spPr bwMode="auto">
          <a:xfrm>
            <a:off x="1447800" y="1752600"/>
            <a:ext cx="2622985" cy="24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91000" y="3111704"/>
            <a:ext cx="5638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i="1" dirty="0" smtClean="0">
                <a:latin typeface="+mn-lt"/>
                <a:cs typeface="Times New Roman" pitchFamily="18" charset="0"/>
              </a:rPr>
              <a:t>Rugged</a:t>
            </a:r>
            <a:r>
              <a:rPr lang="en-US" altLang="en-US" sz="2200" b="1" i="1" dirty="0">
                <a:latin typeface="+mn-lt"/>
                <a:cs typeface="Times New Roman" pitchFamily="18" charset="0"/>
              </a:rPr>
              <a:t>.</a:t>
            </a:r>
            <a:r>
              <a:rPr lang="en-US" altLang="en-US" sz="2200" b="1" i="1" dirty="0" smtClean="0">
                <a:latin typeface="+mn-lt"/>
                <a:cs typeface="Times New Roman" pitchFamily="18" charset="0"/>
              </a:rPr>
              <a:t> Reliable. Scalable. </a:t>
            </a:r>
            <a:r>
              <a:rPr lang="en-US" altLang="en-US" sz="2200" b="1" i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/>
            </a:r>
            <a:br>
              <a:rPr lang="en-US" altLang="en-US" sz="2200" b="1" i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</a:br>
            <a:r>
              <a:rPr lang="en-US" altLang="en-US" sz="2200" b="1" i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E3 I/O™ Modules for </a:t>
            </a:r>
            <a:br>
              <a:rPr lang="en-US" altLang="en-US" sz="2200" b="1" i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</a:br>
            <a:r>
              <a:rPr lang="en-US" altLang="en-US" sz="2200" b="1" i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Industrial Applications</a:t>
            </a:r>
            <a:endParaRPr lang="en-US" altLang="en-US" sz="16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065213" y="1450975"/>
            <a:ext cx="7853362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sz="2000" dirty="0" smtClean="0">
                <a:cs typeface="Helvetica" pitchFamily="34" charset="0"/>
              </a:rPr>
              <a:t>Introducing E3 I/O™ module platform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 smtClean="0">
                <a:cs typeface="Helvetica" pitchFamily="34" charset="0"/>
              </a:rPr>
              <a:t>What are remote I/O modules?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 smtClean="0">
                <a:cs typeface="Helvetica" pitchFamily="34" charset="0"/>
              </a:rPr>
              <a:t>Features and benefits</a:t>
            </a:r>
          </a:p>
          <a:p>
            <a:pPr lvl="1"/>
            <a:r>
              <a:rPr lang="en-US" altLang="en-US" dirty="0" smtClean="0">
                <a:cs typeface="Helvetica" pitchFamily="34" charset="0"/>
              </a:rPr>
              <a:t>Hardened rugged design</a:t>
            </a:r>
          </a:p>
          <a:p>
            <a:pPr lvl="1"/>
            <a:r>
              <a:rPr lang="en-US" altLang="en-US" dirty="0" smtClean="0">
                <a:cs typeface="Helvetica" pitchFamily="34" charset="0"/>
              </a:rPr>
              <a:t>Wide variety of I/O types</a:t>
            </a:r>
          </a:p>
          <a:p>
            <a:pPr lvl="1"/>
            <a:r>
              <a:rPr lang="en-US" altLang="en-US" dirty="0">
                <a:cs typeface="Helvetica" pitchFamily="34" charset="0"/>
              </a:rPr>
              <a:t>Connections</a:t>
            </a:r>
          </a:p>
          <a:p>
            <a:pPr lvl="1"/>
            <a:r>
              <a:rPr lang="en-US" altLang="en-US" dirty="0" smtClean="0">
                <a:cs typeface="Helvetica" pitchFamily="34" charset="0"/>
              </a:rPr>
              <a:t>Ethernet networking options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 smtClean="0">
                <a:cs typeface="Helvetica" pitchFamily="34" charset="0"/>
              </a:rPr>
              <a:t>High-density I/O extends Graphite® HMI capabilities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 smtClean="0">
                <a:cs typeface="Helvetica" pitchFamily="34" charset="0"/>
              </a:rPr>
              <a:t>Model number explanation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 smtClean="0">
                <a:cs typeface="Helvetica" pitchFamily="34" charset="0"/>
              </a:rPr>
              <a:t>Setup and configuration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 smtClean="0">
                <a:cs typeface="Helvetica" pitchFamily="34" charset="0"/>
              </a:rPr>
              <a:t>Where to sell</a:t>
            </a:r>
          </a:p>
          <a:p>
            <a:pPr>
              <a:buFont typeface="Wingdings" pitchFamily="2" charset="2"/>
              <a:buChar char="§"/>
            </a:pPr>
            <a:endParaRPr lang="en-US" altLang="en-US" sz="2000" dirty="0" smtClean="0">
              <a:cs typeface="Helvetica" pitchFamily="34" charset="0"/>
            </a:endParaRP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6859975" cy="441563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What: </a:t>
            </a:r>
            <a:r>
              <a:rPr lang="en-US" dirty="0" smtClean="0"/>
              <a:t>a set </a:t>
            </a:r>
            <a:r>
              <a:rPr lang="en-US" dirty="0"/>
              <a:t>of 17 high-density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I/O </a:t>
            </a:r>
            <a:r>
              <a:rPr lang="en-US" dirty="0"/>
              <a:t>modules with hardened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metal </a:t>
            </a:r>
            <a:r>
              <a:rPr lang="en-US" dirty="0"/>
              <a:t>enclosures and powerful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communication options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When: </a:t>
            </a:r>
            <a:r>
              <a:rPr lang="en-US" dirty="0" smtClean="0"/>
              <a:t>February 9, 2016 launch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Why: </a:t>
            </a:r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to withstand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critical </a:t>
            </a:r>
            <a:r>
              <a:rPr lang="en-US" dirty="0"/>
              <a:t>demands of localized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distributed </a:t>
            </a:r>
            <a:r>
              <a:rPr lang="en-US" dirty="0"/>
              <a:t>I/O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eatures </a:t>
            </a:r>
            <a:r>
              <a:rPr lang="en-US" dirty="0"/>
              <a:t>robust networking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capabilities </a:t>
            </a:r>
            <a:r>
              <a:rPr lang="en-US" dirty="0"/>
              <a:t>with redundant </a:t>
            </a:r>
            <a:r>
              <a:rPr lang="en-US" dirty="0" smtClean="0"/>
              <a:t>Ethernet </a:t>
            </a:r>
            <a:br>
              <a:rPr lang="en-US" dirty="0" smtClean="0"/>
            </a:br>
            <a:r>
              <a:rPr lang="en-US" dirty="0" smtClean="0"/>
              <a:t>ports and built-in serial communication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M</a:t>
            </a:r>
            <a:r>
              <a:rPr lang="en-US" dirty="0" smtClean="0"/>
              <a:t>arks Red Lion’s first rugged I/O modules </a:t>
            </a:r>
            <a:br>
              <a:rPr lang="en-US" dirty="0" smtClean="0"/>
            </a:br>
            <a:r>
              <a:rPr lang="en-US" dirty="0" smtClean="0"/>
              <a:t>configurable using Crimson® 3.0 software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smtClean="0">
                <a:latin typeface="+mn-lt"/>
              </a:rPr>
              <a:t>E3</a:t>
            </a:r>
            <a:r>
              <a:rPr lang="en-US" dirty="0" smtClean="0"/>
              <a:t> I/O™ Platform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8056" r="17917" b="18056"/>
          <a:stretch>
            <a:fillRect/>
          </a:stretch>
        </p:blipFill>
        <p:spPr bwMode="auto">
          <a:xfrm>
            <a:off x="5486400" y="1447800"/>
            <a:ext cx="3240405" cy="324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3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Placeholder 2062"/>
          <p:cNvSpPr>
            <a:spLocks noGrp="1"/>
          </p:cNvSpPr>
          <p:nvPr>
            <p:ph type="body" sz="quarter" idx="17"/>
          </p:nvPr>
        </p:nvSpPr>
        <p:spPr>
          <a:xfrm>
            <a:off x="3962401" y="1371600"/>
            <a:ext cx="4953000" cy="3032326"/>
          </a:xfrm>
        </p:spPr>
        <p:txBody>
          <a:bodyPr/>
          <a:lstStyle/>
          <a:p>
            <a:r>
              <a:rPr lang="en-US" dirty="0"/>
              <a:t>Remote I/O modules are field </a:t>
            </a:r>
            <a:r>
              <a:rPr lang="en-US" dirty="0" smtClean="0"/>
              <a:t>devices </a:t>
            </a:r>
            <a:r>
              <a:rPr lang="en-US" dirty="0"/>
              <a:t>that gather </a:t>
            </a:r>
            <a:r>
              <a:rPr lang="en-US" dirty="0" smtClean="0"/>
              <a:t>hardwired on/off or current/voltage </a:t>
            </a:r>
            <a:r>
              <a:rPr lang="en-US" dirty="0"/>
              <a:t>information from</a:t>
            </a:r>
            <a:br>
              <a:rPr lang="en-US" dirty="0"/>
            </a:br>
            <a:r>
              <a:rPr lang="en-US" dirty="0"/>
              <a:t>various types of </a:t>
            </a:r>
            <a:r>
              <a:rPr lang="en-US" dirty="0" smtClean="0"/>
              <a:t>sensors, i.e</a:t>
            </a:r>
            <a:r>
              <a:rPr lang="en-US" dirty="0"/>
              <a:t>. flow, temperature, </a:t>
            </a:r>
            <a:r>
              <a:rPr lang="en-US" dirty="0" smtClean="0"/>
              <a:t>level, float, etc.</a:t>
            </a:r>
            <a:endParaRPr lang="en-US" dirty="0"/>
          </a:p>
          <a:p>
            <a:r>
              <a:rPr lang="en-US" dirty="0"/>
              <a:t>That information is </a:t>
            </a:r>
            <a:r>
              <a:rPr lang="en-US" dirty="0" smtClean="0"/>
              <a:t>typically </a:t>
            </a:r>
            <a:r>
              <a:rPr lang="en-US" dirty="0"/>
              <a:t>sent over</a:t>
            </a:r>
            <a:br>
              <a:rPr lang="en-US" dirty="0"/>
            </a:br>
            <a:r>
              <a:rPr lang="en-US" dirty="0"/>
              <a:t>a network to a controller (PLC/RTU)</a:t>
            </a:r>
            <a:br>
              <a:rPr lang="en-US" dirty="0"/>
            </a:br>
            <a:r>
              <a:rPr lang="en-US" dirty="0"/>
              <a:t>or </a:t>
            </a:r>
            <a:r>
              <a:rPr lang="en-US" dirty="0" smtClean="0"/>
              <a:t>(</a:t>
            </a:r>
            <a:r>
              <a:rPr lang="en-US" dirty="0"/>
              <a:t>HMI</a:t>
            </a:r>
            <a:r>
              <a:rPr lang="en-US" dirty="0" smtClean="0"/>
              <a:t>) to act on that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remote I/O modules?</a:t>
            </a:r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11949" r="8824" b="14522"/>
          <a:stretch>
            <a:fillRect/>
          </a:stretch>
        </p:blipFill>
        <p:spPr bwMode="auto">
          <a:xfrm>
            <a:off x="685800" y="3477022"/>
            <a:ext cx="3276600" cy="28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65" y="1696631"/>
            <a:ext cx="543069" cy="80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0" y="1721943"/>
            <a:ext cx="858911" cy="8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80854"/>
            <a:ext cx="586570" cy="7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890691" cy="51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lbow Connector 8"/>
          <p:cNvCxnSpPr/>
          <p:nvPr/>
        </p:nvCxnSpPr>
        <p:spPr>
          <a:xfrm rot="16200000" flipH="1">
            <a:off x="941189" y="3163690"/>
            <a:ext cx="1991146" cy="774673"/>
          </a:xfrm>
          <a:prstGeom prst="bentConnector3">
            <a:avLst>
              <a:gd name="adj1" fmla="val 5574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2"/>
          </p:cNvCxnSpPr>
          <p:nvPr/>
        </p:nvCxnSpPr>
        <p:spPr>
          <a:xfrm rot="16200000" flipH="1">
            <a:off x="810235" y="3329668"/>
            <a:ext cx="1258783" cy="1225883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1475857" y="3350623"/>
            <a:ext cx="1993420" cy="271534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2419114" y="3688267"/>
            <a:ext cx="1386465" cy="1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Elbow Connector 2048"/>
          <p:cNvCxnSpPr/>
          <p:nvPr/>
        </p:nvCxnSpPr>
        <p:spPr>
          <a:xfrm>
            <a:off x="3557691" y="5334000"/>
            <a:ext cx="2004909" cy="190500"/>
          </a:xfrm>
          <a:prstGeom prst="bentConnector3">
            <a:avLst/>
          </a:prstGeom>
          <a:ln w="254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6" descr="http://www.redlion.net/sites/default/files/styles/uc_product/public/products/G07-200.gif?itok=5TmsA0K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&amp; Benefits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8056" r="17917" b="18056"/>
          <a:stretch>
            <a:fillRect/>
          </a:stretch>
        </p:blipFill>
        <p:spPr bwMode="auto">
          <a:xfrm>
            <a:off x="5105401" y="1934135"/>
            <a:ext cx="2936268" cy="294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en-US" dirty="0"/>
              <a:t>-40° to 75°C operating temperature range</a:t>
            </a:r>
          </a:p>
          <a:p>
            <a:r>
              <a:rPr lang="en-US" altLang="en-US" dirty="0"/>
              <a:t>High tolerance to </a:t>
            </a:r>
            <a:br>
              <a:rPr lang="en-US" altLang="en-US" dirty="0"/>
            </a:br>
            <a:r>
              <a:rPr lang="en-US" altLang="en-US" dirty="0"/>
              <a:t>shock and vibration</a:t>
            </a:r>
          </a:p>
          <a:p>
            <a:r>
              <a:rPr lang="en-US" altLang="en-US" dirty="0"/>
              <a:t>Hazardous location ratings</a:t>
            </a:r>
          </a:p>
          <a:p>
            <a:pPr lvl="1"/>
            <a:r>
              <a:rPr lang="en-US" altLang="en-US" dirty="0"/>
              <a:t>UL Class 1, Div2.</a:t>
            </a:r>
          </a:p>
          <a:p>
            <a:pPr lvl="1"/>
            <a:r>
              <a:rPr lang="en-US" altLang="en-US" dirty="0"/>
              <a:t>ATEX/</a:t>
            </a:r>
            <a:r>
              <a:rPr lang="en-US" altLang="en-US" dirty="0" err="1"/>
              <a:t>IECEx</a:t>
            </a:r>
            <a:endParaRPr lang="en-US" altLang="en-US" dirty="0"/>
          </a:p>
          <a:p>
            <a:r>
              <a:rPr lang="en-US" altLang="en-US" dirty="0"/>
              <a:t>All-metal enclosure</a:t>
            </a:r>
          </a:p>
          <a:p>
            <a:r>
              <a:rPr lang="en-US" altLang="en-US" dirty="0"/>
              <a:t>DIN-rail or panel mounting</a:t>
            </a:r>
          </a:p>
          <a:p>
            <a:endParaRPr lang="en-US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Hardened Rugged Design</a:t>
            </a:r>
            <a:endParaRPr lang="en-US" altLang="en-US" dirty="0" smtClean="0"/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11949" r="8824" b="14522"/>
          <a:stretch>
            <a:fillRect/>
          </a:stretch>
        </p:blipFill>
        <p:spPr bwMode="auto">
          <a:xfrm>
            <a:off x="511486" y="1219200"/>
            <a:ext cx="467011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3118" y="5959700"/>
            <a:ext cx="7051871" cy="558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00"/>
              </a:lnSpc>
            </a:pPr>
            <a:r>
              <a:rPr lang="en-US" sz="2000" b="1" i="1" dirty="0" smtClean="0">
                <a:solidFill>
                  <a:schemeClr val="bg1"/>
                </a:solidFill>
              </a:rPr>
              <a:t>Can be installed in harsh environments closer to sensors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 smtClean="0"/>
              <a:t>Analog Inputs (AI)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Temperature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Sensors</a:t>
            </a:r>
          </a:p>
          <a:p>
            <a:r>
              <a:rPr lang="en-US" altLang="en-US" dirty="0" smtClean="0"/>
              <a:t>Analog Outputs (AO)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Values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Motors</a:t>
            </a:r>
          </a:p>
          <a:p>
            <a:r>
              <a:rPr lang="en-US" altLang="en-US" dirty="0" smtClean="0"/>
              <a:t>Discrete Inputs (DI)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Non-isolated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Isolated</a:t>
            </a:r>
          </a:p>
          <a:p>
            <a:r>
              <a:rPr lang="en-US" altLang="en-US" dirty="0" smtClean="0"/>
              <a:t>Discrete Outputs (DO)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Solid-state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Relay</a:t>
            </a:r>
          </a:p>
          <a:p>
            <a:endParaRPr lang="en-US" altLang="en-US" dirty="0"/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Wide Variety of I/O Types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t="17084" r="12778" b="16112"/>
          <a:stretch>
            <a:fillRect/>
          </a:stretch>
        </p:blipFill>
        <p:spPr bwMode="auto">
          <a:xfrm>
            <a:off x="4419600" y="1524000"/>
            <a:ext cx="4343400" cy="39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3118" y="5959700"/>
            <a:ext cx="7051871" cy="558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00"/>
              </a:lnSpc>
            </a:pPr>
            <a:r>
              <a:rPr lang="en-US" sz="2000" b="1" i="1" dirty="0" smtClean="0">
                <a:solidFill>
                  <a:schemeClr val="bg1"/>
                </a:solidFill>
              </a:rPr>
              <a:t>Only one platform is required to cover any application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1146175" y="21590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Power Connections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76400"/>
            <a:ext cx="8239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6610" y="6096000"/>
            <a:ext cx="4411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n-lt"/>
              </a:rPr>
              <a:t>Redundant DC power – 10 to 30V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12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Logo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Logo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22D95B6A409498B52895103056C48" ma:contentTypeVersion="13" ma:contentTypeDescription="Create a new document." ma:contentTypeScope="" ma:versionID="56f8258ed77dc2c193a091b6d84ed130">
  <xsd:schema xmlns:xsd="http://www.w3.org/2001/XMLSchema" xmlns:xs="http://www.w3.org/2001/XMLSchema" xmlns:p="http://schemas.microsoft.com/office/2006/metadata/properties" xmlns:ns1="http://schemas.microsoft.com/sharepoint/v3" xmlns:ns2="ad801722-3630-4150-b0ec-869a968a57f8" targetNamespace="http://schemas.microsoft.com/office/2006/metadata/properties" ma:root="true" ma:fieldsID="58fba4b1aad0d1801473021eb10c9ab9" ns1:_="" ns2:_="">
    <xsd:import namespace="http://schemas.microsoft.com/sharepoint/v3"/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01722-3630-4150-b0ec-869a968a57f8">QPRHXA2NAAYW-1013-812</_dlc_DocId>
    <_dlc_DocIdUrl xmlns="ad801722-3630-4150-b0ec-869a968a57f8">
      <Url>https://sharepoint.redlion.net/RLCT/mt/_layouts/DocIdRedir.aspx?ID=QPRHXA2NAAYW-1013-812</Url>
      <Description>QPRHXA2NAAYW-1013-812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CC0980-851C-47A3-A21D-FEC320453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d801722-3630-4150-b0ec-869a968a5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BA6346-5895-410A-A7C6-D32715B0EBC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2A3EAB3-42AB-4C70-938C-D2DBE582D5DC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ad801722-3630-4150-b0ec-869a968a57f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30A129C-6EA5-4B85-9251-8DBCAB17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Lion Corporate Overview 2013</Template>
  <TotalTime>6837</TotalTime>
  <Words>703</Words>
  <Application>Microsoft Office PowerPoint</Application>
  <PresentationFormat>On-screen Show (4:3)</PresentationFormat>
  <Paragraphs>188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Title and Close</vt:lpstr>
      <vt:lpstr>With Logo</vt:lpstr>
      <vt:lpstr>No Logo</vt:lpstr>
      <vt:lpstr>Small Header</vt:lpstr>
      <vt:lpstr>1_Title and Close</vt:lpstr>
      <vt:lpstr>Red Lion</vt:lpstr>
      <vt:lpstr>1_Red Lion</vt:lpstr>
      <vt:lpstr>2_Red Lion</vt:lpstr>
      <vt:lpstr>3_Red Lion</vt:lpstr>
      <vt:lpstr>Product Briefing: E3 I/O™ Modules</vt:lpstr>
      <vt:lpstr>PowerPoint Presentation</vt:lpstr>
      <vt:lpstr>Agenda</vt:lpstr>
      <vt:lpstr>Introducing E3 I/O™ Platform</vt:lpstr>
      <vt:lpstr>What are remote I/O modules?</vt:lpstr>
      <vt:lpstr>Features &amp; Benefits</vt:lpstr>
      <vt:lpstr>Hardened Rugged Design</vt:lpstr>
      <vt:lpstr>Wide Variety of I/O Types</vt:lpstr>
      <vt:lpstr>Power Connections</vt:lpstr>
      <vt:lpstr>I/O Connections</vt:lpstr>
      <vt:lpstr>Serial Connection</vt:lpstr>
      <vt:lpstr>USB Connection</vt:lpstr>
      <vt:lpstr>Ethernet Connections</vt:lpstr>
      <vt:lpstr>Ethernet Networking</vt:lpstr>
      <vt:lpstr>Extend Graphite® HMIs I/O</vt:lpstr>
      <vt:lpstr>Model Numbers, Set Up &amp; Configuration</vt:lpstr>
      <vt:lpstr>E3 I/O™ Module Model Explanation</vt:lpstr>
      <vt:lpstr>E3 I/O™ Module Part Number List</vt:lpstr>
      <vt:lpstr> Part Number/Description/USD List</vt:lpstr>
      <vt:lpstr>Setup and Configuration</vt:lpstr>
      <vt:lpstr>Setup and Configuration</vt:lpstr>
      <vt:lpstr>Setup and Configuration</vt:lpstr>
      <vt:lpstr>Where to Sell?</vt:lpstr>
      <vt:lpstr>Where to Sell?</vt:lpstr>
      <vt:lpstr>E3 I/O™ Launch Information</vt:lpstr>
      <vt:lpstr>PowerPoint Presentation</vt:lpstr>
    </vt:vector>
  </TitlesOfParts>
  <Company>SIXNET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(30 Point Arial Bold)</dc:title>
  <dc:creator>Tina Grasso</dc:creator>
  <cp:lastModifiedBy>Don.Kline</cp:lastModifiedBy>
  <cp:revision>138</cp:revision>
  <dcterms:created xsi:type="dcterms:W3CDTF">2011-02-11T14:55:34Z</dcterms:created>
  <dcterms:modified xsi:type="dcterms:W3CDTF">2016-02-03T20:09:09Z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0x0101009DA22D95B6A409498B52895103056C48</vt:lpwstr>
  </property>
  <property fmtid="{D5CDD505-2E9C-101B-9397-08002B2CF9AE}" pid="3" name="_dlc_DocIdItemGuid">
    <vt:lpwstr>97e22746-13e3-4688-a68c-d15aca55cc9e</vt:lpwstr>
  </property>
</Properties>
</file>