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35" r:id="rId3"/>
  </p:sldMasterIdLst>
  <p:notesMasterIdLst>
    <p:notesMasterId r:id="rId46"/>
  </p:notesMasterIdLst>
  <p:handoutMasterIdLst>
    <p:handoutMasterId r:id="rId47"/>
  </p:handoutMasterIdLst>
  <p:sldIdLst>
    <p:sldId id="429" r:id="rId4"/>
    <p:sldId id="452" r:id="rId5"/>
    <p:sldId id="492" r:id="rId6"/>
    <p:sldId id="454" r:id="rId7"/>
    <p:sldId id="455" r:id="rId8"/>
    <p:sldId id="456" r:id="rId9"/>
    <p:sldId id="493" r:id="rId10"/>
    <p:sldId id="458" r:id="rId11"/>
    <p:sldId id="459" r:id="rId12"/>
    <p:sldId id="494" r:id="rId13"/>
    <p:sldId id="461" r:id="rId14"/>
    <p:sldId id="462" r:id="rId15"/>
    <p:sldId id="495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96" r:id="rId25"/>
    <p:sldId id="473" r:id="rId26"/>
    <p:sldId id="474" r:id="rId27"/>
    <p:sldId id="475" r:id="rId28"/>
    <p:sldId id="476" r:id="rId29"/>
    <p:sldId id="49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8" r:id="rId43"/>
    <p:sldId id="491" r:id="rId44"/>
    <p:sldId id="329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AB2328"/>
    <a:srgbClr val="1B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3851" autoAdjust="0"/>
  </p:normalViewPr>
  <p:slideViewPr>
    <p:cSldViewPr snapToGrid="0">
      <p:cViewPr>
        <p:scale>
          <a:sx n="98" d="100"/>
          <a:sy n="98" d="100"/>
        </p:scale>
        <p:origin x="4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98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microsoft.com/office/2007/relationships/hdphoto" Target="../media/hdphoto5.wdp"/><Relationship Id="rId1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microsoft.com/office/2007/relationships/hdphoto" Target="../media/hdphoto5.wdp"/><Relationship Id="rId1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24A52-5091-4E09-BF77-67FC12695E5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11E2E5-7F56-4240-82B2-5D8E09ADAEDE}">
      <dgm:prSet phldrT="[Text]"/>
      <dgm:spPr/>
      <dgm:t>
        <a:bodyPr/>
        <a:lstStyle/>
        <a:p>
          <a:r>
            <a:rPr lang="en-US" dirty="0" smtClean="0"/>
            <a:t>Customer Experience</a:t>
          </a:r>
          <a:endParaRPr lang="en-US" dirty="0"/>
        </a:p>
      </dgm:t>
    </dgm:pt>
    <dgm:pt modelId="{B5B51B8A-C63D-49D6-95D0-546289AD2075}" type="parTrans" cxnId="{778B84BF-9742-4401-BA64-A4913298C738}">
      <dgm:prSet/>
      <dgm:spPr/>
      <dgm:t>
        <a:bodyPr/>
        <a:lstStyle/>
        <a:p>
          <a:endParaRPr lang="en-US"/>
        </a:p>
      </dgm:t>
    </dgm:pt>
    <dgm:pt modelId="{2152A97C-E444-492C-A295-D37538C3285F}" type="sibTrans" cxnId="{778B84BF-9742-4401-BA64-A4913298C738}">
      <dgm:prSet/>
      <dgm:spPr/>
      <dgm:t>
        <a:bodyPr/>
        <a:lstStyle/>
        <a:p>
          <a:endParaRPr lang="en-US"/>
        </a:p>
      </dgm:t>
    </dgm:pt>
    <dgm:pt modelId="{84ECBA4D-0B26-477B-9BC5-F85B0EDB0336}">
      <dgm:prSet phldrT="[Text]"/>
      <dgm:spPr/>
      <dgm:t>
        <a:bodyPr/>
        <a:lstStyle/>
        <a:p>
          <a:r>
            <a:rPr lang="en-US" dirty="0" smtClean="0"/>
            <a:t>OTD to Commit</a:t>
          </a:r>
          <a:endParaRPr lang="en-US" dirty="0"/>
        </a:p>
      </dgm:t>
    </dgm:pt>
    <dgm:pt modelId="{1BE771B1-466C-4786-B68E-F4AD4A24D688}" type="parTrans" cxnId="{22660012-0F2F-4352-9D6C-FF6465BCFE9A}">
      <dgm:prSet/>
      <dgm:spPr/>
      <dgm:t>
        <a:bodyPr/>
        <a:lstStyle/>
        <a:p>
          <a:endParaRPr lang="en-US"/>
        </a:p>
      </dgm:t>
    </dgm:pt>
    <dgm:pt modelId="{552DD6B8-0D06-4C94-B05F-345AD30FB7D5}" type="sibTrans" cxnId="{22660012-0F2F-4352-9D6C-FF6465BCFE9A}">
      <dgm:prSet/>
      <dgm:spPr/>
      <dgm:t>
        <a:bodyPr/>
        <a:lstStyle/>
        <a:p>
          <a:endParaRPr lang="en-US"/>
        </a:p>
      </dgm:t>
    </dgm:pt>
    <dgm:pt modelId="{C5DA247C-FAB7-4F95-8562-560AACF9BCBC}">
      <dgm:prSet phldrT="[Text]"/>
      <dgm:spPr/>
      <dgm:t>
        <a:bodyPr/>
        <a:lstStyle/>
        <a:p>
          <a:r>
            <a:rPr lang="en-US" dirty="0" smtClean="0"/>
            <a:t>Cycle Time</a:t>
          </a:r>
          <a:endParaRPr lang="en-US" dirty="0"/>
        </a:p>
      </dgm:t>
    </dgm:pt>
    <dgm:pt modelId="{AFF31A39-A562-46C8-8992-3C31EE55F32E}" type="parTrans" cxnId="{6962FE4C-9C46-413A-A4FD-16DA4E1E3A05}">
      <dgm:prSet/>
      <dgm:spPr/>
      <dgm:t>
        <a:bodyPr/>
        <a:lstStyle/>
        <a:p>
          <a:endParaRPr lang="en-US"/>
        </a:p>
      </dgm:t>
    </dgm:pt>
    <dgm:pt modelId="{DAFB476B-AE24-4514-A4D1-E9C4AA1C4672}" type="sibTrans" cxnId="{6962FE4C-9C46-413A-A4FD-16DA4E1E3A05}">
      <dgm:prSet/>
      <dgm:spPr/>
      <dgm:t>
        <a:bodyPr/>
        <a:lstStyle/>
        <a:p>
          <a:endParaRPr lang="en-US"/>
        </a:p>
      </dgm:t>
    </dgm:pt>
    <dgm:pt modelId="{7C1227C7-EBA9-4148-9A5C-EFCEF8D650DA}">
      <dgm:prSet phldrT="[Text]"/>
      <dgm:spPr/>
      <dgm:t>
        <a:bodyPr/>
        <a:lstStyle/>
        <a:p>
          <a:r>
            <a:rPr lang="en-US" dirty="0" smtClean="0"/>
            <a:t>Improving Quality</a:t>
          </a:r>
          <a:endParaRPr lang="en-US" dirty="0"/>
        </a:p>
      </dgm:t>
    </dgm:pt>
    <dgm:pt modelId="{3E55D285-CD2A-4BBA-9ED9-38CC38751DAB}" type="parTrans" cxnId="{BBE00B31-9319-4941-AC17-3D33F16CD0E6}">
      <dgm:prSet/>
      <dgm:spPr/>
      <dgm:t>
        <a:bodyPr/>
        <a:lstStyle/>
        <a:p>
          <a:endParaRPr lang="en-US"/>
        </a:p>
      </dgm:t>
    </dgm:pt>
    <dgm:pt modelId="{D0086F6A-0623-410E-99CC-36ED0482396E}" type="sibTrans" cxnId="{BBE00B31-9319-4941-AC17-3D33F16CD0E6}">
      <dgm:prSet/>
      <dgm:spPr/>
      <dgm:t>
        <a:bodyPr/>
        <a:lstStyle/>
        <a:p>
          <a:endParaRPr lang="en-US"/>
        </a:p>
      </dgm:t>
    </dgm:pt>
    <dgm:pt modelId="{DA256661-A11A-4A7D-AC95-D17CF9AAF1F0}">
      <dgm:prSet phldrT="[Text]"/>
      <dgm:spPr/>
      <dgm:t>
        <a:bodyPr/>
        <a:lstStyle/>
        <a:p>
          <a:r>
            <a:rPr lang="en-US" dirty="0" smtClean="0"/>
            <a:t>Yield</a:t>
          </a:r>
          <a:endParaRPr lang="en-US" dirty="0"/>
        </a:p>
      </dgm:t>
    </dgm:pt>
    <dgm:pt modelId="{E354935D-8641-40E4-BBE0-39B761D8DB30}" type="parTrans" cxnId="{9155B473-85B4-4AB5-8136-7D03BB453294}">
      <dgm:prSet/>
      <dgm:spPr/>
      <dgm:t>
        <a:bodyPr/>
        <a:lstStyle/>
        <a:p>
          <a:endParaRPr lang="en-US"/>
        </a:p>
      </dgm:t>
    </dgm:pt>
    <dgm:pt modelId="{7474BB3D-1FC9-4A0E-9A9D-6BA692AAEE7B}" type="sibTrans" cxnId="{9155B473-85B4-4AB5-8136-7D03BB453294}">
      <dgm:prSet/>
      <dgm:spPr/>
      <dgm:t>
        <a:bodyPr/>
        <a:lstStyle/>
        <a:p>
          <a:endParaRPr lang="en-US"/>
        </a:p>
      </dgm:t>
    </dgm:pt>
    <dgm:pt modelId="{6278F385-488D-4D0C-85DF-A787F528B6EE}">
      <dgm:prSet phldrT="[Text]"/>
      <dgm:spPr/>
      <dgm:t>
        <a:bodyPr/>
        <a:lstStyle/>
        <a:p>
          <a:r>
            <a:rPr lang="en-US" dirty="0" smtClean="0"/>
            <a:t>Efficiency</a:t>
          </a:r>
          <a:endParaRPr lang="en-US" dirty="0"/>
        </a:p>
      </dgm:t>
    </dgm:pt>
    <dgm:pt modelId="{D658352E-6E9C-4F26-8812-A0922F5E5B9F}" type="parTrans" cxnId="{48E4115E-F91B-48BB-BE77-7AB86871C0E4}">
      <dgm:prSet/>
      <dgm:spPr/>
      <dgm:t>
        <a:bodyPr/>
        <a:lstStyle/>
        <a:p>
          <a:endParaRPr lang="en-US"/>
        </a:p>
      </dgm:t>
    </dgm:pt>
    <dgm:pt modelId="{EE8116D0-DFC6-45D1-9ABD-EA281882E6C4}" type="sibTrans" cxnId="{48E4115E-F91B-48BB-BE77-7AB86871C0E4}">
      <dgm:prSet/>
      <dgm:spPr/>
      <dgm:t>
        <a:bodyPr/>
        <a:lstStyle/>
        <a:p>
          <a:endParaRPr lang="en-US"/>
        </a:p>
      </dgm:t>
    </dgm:pt>
    <dgm:pt modelId="{7F57A863-F898-428A-8F4A-150D88542005}">
      <dgm:prSet phldrT="[Text]"/>
      <dgm:spPr/>
      <dgm:t>
        <a:bodyPr/>
        <a:lstStyle/>
        <a:p>
          <a:r>
            <a:rPr lang="en-US" dirty="0" smtClean="0"/>
            <a:t>Throughput</a:t>
          </a:r>
          <a:endParaRPr lang="en-US" dirty="0"/>
        </a:p>
      </dgm:t>
    </dgm:pt>
    <dgm:pt modelId="{C1CDC919-698A-481C-A1B4-578B153FA621}" type="parTrans" cxnId="{A5BFA61F-56DA-4640-AA92-A47E09EA1964}">
      <dgm:prSet/>
      <dgm:spPr/>
      <dgm:t>
        <a:bodyPr/>
        <a:lstStyle/>
        <a:p>
          <a:endParaRPr lang="en-US"/>
        </a:p>
      </dgm:t>
    </dgm:pt>
    <dgm:pt modelId="{4F9BDF1C-C5DD-4761-80F2-28086B863C1A}" type="sibTrans" cxnId="{A5BFA61F-56DA-4640-AA92-A47E09EA1964}">
      <dgm:prSet/>
      <dgm:spPr/>
      <dgm:t>
        <a:bodyPr/>
        <a:lstStyle/>
        <a:p>
          <a:endParaRPr lang="en-US"/>
        </a:p>
      </dgm:t>
    </dgm:pt>
    <dgm:pt modelId="{51EAB1F9-3600-4C86-BB04-D7DCDC991FAB}">
      <dgm:prSet phldrT="[Text]"/>
      <dgm:spPr/>
      <dgm:t>
        <a:bodyPr/>
        <a:lstStyle/>
        <a:p>
          <a:r>
            <a:rPr lang="en-US" dirty="0" smtClean="0"/>
            <a:t>Capacity Utilization</a:t>
          </a:r>
          <a:endParaRPr lang="en-US" dirty="0"/>
        </a:p>
      </dgm:t>
    </dgm:pt>
    <dgm:pt modelId="{FFBEAA77-2319-4AC7-99FB-956E0111662E}" type="parTrans" cxnId="{716DE0E9-0FD0-4AC5-B17F-9B52DFFA8817}">
      <dgm:prSet/>
      <dgm:spPr/>
      <dgm:t>
        <a:bodyPr/>
        <a:lstStyle/>
        <a:p>
          <a:endParaRPr lang="en-US"/>
        </a:p>
      </dgm:t>
    </dgm:pt>
    <dgm:pt modelId="{02BAA6AD-5D4B-4829-935E-7DB6BF6EC8F0}" type="sibTrans" cxnId="{716DE0E9-0FD0-4AC5-B17F-9B52DFFA8817}">
      <dgm:prSet/>
      <dgm:spPr/>
      <dgm:t>
        <a:bodyPr/>
        <a:lstStyle/>
        <a:p>
          <a:endParaRPr lang="en-US"/>
        </a:p>
      </dgm:t>
    </dgm:pt>
    <dgm:pt modelId="{A5C1B5DE-09A0-499E-B046-DD4EE2477B09}">
      <dgm:prSet phldrT="[Text]"/>
      <dgm:spPr/>
      <dgm:t>
        <a:bodyPr/>
        <a:lstStyle/>
        <a:p>
          <a:r>
            <a:rPr lang="en-US" dirty="0" smtClean="0"/>
            <a:t>Changeover Time</a:t>
          </a:r>
          <a:endParaRPr lang="en-US" dirty="0"/>
        </a:p>
      </dgm:t>
    </dgm:pt>
    <dgm:pt modelId="{44077D89-D46A-410B-A1A2-1D79327F9C96}" type="parTrans" cxnId="{4E15D271-7AEC-4A4E-A21D-FEC99ED13295}">
      <dgm:prSet/>
      <dgm:spPr/>
      <dgm:t>
        <a:bodyPr/>
        <a:lstStyle/>
        <a:p>
          <a:endParaRPr lang="en-US"/>
        </a:p>
      </dgm:t>
    </dgm:pt>
    <dgm:pt modelId="{067AF071-C6F9-4A65-B400-2F57C225CF2B}" type="sibTrans" cxnId="{4E15D271-7AEC-4A4E-A21D-FEC99ED13295}">
      <dgm:prSet/>
      <dgm:spPr/>
      <dgm:t>
        <a:bodyPr/>
        <a:lstStyle/>
        <a:p>
          <a:endParaRPr lang="en-US"/>
        </a:p>
      </dgm:t>
    </dgm:pt>
    <dgm:pt modelId="{40D47C37-214C-4B1D-B593-DA66282493FE}">
      <dgm:prSet phldrT="[Text]"/>
      <dgm:spPr/>
      <dgm:t>
        <a:bodyPr/>
        <a:lstStyle/>
        <a:p>
          <a:r>
            <a:rPr lang="en-US" dirty="0" smtClean="0"/>
            <a:t>Customer Rejects/RMAs</a:t>
          </a:r>
          <a:endParaRPr lang="en-US" dirty="0"/>
        </a:p>
      </dgm:t>
    </dgm:pt>
    <dgm:pt modelId="{C164BE62-70D1-44AA-A667-C1EFDCF53715}" type="parTrans" cxnId="{A6068789-7866-4443-ABC0-681992F2805D}">
      <dgm:prSet/>
      <dgm:spPr/>
      <dgm:t>
        <a:bodyPr/>
        <a:lstStyle/>
        <a:p>
          <a:endParaRPr lang="en-US"/>
        </a:p>
      </dgm:t>
    </dgm:pt>
    <dgm:pt modelId="{765222AB-40FF-471F-9E57-210B41BB0B18}" type="sibTrans" cxnId="{A6068789-7866-4443-ABC0-681992F2805D}">
      <dgm:prSet/>
      <dgm:spPr/>
      <dgm:t>
        <a:bodyPr/>
        <a:lstStyle/>
        <a:p>
          <a:endParaRPr lang="en-US"/>
        </a:p>
      </dgm:t>
    </dgm:pt>
    <dgm:pt modelId="{E624D743-802F-48B0-8A32-B54300465A37}">
      <dgm:prSet phldrT="[Text]"/>
      <dgm:spPr/>
      <dgm:t>
        <a:bodyPr/>
        <a:lstStyle/>
        <a:p>
          <a:r>
            <a:rPr lang="en-US" dirty="0" smtClean="0"/>
            <a:t>Incoming Supplier Quality</a:t>
          </a:r>
          <a:endParaRPr lang="en-US" dirty="0"/>
        </a:p>
      </dgm:t>
    </dgm:pt>
    <dgm:pt modelId="{5A8D94D1-0511-402A-8BAE-263203A212D3}" type="parTrans" cxnId="{C6069053-19CA-4843-9A11-1954D742BF2D}">
      <dgm:prSet/>
      <dgm:spPr/>
      <dgm:t>
        <a:bodyPr/>
        <a:lstStyle/>
        <a:p>
          <a:endParaRPr lang="en-US"/>
        </a:p>
      </dgm:t>
    </dgm:pt>
    <dgm:pt modelId="{957E5897-761B-4C91-9FB6-EFC627D566B0}" type="sibTrans" cxnId="{C6069053-19CA-4843-9A11-1954D742BF2D}">
      <dgm:prSet/>
      <dgm:spPr/>
      <dgm:t>
        <a:bodyPr/>
        <a:lstStyle/>
        <a:p>
          <a:endParaRPr lang="en-US"/>
        </a:p>
      </dgm:t>
    </dgm:pt>
    <dgm:pt modelId="{E89E7832-5531-40B7-8ECA-DF79905B85E7}">
      <dgm:prSet phldrT="[Text]"/>
      <dgm:spPr/>
      <dgm:t>
        <a:bodyPr/>
        <a:lstStyle/>
        <a:p>
          <a:r>
            <a:rPr lang="en-US" dirty="0" smtClean="0"/>
            <a:t>OEE</a:t>
          </a:r>
          <a:endParaRPr lang="en-US" dirty="0"/>
        </a:p>
      </dgm:t>
    </dgm:pt>
    <dgm:pt modelId="{2D4B5B60-EF8A-45AB-91CD-92FCBE557617}" type="parTrans" cxnId="{C4468A49-2753-4575-84B2-425FB39C816F}">
      <dgm:prSet/>
      <dgm:spPr/>
      <dgm:t>
        <a:bodyPr/>
        <a:lstStyle/>
        <a:p>
          <a:endParaRPr lang="en-US"/>
        </a:p>
      </dgm:t>
    </dgm:pt>
    <dgm:pt modelId="{2D452C05-811B-4D70-A029-84CD85E5A2F1}" type="sibTrans" cxnId="{C4468A49-2753-4575-84B2-425FB39C816F}">
      <dgm:prSet/>
      <dgm:spPr/>
      <dgm:t>
        <a:bodyPr/>
        <a:lstStyle/>
        <a:p>
          <a:endParaRPr lang="en-US"/>
        </a:p>
      </dgm:t>
    </dgm:pt>
    <dgm:pt modelId="{92B9550F-DAA4-4B40-82F7-9B0E0B130A1B}">
      <dgm:prSet phldrT="[Text]"/>
      <dgm:spPr/>
      <dgm:t>
        <a:bodyPr/>
        <a:lstStyle/>
        <a:p>
          <a:r>
            <a:rPr lang="en-US" dirty="0" smtClean="0"/>
            <a:t>Production Attainment</a:t>
          </a:r>
          <a:endParaRPr lang="en-US" dirty="0"/>
        </a:p>
      </dgm:t>
    </dgm:pt>
    <dgm:pt modelId="{FC447774-1041-4702-9C22-6A997327243C}" type="parTrans" cxnId="{9775277D-C408-459C-9DB2-83DB4D999411}">
      <dgm:prSet/>
      <dgm:spPr/>
      <dgm:t>
        <a:bodyPr/>
        <a:lstStyle/>
        <a:p>
          <a:endParaRPr lang="en-US"/>
        </a:p>
      </dgm:t>
    </dgm:pt>
    <dgm:pt modelId="{4727FCFF-AA35-4AB5-B210-D17B751A28F0}" type="sibTrans" cxnId="{9775277D-C408-459C-9DB2-83DB4D999411}">
      <dgm:prSet/>
      <dgm:spPr/>
      <dgm:t>
        <a:bodyPr/>
        <a:lstStyle/>
        <a:p>
          <a:endParaRPr lang="en-US"/>
        </a:p>
      </dgm:t>
    </dgm:pt>
    <dgm:pt modelId="{BB361F6F-1DB5-49B5-B1BD-120361D18349}">
      <dgm:prSet phldrT="[Text]"/>
      <dgm:spPr/>
      <dgm:t>
        <a:bodyPr/>
        <a:lstStyle/>
        <a:p>
          <a:r>
            <a:rPr lang="en-US" dirty="0" smtClean="0"/>
            <a:t>Compliance</a:t>
          </a:r>
          <a:endParaRPr lang="en-US" dirty="0"/>
        </a:p>
      </dgm:t>
    </dgm:pt>
    <dgm:pt modelId="{CD6F654A-E7BD-49CF-897B-B674BA5BAEC3}" type="parTrans" cxnId="{6837324F-C9E1-4322-A7DF-641498317AD4}">
      <dgm:prSet/>
      <dgm:spPr/>
      <dgm:t>
        <a:bodyPr/>
        <a:lstStyle/>
        <a:p>
          <a:endParaRPr lang="en-US"/>
        </a:p>
      </dgm:t>
    </dgm:pt>
    <dgm:pt modelId="{031EB2DB-09C2-4D71-853C-7F906195ECFE}" type="sibTrans" cxnId="{6837324F-C9E1-4322-A7DF-641498317AD4}">
      <dgm:prSet/>
      <dgm:spPr/>
      <dgm:t>
        <a:bodyPr/>
        <a:lstStyle/>
        <a:p>
          <a:endParaRPr lang="en-US"/>
        </a:p>
      </dgm:t>
    </dgm:pt>
    <dgm:pt modelId="{9118136E-743F-475A-99AD-159495CC7B1E}">
      <dgm:prSet phldrT="[Text]"/>
      <dgm:spPr/>
      <dgm:t>
        <a:bodyPr/>
        <a:lstStyle/>
        <a:p>
          <a:r>
            <a:rPr lang="en-US" dirty="0" smtClean="0"/>
            <a:t>Health and Safety Incidents</a:t>
          </a:r>
          <a:endParaRPr lang="en-US" dirty="0"/>
        </a:p>
      </dgm:t>
    </dgm:pt>
    <dgm:pt modelId="{2FA98951-BAA8-4537-8B49-DC79DC0E06AC}" type="parTrans" cxnId="{13E90BF1-920A-4226-A3ED-5F4710070062}">
      <dgm:prSet/>
      <dgm:spPr/>
      <dgm:t>
        <a:bodyPr/>
        <a:lstStyle/>
        <a:p>
          <a:endParaRPr lang="en-US"/>
        </a:p>
      </dgm:t>
    </dgm:pt>
    <dgm:pt modelId="{3119358F-721A-49CB-9F10-AD0DDA82AC86}" type="sibTrans" cxnId="{13E90BF1-920A-4226-A3ED-5F4710070062}">
      <dgm:prSet/>
      <dgm:spPr/>
      <dgm:t>
        <a:bodyPr/>
        <a:lstStyle/>
        <a:p>
          <a:endParaRPr lang="en-US"/>
        </a:p>
      </dgm:t>
    </dgm:pt>
    <dgm:pt modelId="{C5A52F1D-0B8C-4CA2-B698-C4B49425F1FC}">
      <dgm:prSet phldrT="[Text]"/>
      <dgm:spPr/>
      <dgm:t>
        <a:bodyPr/>
        <a:lstStyle/>
        <a:p>
          <a:r>
            <a:rPr lang="en-US" dirty="0" smtClean="0"/>
            <a:t>Reportable Environmental Incidents</a:t>
          </a:r>
          <a:endParaRPr lang="en-US" dirty="0"/>
        </a:p>
      </dgm:t>
    </dgm:pt>
    <dgm:pt modelId="{9C4EC32E-AFFA-4198-80CD-1D5399966F4E}" type="parTrans" cxnId="{A524DDF0-3C05-4856-A6F6-7C6152D3F1D8}">
      <dgm:prSet/>
      <dgm:spPr/>
      <dgm:t>
        <a:bodyPr/>
        <a:lstStyle/>
        <a:p>
          <a:endParaRPr lang="en-US"/>
        </a:p>
      </dgm:t>
    </dgm:pt>
    <dgm:pt modelId="{92CAB517-9C3D-4AB3-B630-A6571E5D0281}" type="sibTrans" cxnId="{A524DDF0-3C05-4856-A6F6-7C6152D3F1D8}">
      <dgm:prSet/>
      <dgm:spPr/>
      <dgm:t>
        <a:bodyPr/>
        <a:lstStyle/>
        <a:p>
          <a:endParaRPr lang="en-US"/>
        </a:p>
      </dgm:t>
    </dgm:pt>
    <dgm:pt modelId="{D3418DB2-7745-4631-8607-67A2839EC964}">
      <dgm:prSet phldrT="[Text]"/>
      <dgm:spPr/>
      <dgm:t>
        <a:bodyPr/>
        <a:lstStyle/>
        <a:p>
          <a:r>
            <a:rPr lang="en-US" dirty="0" smtClean="0"/>
            <a:t>Number of Non-Compliant Events per Year</a:t>
          </a:r>
          <a:endParaRPr lang="en-US" dirty="0"/>
        </a:p>
      </dgm:t>
    </dgm:pt>
    <dgm:pt modelId="{5C7CDD65-660F-4CEC-BA34-F5F0EE5706C3}" type="parTrans" cxnId="{ABBBBC31-DE5A-4665-AC5B-FB1822C931D3}">
      <dgm:prSet/>
      <dgm:spPr/>
      <dgm:t>
        <a:bodyPr/>
        <a:lstStyle/>
        <a:p>
          <a:endParaRPr lang="en-US"/>
        </a:p>
      </dgm:t>
    </dgm:pt>
    <dgm:pt modelId="{7FABA6D5-C332-4BE8-AD57-CFB0AD5B5436}" type="sibTrans" cxnId="{ABBBBC31-DE5A-4665-AC5B-FB1822C931D3}">
      <dgm:prSet/>
      <dgm:spPr/>
      <dgm:t>
        <a:bodyPr/>
        <a:lstStyle/>
        <a:p>
          <a:endParaRPr lang="en-US"/>
        </a:p>
      </dgm:t>
    </dgm:pt>
    <dgm:pt modelId="{24F5E4EE-A944-45C3-BA3E-5C57028CBE67}" type="pres">
      <dgm:prSet presAssocID="{72024A52-5091-4E09-BF77-67FC12695E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0E688B-8720-4D06-A17B-600432113425}" type="pres">
      <dgm:prSet presAssocID="{4B11E2E5-7F56-4240-82B2-5D8E09ADAEDE}" presName="linNode" presStyleCnt="0"/>
      <dgm:spPr/>
    </dgm:pt>
    <dgm:pt modelId="{E736867F-ADA9-4915-B20A-697DB5598B63}" type="pres">
      <dgm:prSet presAssocID="{4B11E2E5-7F56-4240-82B2-5D8E09ADAED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1E269-3C61-4CD6-9FAC-06BAC13118FA}" type="pres">
      <dgm:prSet presAssocID="{4B11E2E5-7F56-4240-82B2-5D8E09ADAED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7CE8D-F341-47A7-AF03-A7E6279B515F}" type="pres">
      <dgm:prSet presAssocID="{2152A97C-E444-492C-A295-D37538C3285F}" presName="sp" presStyleCnt="0"/>
      <dgm:spPr/>
    </dgm:pt>
    <dgm:pt modelId="{3E2B5EA1-699B-4CD5-93FC-E5113DAC35F9}" type="pres">
      <dgm:prSet presAssocID="{7C1227C7-EBA9-4148-9A5C-EFCEF8D650DA}" presName="linNode" presStyleCnt="0"/>
      <dgm:spPr/>
    </dgm:pt>
    <dgm:pt modelId="{1D4B4CD4-7F7F-4CEF-8F57-036BA0EF7019}" type="pres">
      <dgm:prSet presAssocID="{7C1227C7-EBA9-4148-9A5C-EFCEF8D650D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23F88-7995-4AE4-B9BE-DC7EF6C0DEAE}" type="pres">
      <dgm:prSet presAssocID="{7C1227C7-EBA9-4148-9A5C-EFCEF8D650D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43CFC-A809-4B4C-8F63-9C3B2241C4BF}" type="pres">
      <dgm:prSet presAssocID="{D0086F6A-0623-410E-99CC-36ED0482396E}" presName="sp" presStyleCnt="0"/>
      <dgm:spPr/>
    </dgm:pt>
    <dgm:pt modelId="{EF4F96B0-1095-421A-9AE0-B36D7D5D65B9}" type="pres">
      <dgm:prSet presAssocID="{6278F385-488D-4D0C-85DF-A787F528B6EE}" presName="linNode" presStyleCnt="0"/>
      <dgm:spPr/>
    </dgm:pt>
    <dgm:pt modelId="{52077CFE-DF67-48B2-809D-93978D9EFFAC}" type="pres">
      <dgm:prSet presAssocID="{6278F385-488D-4D0C-85DF-A787F528B6E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12C54-DFAD-4EAA-8863-5048ABC8759B}" type="pres">
      <dgm:prSet presAssocID="{6278F385-488D-4D0C-85DF-A787F528B6E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97C36-6D62-41E7-872A-3077248563DD}" type="pres">
      <dgm:prSet presAssocID="{EE8116D0-DFC6-45D1-9ABD-EA281882E6C4}" presName="sp" presStyleCnt="0"/>
      <dgm:spPr/>
    </dgm:pt>
    <dgm:pt modelId="{CA6B865A-CE7E-4F3F-9834-C307D9D4B107}" type="pres">
      <dgm:prSet presAssocID="{BB361F6F-1DB5-49B5-B1BD-120361D18349}" presName="linNode" presStyleCnt="0"/>
      <dgm:spPr/>
    </dgm:pt>
    <dgm:pt modelId="{F737E2C8-54B7-4BFF-A9D0-85DFFEA67006}" type="pres">
      <dgm:prSet presAssocID="{BB361F6F-1DB5-49B5-B1BD-120361D1834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A1C57-74D9-478D-8EEC-57BA50211050}" type="pres">
      <dgm:prSet presAssocID="{BB361F6F-1DB5-49B5-B1BD-120361D1834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4115E-F91B-48BB-BE77-7AB86871C0E4}" srcId="{72024A52-5091-4E09-BF77-67FC12695E53}" destId="{6278F385-488D-4D0C-85DF-A787F528B6EE}" srcOrd="2" destOrd="0" parTransId="{D658352E-6E9C-4F26-8812-A0922F5E5B9F}" sibTransId="{EE8116D0-DFC6-45D1-9ABD-EA281882E6C4}"/>
    <dgm:cxn modelId="{E30E4293-8089-4415-8139-265A576E812C}" type="presOf" srcId="{C5DA247C-FAB7-4F95-8562-560AACF9BCBC}" destId="{AF91E269-3C61-4CD6-9FAC-06BAC13118FA}" srcOrd="0" destOrd="1" presId="urn:microsoft.com/office/officeart/2005/8/layout/vList5"/>
    <dgm:cxn modelId="{8CE28B01-9894-4E4A-913D-332F410C8EAD}" type="presOf" srcId="{A5C1B5DE-09A0-499E-B046-DD4EE2477B09}" destId="{AF91E269-3C61-4CD6-9FAC-06BAC13118FA}" srcOrd="0" destOrd="2" presId="urn:microsoft.com/office/officeart/2005/8/layout/vList5"/>
    <dgm:cxn modelId="{ABBBBC31-DE5A-4665-AC5B-FB1822C931D3}" srcId="{BB361F6F-1DB5-49B5-B1BD-120361D18349}" destId="{D3418DB2-7745-4631-8607-67A2839EC964}" srcOrd="2" destOrd="0" parTransId="{5C7CDD65-660F-4CEC-BA34-F5F0EE5706C3}" sibTransId="{7FABA6D5-C332-4BE8-AD57-CFB0AD5B5436}"/>
    <dgm:cxn modelId="{D4D68E42-1A67-4C9A-B28F-03FAEFBF880F}" type="presOf" srcId="{D3418DB2-7745-4631-8607-67A2839EC964}" destId="{F3EA1C57-74D9-478D-8EEC-57BA50211050}" srcOrd="0" destOrd="2" presId="urn:microsoft.com/office/officeart/2005/8/layout/vList5"/>
    <dgm:cxn modelId="{C41D022F-E824-4D58-BE14-A5242480E2F2}" type="presOf" srcId="{BB361F6F-1DB5-49B5-B1BD-120361D18349}" destId="{F737E2C8-54B7-4BFF-A9D0-85DFFEA67006}" srcOrd="0" destOrd="0" presId="urn:microsoft.com/office/officeart/2005/8/layout/vList5"/>
    <dgm:cxn modelId="{22660012-0F2F-4352-9D6C-FF6465BCFE9A}" srcId="{4B11E2E5-7F56-4240-82B2-5D8E09ADAEDE}" destId="{84ECBA4D-0B26-477B-9BC5-F85B0EDB0336}" srcOrd="0" destOrd="0" parTransId="{1BE771B1-466C-4786-B68E-F4AD4A24D688}" sibTransId="{552DD6B8-0D06-4C94-B05F-345AD30FB7D5}"/>
    <dgm:cxn modelId="{4E15D271-7AEC-4A4E-A21D-FEC99ED13295}" srcId="{4B11E2E5-7F56-4240-82B2-5D8E09ADAEDE}" destId="{A5C1B5DE-09A0-499E-B046-DD4EE2477B09}" srcOrd="2" destOrd="0" parTransId="{44077D89-D46A-410B-A1A2-1D79327F9C96}" sibTransId="{067AF071-C6F9-4A65-B400-2F57C225CF2B}"/>
    <dgm:cxn modelId="{C6069053-19CA-4843-9A11-1954D742BF2D}" srcId="{7C1227C7-EBA9-4148-9A5C-EFCEF8D650DA}" destId="{E624D743-802F-48B0-8A32-B54300465A37}" srcOrd="2" destOrd="0" parTransId="{5A8D94D1-0511-402A-8BAE-263203A212D3}" sibTransId="{957E5897-761B-4C91-9FB6-EFC627D566B0}"/>
    <dgm:cxn modelId="{4246BD91-BC23-42BD-9058-BF895DA6AFB6}" type="presOf" srcId="{7C1227C7-EBA9-4148-9A5C-EFCEF8D650DA}" destId="{1D4B4CD4-7F7F-4CEF-8F57-036BA0EF7019}" srcOrd="0" destOrd="0" presId="urn:microsoft.com/office/officeart/2005/8/layout/vList5"/>
    <dgm:cxn modelId="{F0E2ED58-A166-4906-8A96-69D3BDAB881A}" type="presOf" srcId="{E89E7832-5531-40B7-8ECA-DF79905B85E7}" destId="{66512C54-DFAD-4EAA-8863-5048ABC8759B}" srcOrd="0" destOrd="2" presId="urn:microsoft.com/office/officeart/2005/8/layout/vList5"/>
    <dgm:cxn modelId="{28B70CC1-9136-473B-B26E-425087D46546}" type="presOf" srcId="{72024A52-5091-4E09-BF77-67FC12695E53}" destId="{24F5E4EE-A944-45C3-BA3E-5C57028CBE67}" srcOrd="0" destOrd="0" presId="urn:microsoft.com/office/officeart/2005/8/layout/vList5"/>
    <dgm:cxn modelId="{13E90BF1-920A-4226-A3ED-5F4710070062}" srcId="{BB361F6F-1DB5-49B5-B1BD-120361D18349}" destId="{9118136E-743F-475A-99AD-159495CC7B1E}" srcOrd="0" destOrd="0" parTransId="{2FA98951-BAA8-4537-8B49-DC79DC0E06AC}" sibTransId="{3119358F-721A-49CB-9F10-AD0DDA82AC86}"/>
    <dgm:cxn modelId="{FD1B1307-60EA-4BE1-9903-F1123EEA7B1D}" type="presOf" srcId="{C5A52F1D-0B8C-4CA2-B698-C4B49425F1FC}" destId="{F3EA1C57-74D9-478D-8EEC-57BA50211050}" srcOrd="0" destOrd="1" presId="urn:microsoft.com/office/officeart/2005/8/layout/vList5"/>
    <dgm:cxn modelId="{94139C59-AC6C-4C3B-8BF0-91636E543E8A}" type="presOf" srcId="{40D47C37-214C-4B1D-B593-DA66282493FE}" destId="{90023F88-7995-4AE4-B9BE-DC7EF6C0DEAE}" srcOrd="0" destOrd="1" presId="urn:microsoft.com/office/officeart/2005/8/layout/vList5"/>
    <dgm:cxn modelId="{A6D2F222-7A1C-4AA5-895F-B96938FC563A}" type="presOf" srcId="{9118136E-743F-475A-99AD-159495CC7B1E}" destId="{F3EA1C57-74D9-478D-8EEC-57BA50211050}" srcOrd="0" destOrd="0" presId="urn:microsoft.com/office/officeart/2005/8/layout/vList5"/>
    <dgm:cxn modelId="{A524DDF0-3C05-4856-A6F6-7C6152D3F1D8}" srcId="{BB361F6F-1DB5-49B5-B1BD-120361D18349}" destId="{C5A52F1D-0B8C-4CA2-B698-C4B49425F1FC}" srcOrd="1" destOrd="0" parTransId="{9C4EC32E-AFFA-4198-80CD-1D5399966F4E}" sibTransId="{92CAB517-9C3D-4AB3-B630-A6571E5D0281}"/>
    <dgm:cxn modelId="{A6068789-7866-4443-ABC0-681992F2805D}" srcId="{7C1227C7-EBA9-4148-9A5C-EFCEF8D650DA}" destId="{40D47C37-214C-4B1D-B593-DA66282493FE}" srcOrd="1" destOrd="0" parTransId="{C164BE62-70D1-44AA-A667-C1EFDCF53715}" sibTransId="{765222AB-40FF-471F-9E57-210B41BB0B18}"/>
    <dgm:cxn modelId="{B44F908D-D319-4445-B063-B30CEC05C769}" type="presOf" srcId="{51EAB1F9-3600-4C86-BB04-D7DCDC991FAB}" destId="{66512C54-DFAD-4EAA-8863-5048ABC8759B}" srcOrd="0" destOrd="1" presId="urn:microsoft.com/office/officeart/2005/8/layout/vList5"/>
    <dgm:cxn modelId="{01FE806B-B6A5-4898-970D-C1ED2D685AEF}" type="presOf" srcId="{84ECBA4D-0B26-477B-9BC5-F85B0EDB0336}" destId="{AF91E269-3C61-4CD6-9FAC-06BAC13118FA}" srcOrd="0" destOrd="0" presId="urn:microsoft.com/office/officeart/2005/8/layout/vList5"/>
    <dgm:cxn modelId="{BBE00B31-9319-4941-AC17-3D33F16CD0E6}" srcId="{72024A52-5091-4E09-BF77-67FC12695E53}" destId="{7C1227C7-EBA9-4148-9A5C-EFCEF8D650DA}" srcOrd="1" destOrd="0" parTransId="{3E55D285-CD2A-4BBA-9ED9-38CC38751DAB}" sibTransId="{D0086F6A-0623-410E-99CC-36ED0482396E}"/>
    <dgm:cxn modelId="{572CB312-B6BD-4C30-AD28-4473AEE3147B}" type="presOf" srcId="{6278F385-488D-4D0C-85DF-A787F528B6EE}" destId="{52077CFE-DF67-48B2-809D-93978D9EFFAC}" srcOrd="0" destOrd="0" presId="urn:microsoft.com/office/officeart/2005/8/layout/vList5"/>
    <dgm:cxn modelId="{2958305D-E8A6-4FEA-949A-9E29AD14E136}" type="presOf" srcId="{7F57A863-F898-428A-8F4A-150D88542005}" destId="{66512C54-DFAD-4EAA-8863-5048ABC8759B}" srcOrd="0" destOrd="0" presId="urn:microsoft.com/office/officeart/2005/8/layout/vList5"/>
    <dgm:cxn modelId="{DD26BBE6-C9D7-429D-97DA-64E56B501639}" type="presOf" srcId="{DA256661-A11A-4A7D-AC95-D17CF9AAF1F0}" destId="{90023F88-7995-4AE4-B9BE-DC7EF6C0DEAE}" srcOrd="0" destOrd="0" presId="urn:microsoft.com/office/officeart/2005/8/layout/vList5"/>
    <dgm:cxn modelId="{7F36BE70-42B5-4D47-8795-E459DD9914EC}" type="presOf" srcId="{E624D743-802F-48B0-8A32-B54300465A37}" destId="{90023F88-7995-4AE4-B9BE-DC7EF6C0DEAE}" srcOrd="0" destOrd="2" presId="urn:microsoft.com/office/officeart/2005/8/layout/vList5"/>
    <dgm:cxn modelId="{9775277D-C408-459C-9DB2-83DB4D999411}" srcId="{6278F385-488D-4D0C-85DF-A787F528B6EE}" destId="{92B9550F-DAA4-4B40-82F7-9B0E0B130A1B}" srcOrd="3" destOrd="0" parTransId="{FC447774-1041-4702-9C22-6A997327243C}" sibTransId="{4727FCFF-AA35-4AB5-B210-D17B751A28F0}"/>
    <dgm:cxn modelId="{C4468A49-2753-4575-84B2-425FB39C816F}" srcId="{6278F385-488D-4D0C-85DF-A787F528B6EE}" destId="{E89E7832-5531-40B7-8ECA-DF79905B85E7}" srcOrd="2" destOrd="0" parTransId="{2D4B5B60-EF8A-45AB-91CD-92FCBE557617}" sibTransId="{2D452C05-811B-4D70-A029-84CD85E5A2F1}"/>
    <dgm:cxn modelId="{6837324F-C9E1-4322-A7DF-641498317AD4}" srcId="{72024A52-5091-4E09-BF77-67FC12695E53}" destId="{BB361F6F-1DB5-49B5-B1BD-120361D18349}" srcOrd="3" destOrd="0" parTransId="{CD6F654A-E7BD-49CF-897B-B674BA5BAEC3}" sibTransId="{031EB2DB-09C2-4D71-853C-7F906195ECFE}"/>
    <dgm:cxn modelId="{9155B473-85B4-4AB5-8136-7D03BB453294}" srcId="{7C1227C7-EBA9-4148-9A5C-EFCEF8D650DA}" destId="{DA256661-A11A-4A7D-AC95-D17CF9AAF1F0}" srcOrd="0" destOrd="0" parTransId="{E354935D-8641-40E4-BBE0-39B761D8DB30}" sibTransId="{7474BB3D-1FC9-4A0E-9A9D-6BA692AAEE7B}"/>
    <dgm:cxn modelId="{778B84BF-9742-4401-BA64-A4913298C738}" srcId="{72024A52-5091-4E09-BF77-67FC12695E53}" destId="{4B11E2E5-7F56-4240-82B2-5D8E09ADAEDE}" srcOrd="0" destOrd="0" parTransId="{B5B51B8A-C63D-49D6-95D0-546289AD2075}" sibTransId="{2152A97C-E444-492C-A295-D37538C3285F}"/>
    <dgm:cxn modelId="{02CC8852-426C-419C-864D-DB3B07576C95}" type="presOf" srcId="{4B11E2E5-7F56-4240-82B2-5D8E09ADAEDE}" destId="{E736867F-ADA9-4915-B20A-697DB5598B63}" srcOrd="0" destOrd="0" presId="urn:microsoft.com/office/officeart/2005/8/layout/vList5"/>
    <dgm:cxn modelId="{6962FE4C-9C46-413A-A4FD-16DA4E1E3A05}" srcId="{4B11E2E5-7F56-4240-82B2-5D8E09ADAEDE}" destId="{C5DA247C-FAB7-4F95-8562-560AACF9BCBC}" srcOrd="1" destOrd="0" parTransId="{AFF31A39-A562-46C8-8992-3C31EE55F32E}" sibTransId="{DAFB476B-AE24-4514-A4D1-E9C4AA1C4672}"/>
    <dgm:cxn modelId="{A5BFA61F-56DA-4640-AA92-A47E09EA1964}" srcId="{6278F385-488D-4D0C-85DF-A787F528B6EE}" destId="{7F57A863-F898-428A-8F4A-150D88542005}" srcOrd="0" destOrd="0" parTransId="{C1CDC919-698A-481C-A1B4-578B153FA621}" sibTransId="{4F9BDF1C-C5DD-4761-80F2-28086B863C1A}"/>
    <dgm:cxn modelId="{716DE0E9-0FD0-4AC5-B17F-9B52DFFA8817}" srcId="{6278F385-488D-4D0C-85DF-A787F528B6EE}" destId="{51EAB1F9-3600-4C86-BB04-D7DCDC991FAB}" srcOrd="1" destOrd="0" parTransId="{FFBEAA77-2319-4AC7-99FB-956E0111662E}" sibTransId="{02BAA6AD-5D4B-4829-935E-7DB6BF6EC8F0}"/>
    <dgm:cxn modelId="{9B4E4293-9CAB-4894-9AB1-B7414084756F}" type="presOf" srcId="{92B9550F-DAA4-4B40-82F7-9B0E0B130A1B}" destId="{66512C54-DFAD-4EAA-8863-5048ABC8759B}" srcOrd="0" destOrd="3" presId="urn:microsoft.com/office/officeart/2005/8/layout/vList5"/>
    <dgm:cxn modelId="{2F8F2705-4FD8-4FAF-89BB-D5A4C86A5B33}" type="presParOf" srcId="{24F5E4EE-A944-45C3-BA3E-5C57028CBE67}" destId="{940E688B-8720-4D06-A17B-600432113425}" srcOrd="0" destOrd="0" presId="urn:microsoft.com/office/officeart/2005/8/layout/vList5"/>
    <dgm:cxn modelId="{6E028AE7-5652-41D9-A41E-0B3D489DD741}" type="presParOf" srcId="{940E688B-8720-4D06-A17B-600432113425}" destId="{E736867F-ADA9-4915-B20A-697DB5598B63}" srcOrd="0" destOrd="0" presId="urn:microsoft.com/office/officeart/2005/8/layout/vList5"/>
    <dgm:cxn modelId="{3C8A4118-F39E-45D7-94A2-96914D7708B6}" type="presParOf" srcId="{940E688B-8720-4D06-A17B-600432113425}" destId="{AF91E269-3C61-4CD6-9FAC-06BAC13118FA}" srcOrd="1" destOrd="0" presId="urn:microsoft.com/office/officeart/2005/8/layout/vList5"/>
    <dgm:cxn modelId="{3752F8D0-7CDA-410E-B797-199985D4C8BA}" type="presParOf" srcId="{24F5E4EE-A944-45C3-BA3E-5C57028CBE67}" destId="{60B7CE8D-F341-47A7-AF03-A7E6279B515F}" srcOrd="1" destOrd="0" presId="urn:microsoft.com/office/officeart/2005/8/layout/vList5"/>
    <dgm:cxn modelId="{D9695922-979C-4343-83B8-BAE819BB6DDA}" type="presParOf" srcId="{24F5E4EE-A944-45C3-BA3E-5C57028CBE67}" destId="{3E2B5EA1-699B-4CD5-93FC-E5113DAC35F9}" srcOrd="2" destOrd="0" presId="urn:microsoft.com/office/officeart/2005/8/layout/vList5"/>
    <dgm:cxn modelId="{3A673576-69EA-4A7A-9A68-942FC24E3646}" type="presParOf" srcId="{3E2B5EA1-699B-4CD5-93FC-E5113DAC35F9}" destId="{1D4B4CD4-7F7F-4CEF-8F57-036BA0EF7019}" srcOrd="0" destOrd="0" presId="urn:microsoft.com/office/officeart/2005/8/layout/vList5"/>
    <dgm:cxn modelId="{5CC0E59F-16F8-43B4-ADEF-45D523F0561E}" type="presParOf" srcId="{3E2B5EA1-699B-4CD5-93FC-E5113DAC35F9}" destId="{90023F88-7995-4AE4-B9BE-DC7EF6C0DEAE}" srcOrd="1" destOrd="0" presId="urn:microsoft.com/office/officeart/2005/8/layout/vList5"/>
    <dgm:cxn modelId="{5A2BF306-31ED-4E2F-8055-1EB77D50C587}" type="presParOf" srcId="{24F5E4EE-A944-45C3-BA3E-5C57028CBE67}" destId="{72143CFC-A809-4B4C-8F63-9C3B2241C4BF}" srcOrd="3" destOrd="0" presId="urn:microsoft.com/office/officeart/2005/8/layout/vList5"/>
    <dgm:cxn modelId="{60393A1D-24EC-49BD-B0DF-959600A72CFD}" type="presParOf" srcId="{24F5E4EE-A944-45C3-BA3E-5C57028CBE67}" destId="{EF4F96B0-1095-421A-9AE0-B36D7D5D65B9}" srcOrd="4" destOrd="0" presId="urn:microsoft.com/office/officeart/2005/8/layout/vList5"/>
    <dgm:cxn modelId="{3A29AF34-7037-48EC-AB0B-7DDC5FDBF56A}" type="presParOf" srcId="{EF4F96B0-1095-421A-9AE0-B36D7D5D65B9}" destId="{52077CFE-DF67-48B2-809D-93978D9EFFAC}" srcOrd="0" destOrd="0" presId="urn:microsoft.com/office/officeart/2005/8/layout/vList5"/>
    <dgm:cxn modelId="{F1401478-22AF-4278-970C-4BC5BCF7BF50}" type="presParOf" srcId="{EF4F96B0-1095-421A-9AE0-B36D7D5D65B9}" destId="{66512C54-DFAD-4EAA-8863-5048ABC8759B}" srcOrd="1" destOrd="0" presId="urn:microsoft.com/office/officeart/2005/8/layout/vList5"/>
    <dgm:cxn modelId="{21A0205F-29CC-42F6-999A-0355A671814D}" type="presParOf" srcId="{24F5E4EE-A944-45C3-BA3E-5C57028CBE67}" destId="{97597C36-6D62-41E7-872A-3077248563DD}" srcOrd="5" destOrd="0" presId="urn:microsoft.com/office/officeart/2005/8/layout/vList5"/>
    <dgm:cxn modelId="{33CB4547-D206-431A-AF9B-FF394582ECE2}" type="presParOf" srcId="{24F5E4EE-A944-45C3-BA3E-5C57028CBE67}" destId="{CA6B865A-CE7E-4F3F-9834-C307D9D4B107}" srcOrd="6" destOrd="0" presId="urn:microsoft.com/office/officeart/2005/8/layout/vList5"/>
    <dgm:cxn modelId="{791E732A-F14A-4BC9-BFF1-784CECAE77C4}" type="presParOf" srcId="{CA6B865A-CE7E-4F3F-9834-C307D9D4B107}" destId="{F737E2C8-54B7-4BFF-A9D0-85DFFEA67006}" srcOrd="0" destOrd="0" presId="urn:microsoft.com/office/officeart/2005/8/layout/vList5"/>
    <dgm:cxn modelId="{601C850C-2A7D-4629-9F4E-07C63152FF10}" type="presParOf" srcId="{CA6B865A-CE7E-4F3F-9834-C307D9D4B107}" destId="{F3EA1C57-74D9-478D-8EEC-57BA502110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940C3-F8AE-4ECF-967F-9F96BDC472C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DD669A-1BAC-4712-917E-9B71E9DC0AA4}">
      <dgm:prSet phldrT="[Text]"/>
      <dgm:spPr/>
      <dgm:t>
        <a:bodyPr/>
        <a:lstStyle/>
        <a:p>
          <a:r>
            <a:rPr lang="en-US" dirty="0" smtClean="0"/>
            <a:t>Reducing Maintenance</a:t>
          </a:r>
          <a:endParaRPr lang="en-US" dirty="0"/>
        </a:p>
      </dgm:t>
    </dgm:pt>
    <dgm:pt modelId="{4F850F52-C8A1-4B7C-B387-A50084B5BE39}" type="parTrans" cxnId="{48070ADD-6A52-43D3-923D-26391CDADD7E}">
      <dgm:prSet/>
      <dgm:spPr/>
      <dgm:t>
        <a:bodyPr/>
        <a:lstStyle/>
        <a:p>
          <a:endParaRPr lang="en-US"/>
        </a:p>
      </dgm:t>
    </dgm:pt>
    <dgm:pt modelId="{86E90FDF-93F8-4AF3-8A55-51DE3BCBA44B}" type="sibTrans" cxnId="{48070ADD-6A52-43D3-923D-26391CDADD7E}">
      <dgm:prSet/>
      <dgm:spPr/>
      <dgm:t>
        <a:bodyPr/>
        <a:lstStyle/>
        <a:p>
          <a:endParaRPr lang="en-US"/>
        </a:p>
      </dgm:t>
    </dgm:pt>
    <dgm:pt modelId="{6C2F2076-F767-4107-A8F8-667096F5A812}">
      <dgm:prSet phldrT="[Text]"/>
      <dgm:spPr/>
      <dgm:t>
        <a:bodyPr/>
        <a:lstStyle/>
        <a:p>
          <a:r>
            <a:rPr lang="en-US" dirty="0" smtClean="0"/>
            <a:t>Downtime vs Operating Time</a:t>
          </a:r>
          <a:endParaRPr lang="en-US" dirty="0"/>
        </a:p>
      </dgm:t>
    </dgm:pt>
    <dgm:pt modelId="{AE64DF3D-C8DE-47FC-993A-68313BD0A797}" type="parTrans" cxnId="{29953D97-CD6A-465E-9F2A-93800F13C38F}">
      <dgm:prSet/>
      <dgm:spPr/>
      <dgm:t>
        <a:bodyPr/>
        <a:lstStyle/>
        <a:p>
          <a:endParaRPr lang="en-US"/>
        </a:p>
      </dgm:t>
    </dgm:pt>
    <dgm:pt modelId="{FA078214-BF2E-4F63-8B79-A158649047AE}" type="sibTrans" cxnId="{29953D97-CD6A-465E-9F2A-93800F13C38F}">
      <dgm:prSet/>
      <dgm:spPr/>
      <dgm:t>
        <a:bodyPr/>
        <a:lstStyle/>
        <a:p>
          <a:endParaRPr lang="en-US"/>
        </a:p>
      </dgm:t>
    </dgm:pt>
    <dgm:pt modelId="{CB3B44E3-CB98-4725-AB3F-AEB7C406E129}">
      <dgm:prSet phldrT="[Text]"/>
      <dgm:spPr/>
      <dgm:t>
        <a:bodyPr/>
        <a:lstStyle/>
        <a:p>
          <a:r>
            <a:rPr lang="en-US" dirty="0" smtClean="0"/>
            <a:t>Flexibility &amp; Innovation</a:t>
          </a:r>
          <a:endParaRPr lang="en-US" dirty="0"/>
        </a:p>
      </dgm:t>
    </dgm:pt>
    <dgm:pt modelId="{C1FFAE00-67A3-46E7-9507-B4C8AD2B9454}" type="parTrans" cxnId="{AB65458F-6954-4FB3-8E47-444FE529F88F}">
      <dgm:prSet/>
      <dgm:spPr/>
      <dgm:t>
        <a:bodyPr/>
        <a:lstStyle/>
        <a:p>
          <a:endParaRPr lang="en-US"/>
        </a:p>
      </dgm:t>
    </dgm:pt>
    <dgm:pt modelId="{006C8A8A-343C-4422-883D-27578DCB1D1F}" type="sibTrans" cxnId="{AB65458F-6954-4FB3-8E47-444FE529F88F}">
      <dgm:prSet/>
      <dgm:spPr/>
      <dgm:t>
        <a:bodyPr/>
        <a:lstStyle/>
        <a:p>
          <a:endParaRPr lang="en-US"/>
        </a:p>
      </dgm:t>
    </dgm:pt>
    <dgm:pt modelId="{8338F500-0F6B-4416-BE87-798FDB9010F9}">
      <dgm:prSet phldrT="[Text]"/>
      <dgm:spPr/>
      <dgm:t>
        <a:bodyPr/>
        <a:lstStyle/>
        <a:p>
          <a:r>
            <a:rPr lang="en-US" dirty="0" smtClean="0"/>
            <a:t>Rate of New Product Introduction (NPI)</a:t>
          </a:r>
          <a:endParaRPr lang="en-US" dirty="0"/>
        </a:p>
      </dgm:t>
    </dgm:pt>
    <dgm:pt modelId="{C9AC161D-8389-46B0-A11B-C20CD6C8B7BF}" type="parTrans" cxnId="{2724BD3D-7A27-4D99-997F-7D8178BAA607}">
      <dgm:prSet/>
      <dgm:spPr/>
      <dgm:t>
        <a:bodyPr/>
        <a:lstStyle/>
        <a:p>
          <a:endParaRPr lang="en-US"/>
        </a:p>
      </dgm:t>
    </dgm:pt>
    <dgm:pt modelId="{11003C2D-86F8-4EC9-8BB0-EAF54D4C434F}" type="sibTrans" cxnId="{2724BD3D-7A27-4D99-997F-7D8178BAA607}">
      <dgm:prSet/>
      <dgm:spPr/>
      <dgm:t>
        <a:bodyPr/>
        <a:lstStyle/>
        <a:p>
          <a:endParaRPr lang="en-US"/>
        </a:p>
      </dgm:t>
    </dgm:pt>
    <dgm:pt modelId="{6ECD980E-FA8E-48AD-9A93-2E81B0175B9F}">
      <dgm:prSet phldrT="[Text]"/>
      <dgm:spPr/>
      <dgm:t>
        <a:bodyPr/>
        <a:lstStyle/>
        <a:p>
          <a:r>
            <a:rPr lang="en-US" dirty="0" smtClean="0"/>
            <a:t>Engineering Change Order Cycle Time</a:t>
          </a:r>
          <a:endParaRPr lang="en-US" dirty="0"/>
        </a:p>
      </dgm:t>
    </dgm:pt>
    <dgm:pt modelId="{E7772345-D809-4A53-A8BE-79DE578383A9}" type="parTrans" cxnId="{D72CE6A1-63B6-4F18-B3AE-86182F79238F}">
      <dgm:prSet/>
      <dgm:spPr/>
      <dgm:t>
        <a:bodyPr/>
        <a:lstStyle/>
        <a:p>
          <a:endParaRPr lang="en-US"/>
        </a:p>
      </dgm:t>
    </dgm:pt>
    <dgm:pt modelId="{FC5FDA36-04AA-4786-A1CD-7E5EAFD79731}" type="sibTrans" cxnId="{D72CE6A1-63B6-4F18-B3AE-86182F79238F}">
      <dgm:prSet/>
      <dgm:spPr/>
      <dgm:t>
        <a:bodyPr/>
        <a:lstStyle/>
        <a:p>
          <a:endParaRPr lang="en-US"/>
        </a:p>
      </dgm:t>
    </dgm:pt>
    <dgm:pt modelId="{263BBBE8-1776-43F6-B138-8AA4B2984F07}">
      <dgm:prSet phldrT="[Text]"/>
      <dgm:spPr/>
      <dgm:t>
        <a:bodyPr/>
        <a:lstStyle/>
        <a:p>
          <a:r>
            <a:rPr lang="en-US" dirty="0" smtClean="0"/>
            <a:t>Reducing Costs &amp; Increasing Profitability</a:t>
          </a:r>
          <a:endParaRPr lang="en-US" dirty="0"/>
        </a:p>
      </dgm:t>
    </dgm:pt>
    <dgm:pt modelId="{AAD591CB-BDE5-4141-AD1B-A888C9F7C358}" type="parTrans" cxnId="{4BB56942-C445-4FF3-AE26-8DE8A7241463}">
      <dgm:prSet/>
      <dgm:spPr/>
      <dgm:t>
        <a:bodyPr/>
        <a:lstStyle/>
        <a:p>
          <a:endParaRPr lang="en-US"/>
        </a:p>
      </dgm:t>
    </dgm:pt>
    <dgm:pt modelId="{66080AF3-DFC2-4FEA-8243-6559DD33082F}" type="sibTrans" cxnId="{4BB56942-C445-4FF3-AE26-8DE8A7241463}">
      <dgm:prSet/>
      <dgm:spPr/>
      <dgm:t>
        <a:bodyPr/>
        <a:lstStyle/>
        <a:p>
          <a:endParaRPr lang="en-US"/>
        </a:p>
      </dgm:t>
    </dgm:pt>
    <dgm:pt modelId="{6EF0F099-CD64-47C2-86F8-F38101C035A2}">
      <dgm:prSet phldrT="[Text]"/>
      <dgm:spPr/>
      <dgm:t>
        <a:bodyPr/>
        <a:lstStyle/>
        <a:p>
          <a:r>
            <a:rPr lang="en-US" dirty="0" smtClean="0"/>
            <a:t>Revenue Productivity per Employee</a:t>
          </a:r>
          <a:endParaRPr lang="en-US" dirty="0"/>
        </a:p>
      </dgm:t>
    </dgm:pt>
    <dgm:pt modelId="{BE49AD54-7009-4E7F-8F3F-D073D793959B}" type="parTrans" cxnId="{2A75FC64-FC11-4F10-8392-06630FB75926}">
      <dgm:prSet/>
      <dgm:spPr/>
      <dgm:t>
        <a:bodyPr/>
        <a:lstStyle/>
        <a:p>
          <a:endParaRPr lang="en-US"/>
        </a:p>
      </dgm:t>
    </dgm:pt>
    <dgm:pt modelId="{30A65E8E-9AD1-4F42-9350-B18A531EBC31}" type="sibTrans" cxnId="{2A75FC64-FC11-4F10-8392-06630FB75926}">
      <dgm:prSet/>
      <dgm:spPr/>
      <dgm:t>
        <a:bodyPr/>
        <a:lstStyle/>
        <a:p>
          <a:endParaRPr lang="en-US"/>
        </a:p>
      </dgm:t>
    </dgm:pt>
    <dgm:pt modelId="{35A4AE3E-FD6C-4E31-A28A-D5F1DC4C8CB7}">
      <dgm:prSet phldrT="[Text]"/>
      <dgm:spPr/>
      <dgm:t>
        <a:bodyPr/>
        <a:lstStyle/>
        <a:p>
          <a:r>
            <a:rPr lang="en-US" dirty="0" smtClean="0"/>
            <a:t>Total Manufacturing Cost per Unit Excluding Materials</a:t>
          </a:r>
          <a:endParaRPr lang="en-US" dirty="0"/>
        </a:p>
      </dgm:t>
    </dgm:pt>
    <dgm:pt modelId="{8088C042-A71B-4F8F-B9A0-D66E9D8D152B}" type="parTrans" cxnId="{0F4546D4-B162-4900-AB19-F9610C4713DA}">
      <dgm:prSet/>
      <dgm:spPr/>
      <dgm:t>
        <a:bodyPr/>
        <a:lstStyle/>
        <a:p>
          <a:endParaRPr lang="en-US"/>
        </a:p>
      </dgm:t>
    </dgm:pt>
    <dgm:pt modelId="{701CD2A0-73A8-41A7-99F7-D9D02A65CFE1}" type="sibTrans" cxnId="{0F4546D4-B162-4900-AB19-F9610C4713DA}">
      <dgm:prSet/>
      <dgm:spPr/>
      <dgm:t>
        <a:bodyPr/>
        <a:lstStyle/>
        <a:p>
          <a:endParaRPr lang="en-US"/>
        </a:p>
      </dgm:t>
    </dgm:pt>
    <dgm:pt modelId="{488C4E84-E767-4E0F-924B-86FD6C96A9D5}">
      <dgm:prSet phldrT="[Text]"/>
      <dgm:spPr/>
      <dgm:t>
        <a:bodyPr/>
        <a:lstStyle/>
        <a:p>
          <a:r>
            <a:rPr lang="en-US" dirty="0" smtClean="0"/>
            <a:t>Planned vs Emergency Work Orders</a:t>
          </a:r>
          <a:endParaRPr lang="en-US" dirty="0"/>
        </a:p>
      </dgm:t>
    </dgm:pt>
    <dgm:pt modelId="{1211C072-927B-43A6-B175-CACA5B8E5BD7}" type="parTrans" cxnId="{7A9EE760-A5AE-482F-92E7-C5E3222E485F}">
      <dgm:prSet/>
      <dgm:spPr/>
      <dgm:t>
        <a:bodyPr/>
        <a:lstStyle/>
        <a:p>
          <a:endParaRPr lang="en-US"/>
        </a:p>
      </dgm:t>
    </dgm:pt>
    <dgm:pt modelId="{3B593875-B465-4EB7-A630-255B8BD7BB61}" type="sibTrans" cxnId="{7A9EE760-A5AE-482F-92E7-C5E3222E485F}">
      <dgm:prSet/>
      <dgm:spPr/>
      <dgm:t>
        <a:bodyPr/>
        <a:lstStyle/>
        <a:p>
          <a:endParaRPr lang="en-US"/>
        </a:p>
      </dgm:t>
    </dgm:pt>
    <dgm:pt modelId="{31A86BA4-C401-4686-8CF9-240424D44F70}">
      <dgm:prSet phldrT="[Text]"/>
      <dgm:spPr/>
      <dgm:t>
        <a:bodyPr/>
        <a:lstStyle/>
        <a:p>
          <a:r>
            <a:rPr lang="en-US" dirty="0" smtClean="0"/>
            <a:t>Average Unit Contribution Margin</a:t>
          </a:r>
          <a:endParaRPr lang="en-US" dirty="0"/>
        </a:p>
      </dgm:t>
    </dgm:pt>
    <dgm:pt modelId="{823C9872-0496-4EEC-A337-AB2D9078702E}" type="parTrans" cxnId="{21985430-D206-4A30-A458-0379DC147868}">
      <dgm:prSet/>
      <dgm:spPr/>
      <dgm:t>
        <a:bodyPr/>
        <a:lstStyle/>
        <a:p>
          <a:endParaRPr lang="en-US"/>
        </a:p>
      </dgm:t>
    </dgm:pt>
    <dgm:pt modelId="{AA3863F7-245C-495A-86C6-54A5B8531A74}" type="sibTrans" cxnId="{21985430-D206-4A30-A458-0379DC147868}">
      <dgm:prSet/>
      <dgm:spPr/>
      <dgm:t>
        <a:bodyPr/>
        <a:lstStyle/>
        <a:p>
          <a:endParaRPr lang="en-US"/>
        </a:p>
      </dgm:t>
    </dgm:pt>
    <dgm:pt modelId="{A854EFFC-F989-4CD8-B8FC-80B3FDFE784F}">
      <dgm:prSet phldrT="[Text]"/>
      <dgm:spPr/>
      <dgm:t>
        <a:bodyPr/>
        <a:lstStyle/>
        <a:p>
          <a:r>
            <a:rPr lang="en-US" dirty="0" smtClean="0"/>
            <a:t>Return on Assets</a:t>
          </a:r>
          <a:endParaRPr lang="en-US" dirty="0"/>
        </a:p>
      </dgm:t>
    </dgm:pt>
    <dgm:pt modelId="{5BFF7330-EA6B-4E2F-9327-E8DE5671BFD8}" type="parTrans" cxnId="{11F18EEB-32AE-4A56-BC0B-D59A51C1A10E}">
      <dgm:prSet/>
      <dgm:spPr/>
      <dgm:t>
        <a:bodyPr/>
        <a:lstStyle/>
        <a:p>
          <a:endParaRPr lang="en-US"/>
        </a:p>
      </dgm:t>
    </dgm:pt>
    <dgm:pt modelId="{80B9B6BD-C76F-4951-98A6-9E37F359B720}" type="sibTrans" cxnId="{11F18EEB-32AE-4A56-BC0B-D59A51C1A10E}">
      <dgm:prSet/>
      <dgm:spPr/>
      <dgm:t>
        <a:bodyPr/>
        <a:lstStyle/>
        <a:p>
          <a:endParaRPr lang="en-US"/>
        </a:p>
      </dgm:t>
    </dgm:pt>
    <dgm:pt modelId="{6ADB2605-7D42-4110-92D8-3B86A9FA42D9}" type="pres">
      <dgm:prSet presAssocID="{0C3940C3-F8AE-4ECF-967F-9F96BDC472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F1C0DD-1D09-4A7E-811F-EBD220955309}" type="pres">
      <dgm:prSet presAssocID="{FCDD669A-1BAC-4712-917E-9B71E9DC0AA4}" presName="linNode" presStyleCnt="0"/>
      <dgm:spPr/>
    </dgm:pt>
    <dgm:pt modelId="{ECAC754A-629A-4B1B-9843-82D674B7A4BC}" type="pres">
      <dgm:prSet presAssocID="{FCDD669A-1BAC-4712-917E-9B71E9DC0A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A1F45-AAD2-4097-8687-22CDD44304EA}" type="pres">
      <dgm:prSet presAssocID="{FCDD669A-1BAC-4712-917E-9B71E9DC0AA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FE22-8516-4A91-93CF-7B54CC94F611}" type="pres">
      <dgm:prSet presAssocID="{86E90FDF-93F8-4AF3-8A55-51DE3BCBA44B}" presName="sp" presStyleCnt="0"/>
      <dgm:spPr/>
    </dgm:pt>
    <dgm:pt modelId="{FEF905C4-E092-4575-A4D1-B9115BB537F3}" type="pres">
      <dgm:prSet presAssocID="{CB3B44E3-CB98-4725-AB3F-AEB7C406E129}" presName="linNode" presStyleCnt="0"/>
      <dgm:spPr/>
    </dgm:pt>
    <dgm:pt modelId="{7DAE0142-7EF9-47C2-B738-736D3A29E430}" type="pres">
      <dgm:prSet presAssocID="{CB3B44E3-CB98-4725-AB3F-AEB7C406E12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610DD-359A-4CE8-B6EB-1DC0AC485CF8}" type="pres">
      <dgm:prSet presAssocID="{CB3B44E3-CB98-4725-AB3F-AEB7C406E12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FE967-B1EB-4C90-8ECC-E947F71CA0D4}" type="pres">
      <dgm:prSet presAssocID="{006C8A8A-343C-4422-883D-27578DCB1D1F}" presName="sp" presStyleCnt="0"/>
      <dgm:spPr/>
    </dgm:pt>
    <dgm:pt modelId="{8FA01BD1-58AE-453E-8DAE-D8104B1652C9}" type="pres">
      <dgm:prSet presAssocID="{263BBBE8-1776-43F6-B138-8AA4B2984F07}" presName="linNode" presStyleCnt="0"/>
      <dgm:spPr/>
    </dgm:pt>
    <dgm:pt modelId="{0B5CF8AB-A0B7-4BF8-B4FF-B55695B17127}" type="pres">
      <dgm:prSet presAssocID="{263BBBE8-1776-43F6-B138-8AA4B2984F0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D5BD7-53B8-4058-B489-423271EF9D75}" type="pres">
      <dgm:prSet presAssocID="{263BBBE8-1776-43F6-B138-8AA4B2984F0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18EEB-32AE-4A56-BC0B-D59A51C1A10E}" srcId="{263BBBE8-1776-43F6-B138-8AA4B2984F07}" destId="{A854EFFC-F989-4CD8-B8FC-80B3FDFE784F}" srcOrd="2" destOrd="0" parTransId="{5BFF7330-EA6B-4E2F-9327-E8DE5671BFD8}" sibTransId="{80B9B6BD-C76F-4951-98A6-9E37F359B720}"/>
    <dgm:cxn modelId="{D72CE6A1-63B6-4F18-B3AE-86182F79238F}" srcId="{CB3B44E3-CB98-4725-AB3F-AEB7C406E129}" destId="{6ECD980E-FA8E-48AD-9A93-2E81B0175B9F}" srcOrd="1" destOrd="0" parTransId="{E7772345-D809-4A53-A8BE-79DE578383A9}" sibTransId="{FC5FDA36-04AA-4786-A1CD-7E5EAFD79731}"/>
    <dgm:cxn modelId="{42388CF6-2728-4086-A21B-078BAFF63D59}" type="presOf" srcId="{6C2F2076-F767-4107-A8F8-667096F5A812}" destId="{5B4A1F45-AAD2-4097-8687-22CDD44304EA}" srcOrd="0" destOrd="0" presId="urn:microsoft.com/office/officeart/2005/8/layout/vList5"/>
    <dgm:cxn modelId="{C06E4FE5-0328-4B02-ADFA-372C8DC38794}" type="presOf" srcId="{8338F500-0F6B-4416-BE87-798FDB9010F9}" destId="{F98610DD-359A-4CE8-B6EB-1DC0AC485CF8}" srcOrd="0" destOrd="0" presId="urn:microsoft.com/office/officeart/2005/8/layout/vList5"/>
    <dgm:cxn modelId="{4A09E828-7D31-4A1C-B24C-A83B3D4A22C3}" type="presOf" srcId="{31A86BA4-C401-4686-8CF9-240424D44F70}" destId="{B1BD5BD7-53B8-4058-B489-423271EF9D75}" srcOrd="0" destOrd="1" presId="urn:microsoft.com/office/officeart/2005/8/layout/vList5"/>
    <dgm:cxn modelId="{21985430-D206-4A30-A458-0379DC147868}" srcId="{263BBBE8-1776-43F6-B138-8AA4B2984F07}" destId="{31A86BA4-C401-4686-8CF9-240424D44F70}" srcOrd="1" destOrd="0" parTransId="{823C9872-0496-4EEC-A337-AB2D9078702E}" sibTransId="{AA3863F7-245C-495A-86C6-54A5B8531A74}"/>
    <dgm:cxn modelId="{0F4546D4-B162-4900-AB19-F9610C4713DA}" srcId="{263BBBE8-1776-43F6-B138-8AA4B2984F07}" destId="{35A4AE3E-FD6C-4E31-A28A-D5F1DC4C8CB7}" srcOrd="3" destOrd="0" parTransId="{8088C042-A71B-4F8F-B9A0-D66E9D8D152B}" sibTransId="{701CD2A0-73A8-41A7-99F7-D9D02A65CFE1}"/>
    <dgm:cxn modelId="{F0AF8805-C2C3-4094-AA92-C3B790BA35C0}" type="presOf" srcId="{6ECD980E-FA8E-48AD-9A93-2E81B0175B9F}" destId="{F98610DD-359A-4CE8-B6EB-1DC0AC485CF8}" srcOrd="0" destOrd="1" presId="urn:microsoft.com/office/officeart/2005/8/layout/vList5"/>
    <dgm:cxn modelId="{676D6F45-D7D7-418E-AE4A-F36076EB6852}" type="presOf" srcId="{0C3940C3-F8AE-4ECF-967F-9F96BDC472CB}" destId="{6ADB2605-7D42-4110-92D8-3B86A9FA42D9}" srcOrd="0" destOrd="0" presId="urn:microsoft.com/office/officeart/2005/8/layout/vList5"/>
    <dgm:cxn modelId="{7A9EE760-A5AE-482F-92E7-C5E3222E485F}" srcId="{FCDD669A-1BAC-4712-917E-9B71E9DC0AA4}" destId="{488C4E84-E767-4E0F-924B-86FD6C96A9D5}" srcOrd="1" destOrd="0" parTransId="{1211C072-927B-43A6-B175-CACA5B8E5BD7}" sibTransId="{3B593875-B465-4EB7-A630-255B8BD7BB61}"/>
    <dgm:cxn modelId="{5B0A1239-8EA8-4ADB-A5DA-7A551C88DD37}" type="presOf" srcId="{FCDD669A-1BAC-4712-917E-9B71E9DC0AA4}" destId="{ECAC754A-629A-4B1B-9843-82D674B7A4BC}" srcOrd="0" destOrd="0" presId="urn:microsoft.com/office/officeart/2005/8/layout/vList5"/>
    <dgm:cxn modelId="{4BB56942-C445-4FF3-AE26-8DE8A7241463}" srcId="{0C3940C3-F8AE-4ECF-967F-9F96BDC472CB}" destId="{263BBBE8-1776-43F6-B138-8AA4B2984F07}" srcOrd="2" destOrd="0" parTransId="{AAD591CB-BDE5-4141-AD1B-A888C9F7C358}" sibTransId="{66080AF3-DFC2-4FEA-8243-6559DD33082F}"/>
    <dgm:cxn modelId="{2A75FC64-FC11-4F10-8392-06630FB75926}" srcId="{263BBBE8-1776-43F6-B138-8AA4B2984F07}" destId="{6EF0F099-CD64-47C2-86F8-F38101C035A2}" srcOrd="0" destOrd="0" parTransId="{BE49AD54-7009-4E7F-8F3F-D073D793959B}" sibTransId="{30A65E8E-9AD1-4F42-9350-B18A531EBC31}"/>
    <dgm:cxn modelId="{AB65458F-6954-4FB3-8E47-444FE529F88F}" srcId="{0C3940C3-F8AE-4ECF-967F-9F96BDC472CB}" destId="{CB3B44E3-CB98-4725-AB3F-AEB7C406E129}" srcOrd="1" destOrd="0" parTransId="{C1FFAE00-67A3-46E7-9507-B4C8AD2B9454}" sibTransId="{006C8A8A-343C-4422-883D-27578DCB1D1F}"/>
    <dgm:cxn modelId="{68B29D78-7710-4462-BBE0-BA44BC82A314}" type="presOf" srcId="{263BBBE8-1776-43F6-B138-8AA4B2984F07}" destId="{0B5CF8AB-A0B7-4BF8-B4FF-B55695B17127}" srcOrd="0" destOrd="0" presId="urn:microsoft.com/office/officeart/2005/8/layout/vList5"/>
    <dgm:cxn modelId="{2724BD3D-7A27-4D99-997F-7D8178BAA607}" srcId="{CB3B44E3-CB98-4725-AB3F-AEB7C406E129}" destId="{8338F500-0F6B-4416-BE87-798FDB9010F9}" srcOrd="0" destOrd="0" parTransId="{C9AC161D-8389-46B0-A11B-C20CD6C8B7BF}" sibTransId="{11003C2D-86F8-4EC9-8BB0-EAF54D4C434F}"/>
    <dgm:cxn modelId="{E9D1B026-1CFF-4B23-B772-326373D2C894}" type="presOf" srcId="{6EF0F099-CD64-47C2-86F8-F38101C035A2}" destId="{B1BD5BD7-53B8-4058-B489-423271EF9D75}" srcOrd="0" destOrd="0" presId="urn:microsoft.com/office/officeart/2005/8/layout/vList5"/>
    <dgm:cxn modelId="{AA39E7D1-A56D-4C1A-B57B-D60FB48F6CC0}" type="presOf" srcId="{488C4E84-E767-4E0F-924B-86FD6C96A9D5}" destId="{5B4A1F45-AAD2-4097-8687-22CDD44304EA}" srcOrd="0" destOrd="1" presId="urn:microsoft.com/office/officeart/2005/8/layout/vList5"/>
    <dgm:cxn modelId="{4B810BB8-E09D-4AB1-B39D-F55CEF0A8784}" type="presOf" srcId="{35A4AE3E-FD6C-4E31-A28A-D5F1DC4C8CB7}" destId="{B1BD5BD7-53B8-4058-B489-423271EF9D75}" srcOrd="0" destOrd="3" presId="urn:microsoft.com/office/officeart/2005/8/layout/vList5"/>
    <dgm:cxn modelId="{29953D97-CD6A-465E-9F2A-93800F13C38F}" srcId="{FCDD669A-1BAC-4712-917E-9B71E9DC0AA4}" destId="{6C2F2076-F767-4107-A8F8-667096F5A812}" srcOrd="0" destOrd="0" parTransId="{AE64DF3D-C8DE-47FC-993A-68313BD0A797}" sibTransId="{FA078214-BF2E-4F63-8B79-A158649047AE}"/>
    <dgm:cxn modelId="{48070ADD-6A52-43D3-923D-26391CDADD7E}" srcId="{0C3940C3-F8AE-4ECF-967F-9F96BDC472CB}" destId="{FCDD669A-1BAC-4712-917E-9B71E9DC0AA4}" srcOrd="0" destOrd="0" parTransId="{4F850F52-C8A1-4B7C-B387-A50084B5BE39}" sibTransId="{86E90FDF-93F8-4AF3-8A55-51DE3BCBA44B}"/>
    <dgm:cxn modelId="{1EDB6881-683C-45B8-87EE-00D26EA14D6A}" type="presOf" srcId="{CB3B44E3-CB98-4725-AB3F-AEB7C406E129}" destId="{7DAE0142-7EF9-47C2-B738-736D3A29E430}" srcOrd="0" destOrd="0" presId="urn:microsoft.com/office/officeart/2005/8/layout/vList5"/>
    <dgm:cxn modelId="{1763697D-5251-4B7F-8BDA-D5CB3625657F}" type="presOf" srcId="{A854EFFC-F989-4CD8-B8FC-80B3FDFE784F}" destId="{B1BD5BD7-53B8-4058-B489-423271EF9D75}" srcOrd="0" destOrd="2" presId="urn:microsoft.com/office/officeart/2005/8/layout/vList5"/>
    <dgm:cxn modelId="{9D6E4EF6-0634-40DD-9AD5-93F16EE627E8}" type="presParOf" srcId="{6ADB2605-7D42-4110-92D8-3B86A9FA42D9}" destId="{65F1C0DD-1D09-4A7E-811F-EBD220955309}" srcOrd="0" destOrd="0" presId="urn:microsoft.com/office/officeart/2005/8/layout/vList5"/>
    <dgm:cxn modelId="{78A39B66-85D2-4C64-9AB8-0E6F94B7C901}" type="presParOf" srcId="{65F1C0DD-1D09-4A7E-811F-EBD220955309}" destId="{ECAC754A-629A-4B1B-9843-82D674B7A4BC}" srcOrd="0" destOrd="0" presId="urn:microsoft.com/office/officeart/2005/8/layout/vList5"/>
    <dgm:cxn modelId="{2A61D9C0-6A3C-4388-B715-85BC7344C6F2}" type="presParOf" srcId="{65F1C0DD-1D09-4A7E-811F-EBD220955309}" destId="{5B4A1F45-AAD2-4097-8687-22CDD44304EA}" srcOrd="1" destOrd="0" presId="urn:microsoft.com/office/officeart/2005/8/layout/vList5"/>
    <dgm:cxn modelId="{7CEAB02E-881C-468B-AACD-718CCA9C4EE3}" type="presParOf" srcId="{6ADB2605-7D42-4110-92D8-3B86A9FA42D9}" destId="{939AFE22-8516-4A91-93CF-7B54CC94F611}" srcOrd="1" destOrd="0" presId="urn:microsoft.com/office/officeart/2005/8/layout/vList5"/>
    <dgm:cxn modelId="{017F3DF5-7B0E-4B98-8315-4065866A7ACA}" type="presParOf" srcId="{6ADB2605-7D42-4110-92D8-3B86A9FA42D9}" destId="{FEF905C4-E092-4575-A4D1-B9115BB537F3}" srcOrd="2" destOrd="0" presId="urn:microsoft.com/office/officeart/2005/8/layout/vList5"/>
    <dgm:cxn modelId="{51AF10A1-A650-42CE-B75E-41C29C69C8C0}" type="presParOf" srcId="{FEF905C4-E092-4575-A4D1-B9115BB537F3}" destId="{7DAE0142-7EF9-47C2-B738-736D3A29E430}" srcOrd="0" destOrd="0" presId="urn:microsoft.com/office/officeart/2005/8/layout/vList5"/>
    <dgm:cxn modelId="{8703A710-5D1F-4EE9-AE46-68739CCE9013}" type="presParOf" srcId="{FEF905C4-E092-4575-A4D1-B9115BB537F3}" destId="{F98610DD-359A-4CE8-B6EB-1DC0AC485CF8}" srcOrd="1" destOrd="0" presId="urn:microsoft.com/office/officeart/2005/8/layout/vList5"/>
    <dgm:cxn modelId="{EC88ABBB-4A61-49C5-B4CB-41A9D15F3708}" type="presParOf" srcId="{6ADB2605-7D42-4110-92D8-3B86A9FA42D9}" destId="{604FE967-B1EB-4C90-8ECC-E947F71CA0D4}" srcOrd="3" destOrd="0" presId="urn:microsoft.com/office/officeart/2005/8/layout/vList5"/>
    <dgm:cxn modelId="{3DCEC700-4347-4151-BD6F-F2D9C27A4AB7}" type="presParOf" srcId="{6ADB2605-7D42-4110-92D8-3B86A9FA42D9}" destId="{8FA01BD1-58AE-453E-8DAE-D8104B1652C9}" srcOrd="4" destOrd="0" presId="urn:microsoft.com/office/officeart/2005/8/layout/vList5"/>
    <dgm:cxn modelId="{CC84C31E-43E8-4E7A-A06F-198A717FAAB0}" type="presParOf" srcId="{8FA01BD1-58AE-453E-8DAE-D8104B1652C9}" destId="{0B5CF8AB-A0B7-4BF8-B4FF-B55695B17127}" srcOrd="0" destOrd="0" presId="urn:microsoft.com/office/officeart/2005/8/layout/vList5"/>
    <dgm:cxn modelId="{F737FE34-59C9-4EF5-AF27-2336D55971DF}" type="presParOf" srcId="{8FA01BD1-58AE-453E-8DAE-D8104B1652C9}" destId="{B1BD5BD7-53B8-4058-B489-423271EF9D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32FC8-D556-49D2-8F25-70A9F01DEA9B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D35490-710C-42F8-84D1-1C9F7C1A5E67}">
      <dgm:prSet phldrT="[Text]"/>
      <dgm:spPr/>
      <dgm:t>
        <a:bodyPr/>
        <a:lstStyle/>
        <a:p>
          <a:r>
            <a:rPr lang="en-US" dirty="0" smtClean="0"/>
            <a:t>Operations Manager</a:t>
          </a:r>
          <a:endParaRPr lang="en-US" dirty="0"/>
        </a:p>
      </dgm:t>
    </dgm:pt>
    <dgm:pt modelId="{D76877E8-0BDC-4278-990E-706984945398}" type="parTrans" cxnId="{3528C2EC-457E-4CAA-975D-C68A7B34DE0A}">
      <dgm:prSet/>
      <dgm:spPr/>
      <dgm:t>
        <a:bodyPr/>
        <a:lstStyle/>
        <a:p>
          <a:endParaRPr lang="en-US"/>
        </a:p>
      </dgm:t>
    </dgm:pt>
    <dgm:pt modelId="{DF2BE8AC-DBA3-451E-8F2C-9A28BE7E7CA4}" type="sibTrans" cxnId="{3528C2EC-457E-4CAA-975D-C68A7B34DE0A}">
      <dgm:prSet/>
      <dgm:spPr/>
      <dgm:t>
        <a:bodyPr/>
        <a:lstStyle/>
        <a:p>
          <a:endParaRPr lang="en-US"/>
        </a:p>
      </dgm:t>
    </dgm:pt>
    <dgm:pt modelId="{F776DB96-7733-4C1D-9186-13A82648D1CE}">
      <dgm:prSet phldrT="[Text]"/>
      <dgm:spPr/>
      <dgm:t>
        <a:bodyPr/>
        <a:lstStyle/>
        <a:p>
          <a:r>
            <a:rPr lang="en-US" dirty="0" smtClean="0"/>
            <a:t>Must increase throughput without sacrificing quality</a:t>
          </a:r>
          <a:endParaRPr lang="en-US" dirty="0"/>
        </a:p>
      </dgm:t>
    </dgm:pt>
    <dgm:pt modelId="{A2B9B038-F271-40D7-B823-1E45E61885F6}" type="parTrans" cxnId="{BB5049D6-B16E-49AB-A094-EEC455EA0421}">
      <dgm:prSet/>
      <dgm:spPr/>
      <dgm:t>
        <a:bodyPr/>
        <a:lstStyle/>
        <a:p>
          <a:endParaRPr lang="en-US"/>
        </a:p>
      </dgm:t>
    </dgm:pt>
    <dgm:pt modelId="{0FBDB9CF-B074-4BB1-82B2-0814F05E4179}" type="sibTrans" cxnId="{BB5049D6-B16E-49AB-A094-EEC455EA0421}">
      <dgm:prSet/>
      <dgm:spPr/>
      <dgm:t>
        <a:bodyPr/>
        <a:lstStyle/>
        <a:p>
          <a:endParaRPr lang="en-US"/>
        </a:p>
      </dgm:t>
    </dgm:pt>
    <dgm:pt modelId="{D7E356AD-38D3-42A3-8E9B-3236EDF79EA4}">
      <dgm:prSet phldrT="[Text]"/>
      <dgm:spPr/>
      <dgm:t>
        <a:bodyPr/>
        <a:lstStyle/>
        <a:p>
          <a:r>
            <a:rPr lang="en-US" dirty="0" smtClean="0"/>
            <a:t>Operator</a:t>
          </a:r>
          <a:endParaRPr lang="en-US" dirty="0"/>
        </a:p>
      </dgm:t>
    </dgm:pt>
    <dgm:pt modelId="{5D724AF7-28E4-48CD-8CAE-423BBBF12B80}" type="parTrans" cxnId="{1377A3B5-2D17-4CF8-8AF5-0A4478129271}">
      <dgm:prSet/>
      <dgm:spPr/>
      <dgm:t>
        <a:bodyPr/>
        <a:lstStyle/>
        <a:p>
          <a:endParaRPr lang="en-US"/>
        </a:p>
      </dgm:t>
    </dgm:pt>
    <dgm:pt modelId="{607F323C-A847-4383-A088-9B126BC7DDD6}" type="sibTrans" cxnId="{1377A3B5-2D17-4CF8-8AF5-0A4478129271}">
      <dgm:prSet/>
      <dgm:spPr/>
      <dgm:t>
        <a:bodyPr/>
        <a:lstStyle/>
        <a:p>
          <a:endParaRPr lang="en-US"/>
        </a:p>
      </dgm:t>
    </dgm:pt>
    <dgm:pt modelId="{45F5845E-EA99-4344-961D-C0C58251F1AC}">
      <dgm:prSet phldrT="[Text]"/>
      <dgm:spPr/>
      <dgm:t>
        <a:bodyPr/>
        <a:lstStyle/>
        <a:p>
          <a:r>
            <a:rPr lang="en-US" dirty="0" smtClean="0"/>
            <a:t>Needs easy to understand systems &amp; controls to accelerate learning and increase knowledge retention</a:t>
          </a:r>
          <a:endParaRPr lang="en-US" dirty="0"/>
        </a:p>
      </dgm:t>
    </dgm:pt>
    <dgm:pt modelId="{47F3FC77-FCFE-428F-B5C2-E47D3C361880}" type="parTrans" cxnId="{35BF7D8D-007D-46C4-8256-D29A585C84C5}">
      <dgm:prSet/>
      <dgm:spPr/>
      <dgm:t>
        <a:bodyPr/>
        <a:lstStyle/>
        <a:p>
          <a:endParaRPr lang="en-US"/>
        </a:p>
      </dgm:t>
    </dgm:pt>
    <dgm:pt modelId="{8F479BD8-3B0E-4F79-8AEE-198EBECC3264}" type="sibTrans" cxnId="{35BF7D8D-007D-46C4-8256-D29A585C84C5}">
      <dgm:prSet/>
      <dgm:spPr/>
      <dgm:t>
        <a:bodyPr/>
        <a:lstStyle/>
        <a:p>
          <a:endParaRPr lang="en-US"/>
        </a:p>
      </dgm:t>
    </dgm:pt>
    <dgm:pt modelId="{AA3F9DA3-4EE6-458D-9FB6-EC8FD8B0D7B0}">
      <dgm:prSet phldrT="[Text]"/>
      <dgm:spPr/>
      <dgm:t>
        <a:bodyPr/>
        <a:lstStyle/>
        <a:p>
          <a:r>
            <a:rPr lang="en-US" dirty="0" smtClean="0"/>
            <a:t>Quality Manager</a:t>
          </a:r>
          <a:endParaRPr lang="en-US" dirty="0"/>
        </a:p>
      </dgm:t>
    </dgm:pt>
    <dgm:pt modelId="{1FB5C570-C543-4F6A-BAFD-BD40667F4F42}" type="parTrans" cxnId="{5583DD64-5C3A-4F87-ADF2-A7D9BA3EE0EB}">
      <dgm:prSet/>
      <dgm:spPr/>
      <dgm:t>
        <a:bodyPr/>
        <a:lstStyle/>
        <a:p>
          <a:endParaRPr lang="en-US"/>
        </a:p>
      </dgm:t>
    </dgm:pt>
    <dgm:pt modelId="{EBF6A2E5-F60B-401C-858D-5CEE14AB1EEC}" type="sibTrans" cxnId="{5583DD64-5C3A-4F87-ADF2-A7D9BA3EE0EB}">
      <dgm:prSet/>
      <dgm:spPr/>
      <dgm:t>
        <a:bodyPr/>
        <a:lstStyle/>
        <a:p>
          <a:endParaRPr lang="en-US"/>
        </a:p>
      </dgm:t>
    </dgm:pt>
    <dgm:pt modelId="{78E8D2BD-4695-4E5F-9E9B-EA9B75401D5A}">
      <dgm:prSet phldrT="[Text]"/>
      <dgm:spPr/>
      <dgm:t>
        <a:bodyPr/>
        <a:lstStyle/>
        <a:p>
          <a:r>
            <a:rPr lang="en-US" dirty="0" smtClean="0"/>
            <a:t>Engineer</a:t>
          </a:r>
          <a:endParaRPr lang="en-US" dirty="0"/>
        </a:p>
      </dgm:t>
    </dgm:pt>
    <dgm:pt modelId="{F91C73BA-85D1-4E98-A94C-747D70E9A9F5}" type="parTrans" cxnId="{E3A2F0F9-B503-43F2-9615-E76D8A99149B}">
      <dgm:prSet/>
      <dgm:spPr/>
      <dgm:t>
        <a:bodyPr/>
        <a:lstStyle/>
        <a:p>
          <a:endParaRPr lang="en-US"/>
        </a:p>
      </dgm:t>
    </dgm:pt>
    <dgm:pt modelId="{9AC76465-B84C-47FE-8867-FB9D43F97801}" type="sibTrans" cxnId="{E3A2F0F9-B503-43F2-9615-E76D8A99149B}">
      <dgm:prSet/>
      <dgm:spPr/>
      <dgm:t>
        <a:bodyPr/>
        <a:lstStyle/>
        <a:p>
          <a:endParaRPr lang="en-US"/>
        </a:p>
      </dgm:t>
    </dgm:pt>
    <dgm:pt modelId="{5E6E0B7A-9F71-4920-B58F-BD6304858089}">
      <dgm:prSet phldrT="[Text]"/>
      <dgm:spPr/>
      <dgm:t>
        <a:bodyPr/>
        <a:lstStyle/>
        <a:p>
          <a:r>
            <a:rPr lang="en-US" dirty="0" smtClean="0"/>
            <a:t>Must meet aggressive development time &amp; cost goals</a:t>
          </a:r>
          <a:endParaRPr lang="en-US" dirty="0"/>
        </a:p>
      </dgm:t>
    </dgm:pt>
    <dgm:pt modelId="{0C3F8F88-0479-4052-B295-E1A51336120E}" type="parTrans" cxnId="{AE1465ED-536A-4F19-9C0A-FE7D4C6EC5BB}">
      <dgm:prSet/>
      <dgm:spPr/>
      <dgm:t>
        <a:bodyPr/>
        <a:lstStyle/>
        <a:p>
          <a:endParaRPr lang="en-US"/>
        </a:p>
      </dgm:t>
    </dgm:pt>
    <dgm:pt modelId="{E08832B4-79F7-4860-B669-B86A9860A93B}" type="sibTrans" cxnId="{AE1465ED-536A-4F19-9C0A-FE7D4C6EC5BB}">
      <dgm:prSet/>
      <dgm:spPr/>
      <dgm:t>
        <a:bodyPr/>
        <a:lstStyle/>
        <a:p>
          <a:endParaRPr lang="en-US"/>
        </a:p>
      </dgm:t>
    </dgm:pt>
    <dgm:pt modelId="{38E6A136-2C81-4FAC-803C-B1F9F7FF2CFD}">
      <dgm:prSet phldrT="[Text]"/>
      <dgm:spPr/>
      <dgm:t>
        <a:bodyPr/>
        <a:lstStyle/>
        <a:p>
          <a:r>
            <a:rPr lang="en-US" dirty="0" smtClean="0"/>
            <a:t>Ideal to create a solution that can be quickly &amp; easily modified to fit a new application need, versus reinventing the wheel</a:t>
          </a:r>
          <a:endParaRPr lang="en-US" dirty="0"/>
        </a:p>
      </dgm:t>
    </dgm:pt>
    <dgm:pt modelId="{0A629FA3-76D4-4C69-A962-6C8DED392C73}" type="parTrans" cxnId="{6C0930BA-FD4A-4FC1-BF7D-C0059F846623}">
      <dgm:prSet/>
      <dgm:spPr/>
      <dgm:t>
        <a:bodyPr/>
        <a:lstStyle/>
        <a:p>
          <a:endParaRPr lang="en-US"/>
        </a:p>
      </dgm:t>
    </dgm:pt>
    <dgm:pt modelId="{CB7F2801-37AC-476D-88FD-AB68CD931B7F}" type="sibTrans" cxnId="{6C0930BA-FD4A-4FC1-BF7D-C0059F846623}">
      <dgm:prSet/>
      <dgm:spPr/>
      <dgm:t>
        <a:bodyPr/>
        <a:lstStyle/>
        <a:p>
          <a:endParaRPr lang="en-US"/>
        </a:p>
      </dgm:t>
    </dgm:pt>
    <dgm:pt modelId="{523F1661-24D1-444C-952F-204F979CD2F3}">
      <dgm:prSet phldrT="[Text]"/>
      <dgm:spPr/>
      <dgm:t>
        <a:bodyPr/>
        <a:lstStyle/>
        <a:p>
          <a:r>
            <a:rPr lang="en-US" dirty="0" smtClean="0"/>
            <a:t>Focused on achieving year on year savings and reduced downtime</a:t>
          </a:r>
          <a:endParaRPr lang="en-US" dirty="0"/>
        </a:p>
      </dgm:t>
    </dgm:pt>
    <dgm:pt modelId="{0A51E4A9-548C-44E0-80A6-74110F39D7F5}" type="parTrans" cxnId="{BC2B970E-C1CC-4E78-B634-3D4F6C1D25C5}">
      <dgm:prSet/>
      <dgm:spPr/>
      <dgm:t>
        <a:bodyPr/>
        <a:lstStyle/>
        <a:p>
          <a:endParaRPr lang="en-US"/>
        </a:p>
      </dgm:t>
    </dgm:pt>
    <dgm:pt modelId="{361A5BD5-9040-4DBA-8984-69DD59C3710E}" type="sibTrans" cxnId="{BC2B970E-C1CC-4E78-B634-3D4F6C1D25C5}">
      <dgm:prSet/>
      <dgm:spPr/>
      <dgm:t>
        <a:bodyPr/>
        <a:lstStyle/>
        <a:p>
          <a:endParaRPr lang="en-US"/>
        </a:p>
      </dgm:t>
    </dgm:pt>
    <dgm:pt modelId="{4E806BAF-5E89-4F59-80F7-AFAE7F8DDFCE}">
      <dgm:prSet phldrT="[Text]"/>
      <dgm:spPr/>
      <dgm:t>
        <a:bodyPr/>
        <a:lstStyle/>
        <a:p>
          <a:r>
            <a:rPr lang="en-US" dirty="0" smtClean="0"/>
            <a:t>Needs closed-loop, repeatable processes that can be measured &amp; reported</a:t>
          </a:r>
          <a:endParaRPr lang="en-US" dirty="0"/>
        </a:p>
      </dgm:t>
    </dgm:pt>
    <dgm:pt modelId="{B204E180-DB6A-481E-9C11-F75B81FDCE3C}" type="parTrans" cxnId="{2C548DE7-111D-4235-A1DA-08CDE9B8DBDE}">
      <dgm:prSet/>
      <dgm:spPr/>
      <dgm:t>
        <a:bodyPr/>
        <a:lstStyle/>
        <a:p>
          <a:endParaRPr lang="en-US"/>
        </a:p>
      </dgm:t>
    </dgm:pt>
    <dgm:pt modelId="{C4C5FDC3-13EE-4194-9091-C1C737DEC457}" type="sibTrans" cxnId="{2C548DE7-111D-4235-A1DA-08CDE9B8DBDE}">
      <dgm:prSet/>
      <dgm:spPr/>
      <dgm:t>
        <a:bodyPr/>
        <a:lstStyle/>
        <a:p>
          <a:endParaRPr lang="en-US"/>
        </a:p>
      </dgm:t>
    </dgm:pt>
    <dgm:pt modelId="{356137B6-48F7-4EFA-AD55-9D1A5341A25A}">
      <dgm:prSet phldrT="[Text]"/>
      <dgm:spPr/>
      <dgm:t>
        <a:bodyPr/>
        <a:lstStyle/>
        <a:p>
          <a:r>
            <a:rPr lang="en-US" dirty="0" smtClean="0"/>
            <a:t>Wants early warnings into potential problems and clear information on how to resolve</a:t>
          </a:r>
          <a:endParaRPr lang="en-US" dirty="0"/>
        </a:p>
      </dgm:t>
    </dgm:pt>
    <dgm:pt modelId="{D3204E9F-95F2-4B3C-A405-EB88E1436900}" type="parTrans" cxnId="{56350EDA-78EC-4604-9B04-7676E2967FA4}">
      <dgm:prSet/>
      <dgm:spPr/>
      <dgm:t>
        <a:bodyPr/>
        <a:lstStyle/>
        <a:p>
          <a:endParaRPr lang="en-US"/>
        </a:p>
      </dgm:t>
    </dgm:pt>
    <dgm:pt modelId="{D4DCD542-6D2B-4F50-BCD7-FD1A2E3164A5}" type="sibTrans" cxnId="{56350EDA-78EC-4604-9B04-7676E2967FA4}">
      <dgm:prSet/>
      <dgm:spPr/>
      <dgm:t>
        <a:bodyPr/>
        <a:lstStyle/>
        <a:p>
          <a:endParaRPr lang="en-US"/>
        </a:p>
      </dgm:t>
    </dgm:pt>
    <dgm:pt modelId="{45FBFD8A-685C-49B1-892F-DA9F6E729BD5}">
      <dgm:prSet phldrT="[Text]"/>
      <dgm:spPr/>
      <dgm:t>
        <a:bodyPr/>
        <a:lstStyle/>
        <a:p>
          <a:endParaRPr lang="en-US" dirty="0"/>
        </a:p>
      </dgm:t>
    </dgm:pt>
    <dgm:pt modelId="{9260AB19-F6B3-4F14-8E41-880BBC4BBF5A}" type="parTrans" cxnId="{652D4E57-4194-42A4-8DC1-BF01E85E6963}">
      <dgm:prSet/>
      <dgm:spPr/>
      <dgm:t>
        <a:bodyPr/>
        <a:lstStyle/>
        <a:p>
          <a:endParaRPr lang="en-US"/>
        </a:p>
      </dgm:t>
    </dgm:pt>
    <dgm:pt modelId="{B00CAC31-C722-4C00-984E-BDBA1EB02BF6}" type="sibTrans" cxnId="{652D4E57-4194-42A4-8DC1-BF01E85E6963}">
      <dgm:prSet/>
      <dgm:spPr/>
      <dgm:t>
        <a:bodyPr/>
        <a:lstStyle/>
        <a:p>
          <a:endParaRPr lang="en-US"/>
        </a:p>
      </dgm:t>
    </dgm:pt>
    <dgm:pt modelId="{E251F199-7DAC-43BA-A5F7-3E546683495A}">
      <dgm:prSet phldrT="[Text]"/>
      <dgm:spPr/>
      <dgm:t>
        <a:bodyPr/>
        <a:lstStyle/>
        <a:p>
          <a:r>
            <a:rPr lang="en-US" dirty="0" smtClean="0"/>
            <a:t>Needs historical data for traceability in case of issues, regulatory compliance</a:t>
          </a:r>
          <a:endParaRPr lang="en-US" dirty="0"/>
        </a:p>
      </dgm:t>
    </dgm:pt>
    <dgm:pt modelId="{17B8DE9A-3DF5-470B-B518-AFD8C71CD4C2}" type="parTrans" cxnId="{2201DF82-86E0-4957-9F38-6AFD8A3AF0E0}">
      <dgm:prSet/>
      <dgm:spPr/>
      <dgm:t>
        <a:bodyPr/>
        <a:lstStyle/>
        <a:p>
          <a:endParaRPr lang="en-US"/>
        </a:p>
      </dgm:t>
    </dgm:pt>
    <dgm:pt modelId="{B61A2D2E-9CE8-4939-A846-8CC7FC513597}" type="sibTrans" cxnId="{2201DF82-86E0-4957-9F38-6AFD8A3AF0E0}">
      <dgm:prSet/>
      <dgm:spPr/>
      <dgm:t>
        <a:bodyPr/>
        <a:lstStyle/>
        <a:p>
          <a:endParaRPr lang="en-US"/>
        </a:p>
      </dgm:t>
    </dgm:pt>
    <dgm:pt modelId="{01B9B6F3-D252-496B-A351-247D41F8C759}">
      <dgm:prSet phldrT="[Text]"/>
      <dgm:spPr/>
      <dgm:t>
        <a:bodyPr/>
        <a:lstStyle/>
        <a:p>
          <a:endParaRPr lang="en-US" dirty="0"/>
        </a:p>
      </dgm:t>
    </dgm:pt>
    <dgm:pt modelId="{F2B010A8-BDCE-48A4-ADFA-78F934EE0D2D}" type="parTrans" cxnId="{528B8C4F-52B2-489D-A71B-A02BD877D5A1}">
      <dgm:prSet/>
      <dgm:spPr/>
      <dgm:t>
        <a:bodyPr/>
        <a:lstStyle/>
        <a:p>
          <a:endParaRPr lang="en-US"/>
        </a:p>
      </dgm:t>
    </dgm:pt>
    <dgm:pt modelId="{3800F543-D728-4C0B-9C1D-F523FA1C4EEF}" type="sibTrans" cxnId="{528B8C4F-52B2-489D-A71B-A02BD877D5A1}">
      <dgm:prSet/>
      <dgm:spPr/>
      <dgm:t>
        <a:bodyPr/>
        <a:lstStyle/>
        <a:p>
          <a:endParaRPr lang="en-US"/>
        </a:p>
      </dgm:t>
    </dgm:pt>
    <dgm:pt modelId="{A2DB6B8A-A35F-44B2-8110-98CDB2E5BFC4}">
      <dgm:prSet phldrT="[Text]"/>
      <dgm:spPr/>
      <dgm:t>
        <a:bodyPr/>
        <a:lstStyle/>
        <a:p>
          <a:r>
            <a:rPr lang="en-US" dirty="0" smtClean="0"/>
            <a:t>Wants to reduce quality variations</a:t>
          </a:r>
          <a:endParaRPr lang="en-US" dirty="0"/>
        </a:p>
      </dgm:t>
    </dgm:pt>
    <dgm:pt modelId="{234FE2F0-B47D-499A-AACE-80E9E813A2CD}" type="parTrans" cxnId="{2BE3D1E5-1151-433F-880A-498522224DC3}">
      <dgm:prSet/>
      <dgm:spPr/>
      <dgm:t>
        <a:bodyPr/>
        <a:lstStyle/>
        <a:p>
          <a:endParaRPr lang="en-US"/>
        </a:p>
      </dgm:t>
    </dgm:pt>
    <dgm:pt modelId="{C6A9CDDD-9256-495B-95D3-BE42F849FF7F}" type="sibTrans" cxnId="{2BE3D1E5-1151-433F-880A-498522224DC3}">
      <dgm:prSet/>
      <dgm:spPr/>
      <dgm:t>
        <a:bodyPr/>
        <a:lstStyle/>
        <a:p>
          <a:endParaRPr lang="en-US"/>
        </a:p>
      </dgm:t>
    </dgm:pt>
    <dgm:pt modelId="{20FFC82F-6C14-443E-8EA4-2115B5578916}">
      <dgm:prSet phldrT="[Text]"/>
      <dgm:spPr/>
      <dgm:t>
        <a:bodyPr/>
        <a:lstStyle/>
        <a:p>
          <a:r>
            <a:rPr lang="en-US" dirty="0" smtClean="0"/>
            <a:t>Needs equipment with easy installation and minimal maintenance cost</a:t>
          </a:r>
          <a:endParaRPr lang="en-US" dirty="0"/>
        </a:p>
      </dgm:t>
    </dgm:pt>
    <dgm:pt modelId="{ED83E1FA-1A6A-4D24-837C-A3C5FC65CC13}" type="parTrans" cxnId="{3C4A7F77-56B3-4C4B-B8B3-37F1E7EE4DD3}">
      <dgm:prSet/>
      <dgm:spPr/>
      <dgm:t>
        <a:bodyPr/>
        <a:lstStyle/>
        <a:p>
          <a:endParaRPr lang="en-US"/>
        </a:p>
      </dgm:t>
    </dgm:pt>
    <dgm:pt modelId="{1AD1B2C4-8808-462D-BA43-1683DBFA5723}" type="sibTrans" cxnId="{3C4A7F77-56B3-4C4B-B8B3-37F1E7EE4DD3}">
      <dgm:prSet/>
      <dgm:spPr/>
      <dgm:t>
        <a:bodyPr/>
        <a:lstStyle/>
        <a:p>
          <a:endParaRPr lang="en-US"/>
        </a:p>
      </dgm:t>
    </dgm:pt>
    <dgm:pt modelId="{A3714CE7-5F32-4A36-87F2-19B5E9BD0E29}">
      <dgm:prSet phldrT="[Text]"/>
      <dgm:spPr/>
      <dgm:t>
        <a:bodyPr/>
        <a:lstStyle/>
        <a:p>
          <a:endParaRPr lang="en-US" dirty="0"/>
        </a:p>
      </dgm:t>
    </dgm:pt>
    <dgm:pt modelId="{631196A1-7FC2-4F09-824E-0D2D3F091F04}" type="parTrans" cxnId="{E0B46C17-2D9C-42EB-BADF-167918AA6FC5}">
      <dgm:prSet/>
      <dgm:spPr/>
      <dgm:t>
        <a:bodyPr/>
        <a:lstStyle/>
        <a:p>
          <a:endParaRPr lang="en-US"/>
        </a:p>
      </dgm:t>
    </dgm:pt>
    <dgm:pt modelId="{CEBEB7E6-0D3E-4D26-9CB1-237E2A6F88AB}" type="sibTrans" cxnId="{E0B46C17-2D9C-42EB-BADF-167918AA6FC5}">
      <dgm:prSet/>
      <dgm:spPr/>
      <dgm:t>
        <a:bodyPr/>
        <a:lstStyle/>
        <a:p>
          <a:endParaRPr lang="en-US"/>
        </a:p>
      </dgm:t>
    </dgm:pt>
    <dgm:pt modelId="{B7440F04-F9E7-4948-BA41-009633AEFD47}">
      <dgm:prSet phldrT="[Text]"/>
      <dgm:spPr/>
      <dgm:t>
        <a:bodyPr/>
        <a:lstStyle/>
        <a:p>
          <a:r>
            <a:rPr lang="en-US" dirty="0" smtClean="0"/>
            <a:t>Wants data/reports to make better informed decisions</a:t>
          </a:r>
          <a:endParaRPr lang="en-US" dirty="0"/>
        </a:p>
      </dgm:t>
    </dgm:pt>
    <dgm:pt modelId="{19265029-ED2F-4E00-ACB9-FC1DAB60C293}" type="parTrans" cxnId="{457CA0EF-CD47-4C93-A882-503617B4499D}">
      <dgm:prSet/>
      <dgm:spPr/>
      <dgm:t>
        <a:bodyPr/>
        <a:lstStyle/>
        <a:p>
          <a:endParaRPr lang="en-US"/>
        </a:p>
      </dgm:t>
    </dgm:pt>
    <dgm:pt modelId="{A936532E-EAC7-4FA2-8B95-C84F6016B030}" type="sibTrans" cxnId="{457CA0EF-CD47-4C93-A882-503617B4499D}">
      <dgm:prSet/>
      <dgm:spPr/>
      <dgm:t>
        <a:bodyPr/>
        <a:lstStyle/>
        <a:p>
          <a:endParaRPr lang="en-US"/>
        </a:p>
      </dgm:t>
    </dgm:pt>
    <dgm:pt modelId="{0C4EFC4B-567F-4E03-B697-8D3C15AB6824}" type="pres">
      <dgm:prSet presAssocID="{15B32FC8-D556-49D2-8F25-70A9F01DEA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525BE-24D8-4FA0-8CEE-45243BE06BFE}" type="pres">
      <dgm:prSet presAssocID="{A5D35490-710C-42F8-84D1-1C9F7C1A5E67}" presName="composite" presStyleCnt="0"/>
      <dgm:spPr/>
    </dgm:pt>
    <dgm:pt modelId="{2D49EB94-0628-4A99-A4D3-C1AAE7490E07}" type="pres">
      <dgm:prSet presAssocID="{A5D35490-710C-42F8-84D1-1C9F7C1A5E6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F3920-CB73-4C43-AB82-766EC75CFDBE}" type="pres">
      <dgm:prSet presAssocID="{A5D35490-710C-42F8-84D1-1C9F7C1A5E6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F07EF-8A31-4057-B367-627196719005}" type="pres">
      <dgm:prSet presAssocID="{DF2BE8AC-DBA3-451E-8F2C-9A28BE7E7CA4}" presName="space" presStyleCnt="0"/>
      <dgm:spPr/>
    </dgm:pt>
    <dgm:pt modelId="{7A13C524-465A-4F92-BDE1-8C8C57E6EB0E}" type="pres">
      <dgm:prSet presAssocID="{D7E356AD-38D3-42A3-8E9B-3236EDF79EA4}" presName="composite" presStyleCnt="0"/>
      <dgm:spPr/>
    </dgm:pt>
    <dgm:pt modelId="{85C58670-B3D2-4389-9C87-E1AB2A913513}" type="pres">
      <dgm:prSet presAssocID="{D7E356AD-38D3-42A3-8E9B-3236EDF79EA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B5EA4-1017-4572-B7F4-1B71C0F8421A}" type="pres">
      <dgm:prSet presAssocID="{D7E356AD-38D3-42A3-8E9B-3236EDF79EA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8E1B4-8AD3-4954-B167-E8D7B08F0511}" type="pres">
      <dgm:prSet presAssocID="{607F323C-A847-4383-A088-9B126BC7DDD6}" presName="space" presStyleCnt="0"/>
      <dgm:spPr/>
    </dgm:pt>
    <dgm:pt modelId="{06A7113F-C56D-4BD9-A91D-307544C9D598}" type="pres">
      <dgm:prSet presAssocID="{78E8D2BD-4695-4E5F-9E9B-EA9B75401D5A}" presName="composite" presStyleCnt="0"/>
      <dgm:spPr/>
    </dgm:pt>
    <dgm:pt modelId="{F636EB34-52C6-4176-81B9-B9624CE90CDE}" type="pres">
      <dgm:prSet presAssocID="{78E8D2BD-4695-4E5F-9E9B-EA9B75401D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28EA3-5079-4D10-8762-99BA45123DBF}" type="pres">
      <dgm:prSet presAssocID="{78E8D2BD-4695-4E5F-9E9B-EA9B75401D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CB7AB-2D7E-4012-A3D6-812838645EE9}" type="pres">
      <dgm:prSet presAssocID="{9AC76465-B84C-47FE-8867-FB9D43F97801}" presName="space" presStyleCnt="0"/>
      <dgm:spPr/>
    </dgm:pt>
    <dgm:pt modelId="{05FF811B-78A8-4653-AB24-CDA7F77024AE}" type="pres">
      <dgm:prSet presAssocID="{AA3F9DA3-4EE6-458D-9FB6-EC8FD8B0D7B0}" presName="composite" presStyleCnt="0"/>
      <dgm:spPr/>
    </dgm:pt>
    <dgm:pt modelId="{2122BE33-D96D-415F-BB79-0E1D2C96EA1D}" type="pres">
      <dgm:prSet presAssocID="{AA3F9DA3-4EE6-458D-9FB6-EC8FD8B0D7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6AE11-75FD-4961-B34E-E66F45EE0616}" type="pres">
      <dgm:prSet presAssocID="{AA3F9DA3-4EE6-458D-9FB6-EC8FD8B0D7B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BF724-0353-4199-A769-8425E92AC84D}" type="presOf" srcId="{20FFC82F-6C14-443E-8EA4-2115B5578916}" destId="{632F3920-CB73-4C43-AB82-766EC75CFDBE}" srcOrd="0" destOrd="2" presId="urn:microsoft.com/office/officeart/2005/8/layout/hList1"/>
    <dgm:cxn modelId="{F5D1A30E-B594-484A-9E9E-56720B890661}" type="presOf" srcId="{78E8D2BD-4695-4E5F-9E9B-EA9B75401D5A}" destId="{F636EB34-52C6-4176-81B9-B9624CE90CDE}" srcOrd="0" destOrd="0" presId="urn:microsoft.com/office/officeart/2005/8/layout/hList1"/>
    <dgm:cxn modelId="{3528C2EC-457E-4CAA-975D-C68A7B34DE0A}" srcId="{15B32FC8-D556-49D2-8F25-70A9F01DEA9B}" destId="{A5D35490-710C-42F8-84D1-1C9F7C1A5E67}" srcOrd="0" destOrd="0" parTransId="{D76877E8-0BDC-4278-990E-706984945398}" sibTransId="{DF2BE8AC-DBA3-451E-8F2C-9A28BE7E7CA4}"/>
    <dgm:cxn modelId="{32AA7723-6334-4555-93A8-1964C687A1F7}" type="presOf" srcId="{A2DB6B8A-A35F-44B2-8110-98CDB2E5BFC4}" destId="{DBB6AE11-75FD-4961-B34E-E66F45EE0616}" srcOrd="0" destOrd="2" presId="urn:microsoft.com/office/officeart/2005/8/layout/hList1"/>
    <dgm:cxn modelId="{2F715BF9-10EE-4A36-A976-F0D1DF8148DD}" type="presOf" srcId="{F776DB96-7733-4C1D-9186-13A82648D1CE}" destId="{632F3920-CB73-4C43-AB82-766EC75CFDBE}" srcOrd="0" destOrd="0" presId="urn:microsoft.com/office/officeart/2005/8/layout/hList1"/>
    <dgm:cxn modelId="{56350EDA-78EC-4604-9B04-7676E2967FA4}" srcId="{D7E356AD-38D3-42A3-8E9B-3236EDF79EA4}" destId="{356137B6-48F7-4EFA-AD55-9D1A5341A25A}" srcOrd="1" destOrd="0" parTransId="{D3204E9F-95F2-4B3C-A405-EB88E1436900}" sibTransId="{D4DCD542-6D2B-4F50-BCD7-FD1A2E3164A5}"/>
    <dgm:cxn modelId="{E0B46C17-2D9C-42EB-BADF-167918AA6FC5}" srcId="{D7E356AD-38D3-42A3-8E9B-3236EDF79EA4}" destId="{A3714CE7-5F32-4A36-87F2-19B5E9BD0E29}" srcOrd="2" destOrd="0" parTransId="{631196A1-7FC2-4F09-824E-0D2D3F091F04}" sibTransId="{CEBEB7E6-0D3E-4D26-9CB1-237E2A6F88AB}"/>
    <dgm:cxn modelId="{67367F54-A471-4FF9-AA78-FCBA5A7B155A}" type="presOf" srcId="{4E806BAF-5E89-4F59-80F7-AFAE7F8DDFCE}" destId="{DBB6AE11-75FD-4961-B34E-E66F45EE0616}" srcOrd="0" destOrd="0" presId="urn:microsoft.com/office/officeart/2005/8/layout/hList1"/>
    <dgm:cxn modelId="{1DDDBF2B-3FC1-470A-9AB0-923ECB323DD8}" type="presOf" srcId="{B7440F04-F9E7-4948-BA41-009633AEFD47}" destId="{632F3920-CB73-4C43-AB82-766EC75CFDBE}" srcOrd="0" destOrd="3" presId="urn:microsoft.com/office/officeart/2005/8/layout/hList1"/>
    <dgm:cxn modelId="{35BF7D8D-007D-46C4-8256-D29A585C84C5}" srcId="{D7E356AD-38D3-42A3-8E9B-3236EDF79EA4}" destId="{45F5845E-EA99-4344-961D-C0C58251F1AC}" srcOrd="0" destOrd="0" parTransId="{47F3FC77-FCFE-428F-B5C2-E47D3C361880}" sibTransId="{8F479BD8-3B0E-4F79-8AEE-198EBECC3264}"/>
    <dgm:cxn modelId="{528B8C4F-52B2-489D-A71B-A02BD877D5A1}" srcId="{AA3F9DA3-4EE6-458D-9FB6-EC8FD8B0D7B0}" destId="{01B9B6F3-D252-496B-A351-247D41F8C759}" srcOrd="3" destOrd="0" parTransId="{F2B010A8-BDCE-48A4-ADFA-78F934EE0D2D}" sibTransId="{3800F543-D728-4C0B-9C1D-F523FA1C4EEF}"/>
    <dgm:cxn modelId="{71763C38-A540-4AEB-914D-66A2A5AAA31D}" type="presOf" srcId="{45F5845E-EA99-4344-961D-C0C58251F1AC}" destId="{BA2B5EA4-1017-4572-B7F4-1B71C0F8421A}" srcOrd="0" destOrd="0" presId="urn:microsoft.com/office/officeart/2005/8/layout/hList1"/>
    <dgm:cxn modelId="{99EE9A92-2DB5-467E-B731-04D232FBBDFF}" type="presOf" srcId="{01B9B6F3-D252-496B-A351-247D41F8C759}" destId="{DBB6AE11-75FD-4961-B34E-E66F45EE0616}" srcOrd="0" destOrd="3" presId="urn:microsoft.com/office/officeart/2005/8/layout/hList1"/>
    <dgm:cxn modelId="{8318D7FD-EC71-4FC4-BAD1-F48129236987}" type="presOf" srcId="{15B32FC8-D556-49D2-8F25-70A9F01DEA9B}" destId="{0C4EFC4B-567F-4E03-B697-8D3C15AB6824}" srcOrd="0" destOrd="0" presId="urn:microsoft.com/office/officeart/2005/8/layout/hList1"/>
    <dgm:cxn modelId="{CE4B0901-4637-44E8-9392-A77724FBCA00}" type="presOf" srcId="{D7E356AD-38D3-42A3-8E9B-3236EDF79EA4}" destId="{85C58670-B3D2-4389-9C87-E1AB2A913513}" srcOrd="0" destOrd="0" presId="urn:microsoft.com/office/officeart/2005/8/layout/hList1"/>
    <dgm:cxn modelId="{F1626D07-6CDD-4F9F-902E-3954DBCDD117}" type="presOf" srcId="{E251F199-7DAC-43BA-A5F7-3E546683495A}" destId="{DBB6AE11-75FD-4961-B34E-E66F45EE0616}" srcOrd="0" destOrd="1" presId="urn:microsoft.com/office/officeart/2005/8/layout/hList1"/>
    <dgm:cxn modelId="{B4B6CCCC-E53C-4BA7-A516-42D40AE8683E}" type="presOf" srcId="{A5D35490-710C-42F8-84D1-1C9F7C1A5E67}" destId="{2D49EB94-0628-4A99-A4D3-C1AAE7490E07}" srcOrd="0" destOrd="0" presId="urn:microsoft.com/office/officeart/2005/8/layout/hList1"/>
    <dgm:cxn modelId="{3487B78A-87BC-450E-BD36-5B5356CF5FD8}" type="presOf" srcId="{523F1661-24D1-444C-952F-204F979CD2F3}" destId="{632F3920-CB73-4C43-AB82-766EC75CFDBE}" srcOrd="0" destOrd="1" presId="urn:microsoft.com/office/officeart/2005/8/layout/hList1"/>
    <dgm:cxn modelId="{3C4A7F77-56B3-4C4B-B8B3-37F1E7EE4DD3}" srcId="{A5D35490-710C-42F8-84D1-1C9F7C1A5E67}" destId="{20FFC82F-6C14-443E-8EA4-2115B5578916}" srcOrd="2" destOrd="0" parTransId="{ED83E1FA-1A6A-4D24-837C-A3C5FC65CC13}" sibTransId="{1AD1B2C4-8808-462D-BA43-1683DBFA5723}"/>
    <dgm:cxn modelId="{652D4E57-4194-42A4-8DC1-BF01E85E6963}" srcId="{D7E356AD-38D3-42A3-8E9B-3236EDF79EA4}" destId="{45FBFD8A-685C-49B1-892F-DA9F6E729BD5}" srcOrd="3" destOrd="0" parTransId="{9260AB19-F6B3-4F14-8E41-880BBC4BBF5A}" sibTransId="{B00CAC31-C722-4C00-984E-BDBA1EB02BF6}"/>
    <dgm:cxn modelId="{4EABB1C3-62AA-4218-A765-CEB7AD86631C}" type="presOf" srcId="{5E6E0B7A-9F71-4920-B58F-BD6304858089}" destId="{D5C28EA3-5079-4D10-8762-99BA45123DBF}" srcOrd="0" destOrd="0" presId="urn:microsoft.com/office/officeart/2005/8/layout/hList1"/>
    <dgm:cxn modelId="{BC2B970E-C1CC-4E78-B634-3D4F6C1D25C5}" srcId="{A5D35490-710C-42F8-84D1-1C9F7C1A5E67}" destId="{523F1661-24D1-444C-952F-204F979CD2F3}" srcOrd="1" destOrd="0" parTransId="{0A51E4A9-548C-44E0-80A6-74110F39D7F5}" sibTransId="{361A5BD5-9040-4DBA-8984-69DD59C3710E}"/>
    <dgm:cxn modelId="{90D6F07C-0F94-4E73-B75F-A627E48E643E}" type="presOf" srcId="{356137B6-48F7-4EFA-AD55-9D1A5341A25A}" destId="{BA2B5EA4-1017-4572-B7F4-1B71C0F8421A}" srcOrd="0" destOrd="1" presId="urn:microsoft.com/office/officeart/2005/8/layout/hList1"/>
    <dgm:cxn modelId="{A4E1B416-CE9F-47A3-A446-986CC4160532}" type="presOf" srcId="{38E6A136-2C81-4FAC-803C-B1F9F7FF2CFD}" destId="{D5C28EA3-5079-4D10-8762-99BA45123DBF}" srcOrd="0" destOrd="1" presId="urn:microsoft.com/office/officeart/2005/8/layout/hList1"/>
    <dgm:cxn modelId="{74BB752F-462F-4EE6-B992-F3BB884B5695}" type="presOf" srcId="{A3714CE7-5F32-4A36-87F2-19B5E9BD0E29}" destId="{BA2B5EA4-1017-4572-B7F4-1B71C0F8421A}" srcOrd="0" destOrd="2" presId="urn:microsoft.com/office/officeart/2005/8/layout/hList1"/>
    <dgm:cxn modelId="{BB5049D6-B16E-49AB-A094-EEC455EA0421}" srcId="{A5D35490-710C-42F8-84D1-1C9F7C1A5E67}" destId="{F776DB96-7733-4C1D-9186-13A82648D1CE}" srcOrd="0" destOrd="0" parTransId="{A2B9B038-F271-40D7-B823-1E45E61885F6}" sibTransId="{0FBDB9CF-B074-4BB1-82B2-0814F05E4179}"/>
    <dgm:cxn modelId="{E7A2F123-9E36-4D9D-89DF-98BE9CA0BB25}" type="presOf" srcId="{45FBFD8A-685C-49B1-892F-DA9F6E729BD5}" destId="{BA2B5EA4-1017-4572-B7F4-1B71C0F8421A}" srcOrd="0" destOrd="3" presId="urn:microsoft.com/office/officeart/2005/8/layout/hList1"/>
    <dgm:cxn modelId="{2201DF82-86E0-4957-9F38-6AFD8A3AF0E0}" srcId="{AA3F9DA3-4EE6-458D-9FB6-EC8FD8B0D7B0}" destId="{E251F199-7DAC-43BA-A5F7-3E546683495A}" srcOrd="1" destOrd="0" parTransId="{17B8DE9A-3DF5-470B-B518-AFD8C71CD4C2}" sibTransId="{B61A2D2E-9CE8-4939-A846-8CC7FC513597}"/>
    <dgm:cxn modelId="{2BE3D1E5-1151-433F-880A-498522224DC3}" srcId="{AA3F9DA3-4EE6-458D-9FB6-EC8FD8B0D7B0}" destId="{A2DB6B8A-A35F-44B2-8110-98CDB2E5BFC4}" srcOrd="2" destOrd="0" parTransId="{234FE2F0-B47D-499A-AACE-80E9E813A2CD}" sibTransId="{C6A9CDDD-9256-495B-95D3-BE42F849FF7F}"/>
    <dgm:cxn modelId="{AE1465ED-536A-4F19-9C0A-FE7D4C6EC5BB}" srcId="{78E8D2BD-4695-4E5F-9E9B-EA9B75401D5A}" destId="{5E6E0B7A-9F71-4920-B58F-BD6304858089}" srcOrd="0" destOrd="0" parTransId="{0C3F8F88-0479-4052-B295-E1A51336120E}" sibTransId="{E08832B4-79F7-4860-B669-B86A9860A93B}"/>
    <dgm:cxn modelId="{2C548DE7-111D-4235-A1DA-08CDE9B8DBDE}" srcId="{AA3F9DA3-4EE6-458D-9FB6-EC8FD8B0D7B0}" destId="{4E806BAF-5E89-4F59-80F7-AFAE7F8DDFCE}" srcOrd="0" destOrd="0" parTransId="{B204E180-DB6A-481E-9C11-F75B81FDCE3C}" sibTransId="{C4C5FDC3-13EE-4194-9091-C1C737DEC457}"/>
    <dgm:cxn modelId="{6C0930BA-FD4A-4FC1-BF7D-C0059F846623}" srcId="{78E8D2BD-4695-4E5F-9E9B-EA9B75401D5A}" destId="{38E6A136-2C81-4FAC-803C-B1F9F7FF2CFD}" srcOrd="1" destOrd="0" parTransId="{0A629FA3-76D4-4C69-A962-6C8DED392C73}" sibTransId="{CB7F2801-37AC-476D-88FD-AB68CD931B7F}"/>
    <dgm:cxn modelId="{1377A3B5-2D17-4CF8-8AF5-0A4478129271}" srcId="{15B32FC8-D556-49D2-8F25-70A9F01DEA9B}" destId="{D7E356AD-38D3-42A3-8E9B-3236EDF79EA4}" srcOrd="1" destOrd="0" parTransId="{5D724AF7-28E4-48CD-8CAE-423BBBF12B80}" sibTransId="{607F323C-A847-4383-A088-9B126BC7DDD6}"/>
    <dgm:cxn modelId="{457CA0EF-CD47-4C93-A882-503617B4499D}" srcId="{A5D35490-710C-42F8-84D1-1C9F7C1A5E67}" destId="{B7440F04-F9E7-4948-BA41-009633AEFD47}" srcOrd="3" destOrd="0" parTransId="{19265029-ED2F-4E00-ACB9-FC1DAB60C293}" sibTransId="{A936532E-EAC7-4FA2-8B95-C84F6016B030}"/>
    <dgm:cxn modelId="{E3A2F0F9-B503-43F2-9615-E76D8A99149B}" srcId="{15B32FC8-D556-49D2-8F25-70A9F01DEA9B}" destId="{78E8D2BD-4695-4E5F-9E9B-EA9B75401D5A}" srcOrd="2" destOrd="0" parTransId="{F91C73BA-85D1-4E98-A94C-747D70E9A9F5}" sibTransId="{9AC76465-B84C-47FE-8867-FB9D43F97801}"/>
    <dgm:cxn modelId="{28665D2D-82BD-4078-A86E-E8157C5839CB}" type="presOf" srcId="{AA3F9DA3-4EE6-458D-9FB6-EC8FD8B0D7B0}" destId="{2122BE33-D96D-415F-BB79-0E1D2C96EA1D}" srcOrd="0" destOrd="0" presId="urn:microsoft.com/office/officeart/2005/8/layout/hList1"/>
    <dgm:cxn modelId="{5583DD64-5C3A-4F87-ADF2-A7D9BA3EE0EB}" srcId="{15B32FC8-D556-49D2-8F25-70A9F01DEA9B}" destId="{AA3F9DA3-4EE6-458D-9FB6-EC8FD8B0D7B0}" srcOrd="3" destOrd="0" parTransId="{1FB5C570-C543-4F6A-BAFD-BD40667F4F42}" sibTransId="{EBF6A2E5-F60B-401C-858D-5CEE14AB1EEC}"/>
    <dgm:cxn modelId="{3F259954-5EB0-4AC0-A2D5-7432E693D704}" type="presParOf" srcId="{0C4EFC4B-567F-4E03-B697-8D3C15AB6824}" destId="{4F8525BE-24D8-4FA0-8CEE-45243BE06BFE}" srcOrd="0" destOrd="0" presId="urn:microsoft.com/office/officeart/2005/8/layout/hList1"/>
    <dgm:cxn modelId="{11AA8BF5-7311-47CF-9F63-1C2A442FCBE6}" type="presParOf" srcId="{4F8525BE-24D8-4FA0-8CEE-45243BE06BFE}" destId="{2D49EB94-0628-4A99-A4D3-C1AAE7490E07}" srcOrd="0" destOrd="0" presId="urn:microsoft.com/office/officeart/2005/8/layout/hList1"/>
    <dgm:cxn modelId="{4BD597C1-F198-45B3-B631-65C3B282F5D2}" type="presParOf" srcId="{4F8525BE-24D8-4FA0-8CEE-45243BE06BFE}" destId="{632F3920-CB73-4C43-AB82-766EC75CFDBE}" srcOrd="1" destOrd="0" presId="urn:microsoft.com/office/officeart/2005/8/layout/hList1"/>
    <dgm:cxn modelId="{B12C1050-413F-4765-8908-BE8F9E45EFF9}" type="presParOf" srcId="{0C4EFC4B-567F-4E03-B697-8D3C15AB6824}" destId="{92CF07EF-8A31-4057-B367-627196719005}" srcOrd="1" destOrd="0" presId="urn:microsoft.com/office/officeart/2005/8/layout/hList1"/>
    <dgm:cxn modelId="{B921CE7B-EDF0-426D-AD43-C3FCFF4EF15D}" type="presParOf" srcId="{0C4EFC4B-567F-4E03-B697-8D3C15AB6824}" destId="{7A13C524-465A-4F92-BDE1-8C8C57E6EB0E}" srcOrd="2" destOrd="0" presId="urn:microsoft.com/office/officeart/2005/8/layout/hList1"/>
    <dgm:cxn modelId="{C499B98A-7E1C-4715-A7C3-E0CF8F023679}" type="presParOf" srcId="{7A13C524-465A-4F92-BDE1-8C8C57E6EB0E}" destId="{85C58670-B3D2-4389-9C87-E1AB2A913513}" srcOrd="0" destOrd="0" presId="urn:microsoft.com/office/officeart/2005/8/layout/hList1"/>
    <dgm:cxn modelId="{962A8F8D-226B-4C44-B0BE-ED914C39100D}" type="presParOf" srcId="{7A13C524-465A-4F92-BDE1-8C8C57E6EB0E}" destId="{BA2B5EA4-1017-4572-B7F4-1B71C0F8421A}" srcOrd="1" destOrd="0" presId="urn:microsoft.com/office/officeart/2005/8/layout/hList1"/>
    <dgm:cxn modelId="{D5805669-B631-4AB3-8B66-7366F5FA6F2C}" type="presParOf" srcId="{0C4EFC4B-567F-4E03-B697-8D3C15AB6824}" destId="{FF28E1B4-8AD3-4954-B167-E8D7B08F0511}" srcOrd="3" destOrd="0" presId="urn:microsoft.com/office/officeart/2005/8/layout/hList1"/>
    <dgm:cxn modelId="{9303081C-9F83-494C-959B-3C9DD8B60305}" type="presParOf" srcId="{0C4EFC4B-567F-4E03-B697-8D3C15AB6824}" destId="{06A7113F-C56D-4BD9-A91D-307544C9D598}" srcOrd="4" destOrd="0" presId="urn:microsoft.com/office/officeart/2005/8/layout/hList1"/>
    <dgm:cxn modelId="{E5CF9374-CAE6-4CE5-ABC2-AD220568FD56}" type="presParOf" srcId="{06A7113F-C56D-4BD9-A91D-307544C9D598}" destId="{F636EB34-52C6-4176-81B9-B9624CE90CDE}" srcOrd="0" destOrd="0" presId="urn:microsoft.com/office/officeart/2005/8/layout/hList1"/>
    <dgm:cxn modelId="{8516B841-A066-41C3-AF43-BC80FEB5CC49}" type="presParOf" srcId="{06A7113F-C56D-4BD9-A91D-307544C9D598}" destId="{D5C28EA3-5079-4D10-8762-99BA45123DBF}" srcOrd="1" destOrd="0" presId="urn:microsoft.com/office/officeart/2005/8/layout/hList1"/>
    <dgm:cxn modelId="{11F19D97-A17B-4C02-B31D-ABD3242A18E2}" type="presParOf" srcId="{0C4EFC4B-567F-4E03-B697-8D3C15AB6824}" destId="{033CB7AB-2D7E-4012-A3D6-812838645EE9}" srcOrd="5" destOrd="0" presId="urn:microsoft.com/office/officeart/2005/8/layout/hList1"/>
    <dgm:cxn modelId="{59EA8963-4FA5-462C-B680-30B786E4EBC3}" type="presParOf" srcId="{0C4EFC4B-567F-4E03-B697-8D3C15AB6824}" destId="{05FF811B-78A8-4653-AB24-CDA7F77024AE}" srcOrd="6" destOrd="0" presId="urn:microsoft.com/office/officeart/2005/8/layout/hList1"/>
    <dgm:cxn modelId="{F2E13EC3-59D2-478F-9688-A3943A3435A7}" type="presParOf" srcId="{05FF811B-78A8-4653-AB24-CDA7F77024AE}" destId="{2122BE33-D96D-415F-BB79-0E1D2C96EA1D}" srcOrd="0" destOrd="0" presId="urn:microsoft.com/office/officeart/2005/8/layout/hList1"/>
    <dgm:cxn modelId="{4A656AF7-0E03-47B7-92A0-74C6D7D7BE5E}" type="presParOf" srcId="{05FF811B-78A8-4653-AB24-CDA7F77024AE}" destId="{DBB6AE11-75FD-4961-B34E-E66F45EE06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84F85-C6F3-437B-A3CA-F445804F0766}" type="doc">
      <dgm:prSet loTypeId="urn:microsoft.com/office/officeart/2005/8/layout/bList2" loCatId="picture" qsTypeId="urn:microsoft.com/office/officeart/2005/8/quickstyle/simple1" qsCatId="simple" csTypeId="urn:microsoft.com/office/officeart/2005/8/colors/accent5_4" csCatId="accent5" phldr="1"/>
      <dgm:spPr/>
    </dgm:pt>
    <dgm:pt modelId="{1C8422E9-12B5-4B17-BC56-6B0199C9293D}">
      <dgm:prSet phldrT="[Text]"/>
      <dgm:spPr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b="1" dirty="0" smtClean="0"/>
            <a:t>Media Conversion</a:t>
          </a:r>
          <a:endParaRPr lang="en-US" b="1" dirty="0"/>
        </a:p>
      </dgm:t>
    </dgm:pt>
    <dgm:pt modelId="{FFE1EE9B-468F-4FCF-AF4A-BCA9C4C95D4E}" type="parTrans" cxnId="{BC706968-B890-46D2-9F31-129EEC65D095}">
      <dgm:prSet/>
      <dgm:spPr/>
      <dgm:t>
        <a:bodyPr/>
        <a:lstStyle/>
        <a:p>
          <a:endParaRPr lang="en-US"/>
        </a:p>
      </dgm:t>
    </dgm:pt>
    <dgm:pt modelId="{14C90BA5-8098-4A41-A39C-1B65479BCCDC}" type="sibTrans" cxnId="{BC706968-B890-46D2-9F31-129EEC65D095}">
      <dgm:prSet/>
      <dgm:spPr/>
      <dgm:t>
        <a:bodyPr/>
        <a:lstStyle/>
        <a:p>
          <a:endParaRPr lang="en-US"/>
        </a:p>
      </dgm:t>
    </dgm:pt>
    <dgm:pt modelId="{765D271B-578F-4675-A6D1-F93255F13607}">
      <dgm:prSet phldrT="[Text]"/>
      <dgm:spPr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b="1" dirty="0" smtClean="0"/>
            <a:t>POE/POE+</a:t>
          </a:r>
          <a:endParaRPr lang="en-US" b="1" dirty="0"/>
        </a:p>
      </dgm:t>
    </dgm:pt>
    <dgm:pt modelId="{2940C658-EE5C-403F-A418-90B4E4D8B484}" type="parTrans" cxnId="{44FE8498-2F89-4145-BA32-52DB676497FA}">
      <dgm:prSet/>
      <dgm:spPr/>
      <dgm:t>
        <a:bodyPr/>
        <a:lstStyle/>
        <a:p>
          <a:endParaRPr lang="en-US"/>
        </a:p>
      </dgm:t>
    </dgm:pt>
    <dgm:pt modelId="{816E771A-76ED-4E10-A2C6-F3587F561CB0}" type="sibTrans" cxnId="{44FE8498-2F89-4145-BA32-52DB676497FA}">
      <dgm:prSet/>
      <dgm:spPr/>
      <dgm:t>
        <a:bodyPr/>
        <a:lstStyle/>
        <a:p>
          <a:endParaRPr lang="en-US"/>
        </a:p>
      </dgm:t>
    </dgm:pt>
    <dgm:pt modelId="{5311684C-2B3B-4C06-B6E0-0D5AE64ECF5F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 dirty="0" smtClean="0"/>
            <a:t>IP67 rating with M12 Connectors</a:t>
          </a:r>
          <a:endParaRPr lang="en-US" b="1" dirty="0"/>
        </a:p>
      </dgm:t>
    </dgm:pt>
    <dgm:pt modelId="{E58AB8CE-77AC-42C2-A403-3E24898448D9}" type="parTrans" cxnId="{0681D02A-BED6-46EE-A4ED-4C6A7B3DABF6}">
      <dgm:prSet/>
      <dgm:spPr/>
      <dgm:t>
        <a:bodyPr/>
        <a:lstStyle/>
        <a:p>
          <a:endParaRPr lang="en-US"/>
        </a:p>
      </dgm:t>
    </dgm:pt>
    <dgm:pt modelId="{1A6108E4-26A0-4AC3-816D-B198E8C0BF42}" type="sibTrans" cxnId="{0681D02A-BED6-46EE-A4ED-4C6A7B3DABF6}">
      <dgm:prSet/>
      <dgm:spPr/>
      <dgm:t>
        <a:bodyPr/>
        <a:lstStyle/>
        <a:p>
          <a:endParaRPr lang="en-US"/>
        </a:p>
      </dgm:t>
    </dgm:pt>
    <dgm:pt modelId="{A08A7B5C-A343-4C78-AB0F-8717C45802AA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/>
            <a:t>Reduce wiring and installation costs</a:t>
          </a:r>
          <a:endParaRPr lang="en-US" dirty="0"/>
        </a:p>
      </dgm:t>
    </dgm:pt>
    <dgm:pt modelId="{3C12A1A7-A335-483F-BB14-1876A26ABFD5}" type="parTrans" cxnId="{E73988E8-97C4-49FE-BB00-9E2417D10E6F}">
      <dgm:prSet/>
      <dgm:spPr/>
      <dgm:t>
        <a:bodyPr/>
        <a:lstStyle/>
        <a:p>
          <a:endParaRPr lang="en-US"/>
        </a:p>
      </dgm:t>
    </dgm:pt>
    <dgm:pt modelId="{C9B6D231-0BEF-42AF-A56D-65F8488A6416}" type="sibTrans" cxnId="{E73988E8-97C4-49FE-BB00-9E2417D10E6F}">
      <dgm:prSet/>
      <dgm:spPr/>
      <dgm:t>
        <a:bodyPr/>
        <a:lstStyle/>
        <a:p>
          <a:endParaRPr lang="en-US"/>
        </a:p>
      </dgm:t>
    </dgm:pt>
    <dgm:pt modelId="{80EB0B87-5292-4ECB-891C-F82FE2E14629}">
      <dgm:prSet phldrT="[Text]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/>
            <a:t>Eliminate the need for separate power cabling</a:t>
          </a:r>
          <a:endParaRPr lang="en-US" dirty="0"/>
        </a:p>
      </dgm:t>
    </dgm:pt>
    <dgm:pt modelId="{2AD7AB42-5C02-44FC-97B6-8A8EF873931A}" type="parTrans" cxnId="{D35B25BD-B030-42A0-92DF-B6A358E472B7}">
      <dgm:prSet/>
      <dgm:spPr/>
      <dgm:t>
        <a:bodyPr/>
        <a:lstStyle/>
        <a:p>
          <a:endParaRPr lang="en-US"/>
        </a:p>
      </dgm:t>
    </dgm:pt>
    <dgm:pt modelId="{24310E0D-1BC6-4C0E-AC86-9D8089F13706}" type="sibTrans" cxnId="{D35B25BD-B030-42A0-92DF-B6A358E472B7}">
      <dgm:prSet/>
      <dgm:spPr/>
      <dgm:t>
        <a:bodyPr/>
        <a:lstStyle/>
        <a:p>
          <a:endParaRPr lang="en-US"/>
        </a:p>
      </dgm:t>
    </dgm:pt>
    <dgm:pt modelId="{A0A07E98-143E-4243-822E-95A5B4AA3F60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/>
            <a:t>Powered devices no longer have to be located near power outlets</a:t>
          </a:r>
          <a:endParaRPr lang="en-US" dirty="0"/>
        </a:p>
      </dgm:t>
    </dgm:pt>
    <dgm:pt modelId="{91C25707-6D18-4353-97AD-1B328A862210}" type="parTrans" cxnId="{9A96A5BA-7F3A-45DE-A8A5-D4481ACEA303}">
      <dgm:prSet/>
      <dgm:spPr/>
      <dgm:t>
        <a:bodyPr/>
        <a:lstStyle/>
        <a:p>
          <a:endParaRPr lang="en-US"/>
        </a:p>
      </dgm:t>
    </dgm:pt>
    <dgm:pt modelId="{075CBE4F-C767-46CC-A499-D1A89AE4E90B}" type="sibTrans" cxnId="{9A96A5BA-7F3A-45DE-A8A5-D4481ACEA303}">
      <dgm:prSet/>
      <dgm:spPr/>
      <dgm:t>
        <a:bodyPr/>
        <a:lstStyle/>
        <a:p>
          <a:endParaRPr lang="en-US"/>
        </a:p>
      </dgm:t>
    </dgm:pt>
    <dgm:pt modelId="{1546282C-46D1-419E-A6BF-EBAC1E2CC934}">
      <dgm:prSet phldrT="[Text]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/>
            <a:t>Benefits of using fiber:</a:t>
          </a:r>
          <a:endParaRPr lang="en-US" dirty="0"/>
        </a:p>
      </dgm:t>
    </dgm:pt>
    <dgm:pt modelId="{90DDCB55-22DC-48E5-AA14-4000AFED4F73}" type="parTrans" cxnId="{376B4065-160A-42CF-8DF5-E6A0F40226AC}">
      <dgm:prSet/>
      <dgm:spPr/>
      <dgm:t>
        <a:bodyPr/>
        <a:lstStyle/>
        <a:p>
          <a:endParaRPr lang="en-US"/>
        </a:p>
      </dgm:t>
    </dgm:pt>
    <dgm:pt modelId="{45171847-A0D5-4C78-A9D5-F04390CD81F9}" type="sibTrans" cxnId="{376B4065-160A-42CF-8DF5-E6A0F40226AC}">
      <dgm:prSet/>
      <dgm:spPr/>
      <dgm:t>
        <a:bodyPr/>
        <a:lstStyle/>
        <a:p>
          <a:endParaRPr lang="en-US"/>
        </a:p>
      </dgm:t>
    </dgm:pt>
    <dgm:pt modelId="{FED0769A-A5BA-4A18-B4BB-28FFABC017B7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/>
            <a:t>Noise immunity</a:t>
          </a:r>
        </a:p>
      </dgm:t>
    </dgm:pt>
    <dgm:pt modelId="{B7CBD11C-245F-4680-B705-7AC937112F1A}" type="parTrans" cxnId="{D0CBAEBA-10B6-4B8E-B66A-9FF431679ED0}">
      <dgm:prSet/>
      <dgm:spPr/>
      <dgm:t>
        <a:bodyPr/>
        <a:lstStyle/>
        <a:p>
          <a:endParaRPr lang="en-US"/>
        </a:p>
      </dgm:t>
    </dgm:pt>
    <dgm:pt modelId="{248CD267-86B7-4B38-B9A8-1B9403715DB9}" type="sibTrans" cxnId="{D0CBAEBA-10B6-4B8E-B66A-9FF431679ED0}">
      <dgm:prSet/>
      <dgm:spPr/>
      <dgm:t>
        <a:bodyPr/>
        <a:lstStyle/>
        <a:p>
          <a:endParaRPr lang="en-US"/>
        </a:p>
      </dgm:t>
    </dgm:pt>
    <dgm:pt modelId="{08FDACA2-9B28-45EA-9072-33B9E7256360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/>
            <a:t>Surge immunity</a:t>
          </a:r>
          <a:endParaRPr lang="en-US" dirty="0"/>
        </a:p>
      </dgm:t>
    </dgm:pt>
    <dgm:pt modelId="{01958883-F08C-4C26-84EE-9385B06B8FF0}" type="parTrans" cxnId="{4C7CE0B6-60D0-4DB7-847C-FCC4977B14D6}">
      <dgm:prSet/>
      <dgm:spPr/>
      <dgm:t>
        <a:bodyPr/>
        <a:lstStyle/>
        <a:p>
          <a:endParaRPr lang="en-US"/>
        </a:p>
      </dgm:t>
    </dgm:pt>
    <dgm:pt modelId="{E84FE392-6023-45F0-B277-E22CB14CDE6C}" type="sibTrans" cxnId="{4C7CE0B6-60D0-4DB7-847C-FCC4977B14D6}">
      <dgm:prSet/>
      <dgm:spPr/>
      <dgm:t>
        <a:bodyPr/>
        <a:lstStyle/>
        <a:p>
          <a:endParaRPr lang="en-US"/>
        </a:p>
      </dgm:t>
    </dgm:pt>
    <dgm:pt modelId="{3E8566B9-F623-4925-B66C-B717C264BDF8}">
      <dgm:prSet phldrT="[Text]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/>
            <a:t>Increased data transmission distance</a:t>
          </a:r>
          <a:endParaRPr lang="en-US" dirty="0"/>
        </a:p>
      </dgm:t>
    </dgm:pt>
    <dgm:pt modelId="{046910E7-608A-4F37-AF06-39CA1522639F}" type="parTrans" cxnId="{4CF360FF-253E-44DD-8229-E98F7727E7D7}">
      <dgm:prSet/>
      <dgm:spPr/>
      <dgm:t>
        <a:bodyPr/>
        <a:lstStyle/>
        <a:p>
          <a:endParaRPr lang="en-US"/>
        </a:p>
      </dgm:t>
    </dgm:pt>
    <dgm:pt modelId="{FF224EAD-5033-48E0-9F04-B9416880D8FF}" type="sibTrans" cxnId="{4CF360FF-253E-44DD-8229-E98F7727E7D7}">
      <dgm:prSet/>
      <dgm:spPr/>
      <dgm:t>
        <a:bodyPr/>
        <a:lstStyle/>
        <a:p>
          <a:endParaRPr lang="en-US"/>
        </a:p>
      </dgm:t>
    </dgm:pt>
    <dgm:pt modelId="{E1BE03C4-4F3F-48B2-B6D0-25C9A78552F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Mount directly in cell/plant</a:t>
          </a:r>
          <a:endParaRPr lang="en-US" dirty="0"/>
        </a:p>
      </dgm:t>
    </dgm:pt>
    <dgm:pt modelId="{BC193959-9518-4161-A9A6-5A8C0121B07F}" type="parTrans" cxnId="{5F4B822B-ABBF-4C6F-97D2-4707E21F5AB4}">
      <dgm:prSet/>
      <dgm:spPr/>
      <dgm:t>
        <a:bodyPr/>
        <a:lstStyle/>
        <a:p>
          <a:endParaRPr lang="en-US"/>
        </a:p>
      </dgm:t>
    </dgm:pt>
    <dgm:pt modelId="{1383B57D-54FB-43E1-8E7D-8BF233832A76}" type="sibTrans" cxnId="{5F4B822B-ABBF-4C6F-97D2-4707E21F5AB4}">
      <dgm:prSet/>
      <dgm:spPr/>
      <dgm:t>
        <a:bodyPr/>
        <a:lstStyle/>
        <a:p>
          <a:endParaRPr lang="en-US"/>
        </a:p>
      </dgm:t>
    </dgm:pt>
    <dgm:pt modelId="{4CCA6722-2BF3-4851-B490-3C298CE9FDF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Simplify access, installation &amp; maintenance</a:t>
          </a:r>
          <a:endParaRPr lang="en-US" dirty="0"/>
        </a:p>
      </dgm:t>
    </dgm:pt>
    <dgm:pt modelId="{038C919D-8F4E-4609-B8C3-D25DA105EB01}" type="parTrans" cxnId="{6E17AB0A-EF9C-46E5-9634-4AD92C032913}">
      <dgm:prSet/>
      <dgm:spPr/>
      <dgm:t>
        <a:bodyPr/>
        <a:lstStyle/>
        <a:p>
          <a:endParaRPr lang="en-US"/>
        </a:p>
      </dgm:t>
    </dgm:pt>
    <dgm:pt modelId="{B29B0B09-03A5-4B53-B9DA-9EFDE68B31BF}" type="sibTrans" cxnId="{6E17AB0A-EF9C-46E5-9634-4AD92C032913}">
      <dgm:prSet/>
      <dgm:spPr/>
      <dgm:t>
        <a:bodyPr/>
        <a:lstStyle/>
        <a:p>
          <a:endParaRPr lang="en-US"/>
        </a:p>
      </dgm:t>
    </dgm:pt>
    <dgm:pt modelId="{AB2AF3B8-B634-46D0-ADCD-6FE0440956E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Lower total system cost by reducing custom panel requirements</a:t>
          </a:r>
          <a:endParaRPr lang="en-US" dirty="0"/>
        </a:p>
      </dgm:t>
    </dgm:pt>
    <dgm:pt modelId="{3E0FC419-2C9B-4A2A-8483-5EEFFF6092F0}" type="parTrans" cxnId="{03096A8C-0A65-4637-9A89-F343111ACF67}">
      <dgm:prSet/>
      <dgm:spPr/>
      <dgm:t>
        <a:bodyPr/>
        <a:lstStyle/>
        <a:p>
          <a:endParaRPr lang="en-US"/>
        </a:p>
      </dgm:t>
    </dgm:pt>
    <dgm:pt modelId="{F8EEDEC0-AC19-46F8-8AC7-DC782BAACBE8}" type="sibTrans" cxnId="{03096A8C-0A65-4637-9A89-F343111ACF67}">
      <dgm:prSet/>
      <dgm:spPr/>
      <dgm:t>
        <a:bodyPr/>
        <a:lstStyle/>
        <a:p>
          <a:endParaRPr lang="en-US"/>
        </a:p>
      </dgm:t>
    </dgm:pt>
    <dgm:pt modelId="{10CC0242-4B3F-4FD8-B885-1EBB517D960A}" type="pres">
      <dgm:prSet presAssocID="{D0A84F85-C6F3-437B-A3CA-F445804F0766}" presName="diagram" presStyleCnt="0">
        <dgm:presLayoutVars>
          <dgm:dir/>
          <dgm:animLvl val="lvl"/>
          <dgm:resizeHandles val="exact"/>
        </dgm:presLayoutVars>
      </dgm:prSet>
      <dgm:spPr/>
    </dgm:pt>
    <dgm:pt modelId="{3B588230-0177-44A4-9E46-B8081C74E843}" type="pres">
      <dgm:prSet presAssocID="{1C8422E9-12B5-4B17-BC56-6B0199C9293D}" presName="compNode" presStyleCnt="0"/>
      <dgm:spPr/>
    </dgm:pt>
    <dgm:pt modelId="{831CECED-D792-4818-AB10-747CB271C41E}" type="pres">
      <dgm:prSet presAssocID="{1C8422E9-12B5-4B17-BC56-6B0199C9293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69DC9-1E52-4EDC-A4FD-447D4D41B78D}" type="pres">
      <dgm:prSet presAssocID="{1C8422E9-12B5-4B17-BC56-6B0199C929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C386F-03A7-4929-9E61-EE15BDE6C6AE}" type="pres">
      <dgm:prSet presAssocID="{1C8422E9-12B5-4B17-BC56-6B0199C9293D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233A9C6E-FE6D-4224-B1C3-591742FEC3FE}" type="pres">
      <dgm:prSet presAssocID="{1C8422E9-12B5-4B17-BC56-6B0199C9293D}" presName="adorn" presStyleLbl="fgAccFollowNod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75000"/>
              <a:alpha val="90000"/>
            </a:schemeClr>
          </a:solidFill>
        </a:ln>
      </dgm:spPr>
    </dgm:pt>
    <dgm:pt modelId="{B210F874-166B-46EB-8BE8-B690128755C5}" type="pres">
      <dgm:prSet presAssocID="{14C90BA5-8098-4A41-A39C-1B65479BCC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1B2543-28B2-429D-99C4-970908E81AA6}" type="pres">
      <dgm:prSet presAssocID="{765D271B-578F-4675-A6D1-F93255F13607}" presName="compNode" presStyleCnt="0"/>
      <dgm:spPr/>
    </dgm:pt>
    <dgm:pt modelId="{146F0C92-B8E3-409B-93D9-519653F2012B}" type="pres">
      <dgm:prSet presAssocID="{765D271B-578F-4675-A6D1-F93255F13607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0A9C7-6590-4AFF-8DB2-D141F4001D04}" type="pres">
      <dgm:prSet presAssocID="{765D271B-578F-4675-A6D1-F93255F136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D298-3850-4EC8-9161-D5D3DB7EBAFC}" type="pres">
      <dgm:prSet presAssocID="{765D271B-578F-4675-A6D1-F93255F13607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4F4526DD-A1ED-4E0F-B84C-B7DED97DE47F}" type="pres">
      <dgm:prSet presAssocID="{765D271B-578F-4675-A6D1-F93255F13607}" presName="adorn" presStyleLbl="fgAccFollowNode1" presStyleIdx="1" presStyleCnt="3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75000"/>
              <a:alpha val="90000"/>
            </a:schemeClr>
          </a:solidFill>
        </a:ln>
      </dgm:spPr>
    </dgm:pt>
    <dgm:pt modelId="{9FB8C7DA-2963-44D3-A18C-ECE28FE1B617}" type="pres">
      <dgm:prSet presAssocID="{816E771A-76ED-4E10-A2C6-F3587F561C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571236-235C-49AB-80F8-327D2022AE4B}" type="pres">
      <dgm:prSet presAssocID="{5311684C-2B3B-4C06-B6E0-0D5AE64ECF5F}" presName="compNode" presStyleCnt="0"/>
      <dgm:spPr/>
    </dgm:pt>
    <dgm:pt modelId="{3391E4CC-1C4F-47E2-9936-4A7C953E2F21}" type="pres">
      <dgm:prSet presAssocID="{5311684C-2B3B-4C06-B6E0-0D5AE64ECF5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AAB04-BB0A-4699-96B3-7E6514B98A70}" type="pres">
      <dgm:prSet presAssocID="{5311684C-2B3B-4C06-B6E0-0D5AE64ECF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F1364-DB41-4734-9F3D-92CCD8074DC4}" type="pres">
      <dgm:prSet presAssocID="{5311684C-2B3B-4C06-B6E0-0D5AE64ECF5F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734C0340-73BA-40D4-8E2A-8EE62EABD423}" type="pres">
      <dgm:prSet presAssocID="{5311684C-2B3B-4C06-B6E0-0D5AE64ECF5F}" presName="adorn" presStyleLbl="fgAccFollowNode1" presStyleIdx="2" presStyleCnt="3"/>
      <dgm:spPr>
        <a:blipFill dpi="0" rotWithShape="1">
          <a:blip xmlns:r="http://schemas.openxmlformats.org/officeDocument/2006/relationships"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5402" b="25402"/>
          </a:stretch>
        </a:blip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</dgm:pt>
  </dgm:ptLst>
  <dgm:cxnLst>
    <dgm:cxn modelId="{03096A8C-0A65-4637-9A89-F343111ACF67}" srcId="{5311684C-2B3B-4C06-B6E0-0D5AE64ECF5F}" destId="{AB2AF3B8-B634-46D0-ADCD-6FE0440956E2}" srcOrd="1" destOrd="0" parTransId="{3E0FC419-2C9B-4A2A-8483-5EEFFF6092F0}" sibTransId="{F8EEDEC0-AC19-46F8-8AC7-DC782BAACBE8}"/>
    <dgm:cxn modelId="{20AB91C9-D5F5-4451-9473-378F671F1BC5}" type="presOf" srcId="{1C8422E9-12B5-4B17-BC56-6B0199C9293D}" destId="{A5369DC9-1E52-4EDC-A4FD-447D4D41B78D}" srcOrd="0" destOrd="0" presId="urn:microsoft.com/office/officeart/2005/8/layout/bList2"/>
    <dgm:cxn modelId="{4CF360FF-253E-44DD-8229-E98F7727E7D7}" srcId="{1546282C-46D1-419E-A6BF-EBAC1E2CC934}" destId="{3E8566B9-F623-4925-B66C-B717C264BDF8}" srcOrd="2" destOrd="0" parTransId="{046910E7-608A-4F37-AF06-39CA1522639F}" sibTransId="{FF224EAD-5033-48E0-9F04-B9416880D8FF}"/>
    <dgm:cxn modelId="{B5815C06-D656-44A5-A063-4DBD0C2AAFF9}" type="presOf" srcId="{4CCA6722-2BF3-4851-B490-3C298CE9FDF3}" destId="{3391E4CC-1C4F-47E2-9936-4A7C953E2F21}" srcOrd="0" destOrd="2" presId="urn:microsoft.com/office/officeart/2005/8/layout/bList2"/>
    <dgm:cxn modelId="{60A9E9F4-CAB7-4CA0-8380-40E02E094AA9}" type="presOf" srcId="{80EB0B87-5292-4ECB-891C-F82FE2E14629}" destId="{146F0C92-B8E3-409B-93D9-519653F2012B}" srcOrd="0" destOrd="0" presId="urn:microsoft.com/office/officeart/2005/8/layout/bList2"/>
    <dgm:cxn modelId="{5F4B822B-ABBF-4C6F-97D2-4707E21F5AB4}" srcId="{5311684C-2B3B-4C06-B6E0-0D5AE64ECF5F}" destId="{E1BE03C4-4F3F-48B2-B6D0-25C9A78552F3}" srcOrd="0" destOrd="0" parTransId="{BC193959-9518-4161-A9A6-5A8C0121B07F}" sibTransId="{1383B57D-54FB-43E1-8E7D-8BF233832A76}"/>
    <dgm:cxn modelId="{789E8D4D-213A-4A89-8F9B-28F82F02AEF8}" type="presOf" srcId="{A08A7B5C-A343-4C78-AB0F-8717C45802AA}" destId="{146F0C92-B8E3-409B-93D9-519653F2012B}" srcOrd="0" destOrd="1" presId="urn:microsoft.com/office/officeart/2005/8/layout/bList2"/>
    <dgm:cxn modelId="{D35B25BD-B030-42A0-92DF-B6A358E472B7}" srcId="{765D271B-578F-4675-A6D1-F93255F13607}" destId="{80EB0B87-5292-4ECB-891C-F82FE2E14629}" srcOrd="0" destOrd="0" parTransId="{2AD7AB42-5C02-44FC-97B6-8A8EF873931A}" sibTransId="{24310E0D-1BC6-4C0E-AC86-9D8089F13706}"/>
    <dgm:cxn modelId="{D232F559-BAAB-4C7D-88E0-ACD2876B09EA}" type="presOf" srcId="{765D271B-578F-4675-A6D1-F93255F13607}" destId="{BFA0A9C7-6590-4AFF-8DB2-D141F4001D04}" srcOrd="0" destOrd="0" presId="urn:microsoft.com/office/officeart/2005/8/layout/bList2"/>
    <dgm:cxn modelId="{8171E2EC-231E-4F68-A8F0-EA4D1723AE5A}" type="presOf" srcId="{1546282C-46D1-419E-A6BF-EBAC1E2CC934}" destId="{831CECED-D792-4818-AB10-747CB271C41E}" srcOrd="0" destOrd="0" presId="urn:microsoft.com/office/officeart/2005/8/layout/bList2"/>
    <dgm:cxn modelId="{44FE8498-2F89-4145-BA32-52DB676497FA}" srcId="{D0A84F85-C6F3-437B-A3CA-F445804F0766}" destId="{765D271B-578F-4675-A6D1-F93255F13607}" srcOrd="1" destOrd="0" parTransId="{2940C658-EE5C-403F-A418-90B4E4D8B484}" sibTransId="{816E771A-76ED-4E10-A2C6-F3587F561CB0}"/>
    <dgm:cxn modelId="{BC706968-B890-46D2-9F31-129EEC65D095}" srcId="{D0A84F85-C6F3-437B-A3CA-F445804F0766}" destId="{1C8422E9-12B5-4B17-BC56-6B0199C9293D}" srcOrd="0" destOrd="0" parTransId="{FFE1EE9B-468F-4FCF-AF4A-BCA9C4C95D4E}" sibTransId="{14C90BA5-8098-4A41-A39C-1B65479BCCDC}"/>
    <dgm:cxn modelId="{75AA6A65-C619-4310-B872-621AA28C706C}" type="presOf" srcId="{1C8422E9-12B5-4B17-BC56-6B0199C9293D}" destId="{5A4C386F-03A7-4929-9E61-EE15BDE6C6AE}" srcOrd="1" destOrd="0" presId="urn:microsoft.com/office/officeart/2005/8/layout/bList2"/>
    <dgm:cxn modelId="{3BE66C0B-DFD1-40C2-84C8-C2E4699CD8B7}" type="presOf" srcId="{E1BE03C4-4F3F-48B2-B6D0-25C9A78552F3}" destId="{3391E4CC-1C4F-47E2-9936-4A7C953E2F21}" srcOrd="0" destOrd="0" presId="urn:microsoft.com/office/officeart/2005/8/layout/bList2"/>
    <dgm:cxn modelId="{D0CBAEBA-10B6-4B8E-B66A-9FF431679ED0}" srcId="{1546282C-46D1-419E-A6BF-EBAC1E2CC934}" destId="{FED0769A-A5BA-4A18-B4BB-28FFABC017B7}" srcOrd="0" destOrd="0" parTransId="{B7CBD11C-245F-4680-B705-7AC937112F1A}" sibTransId="{248CD267-86B7-4B38-B9A8-1B9403715DB9}"/>
    <dgm:cxn modelId="{6E17AB0A-EF9C-46E5-9634-4AD92C032913}" srcId="{5311684C-2B3B-4C06-B6E0-0D5AE64ECF5F}" destId="{4CCA6722-2BF3-4851-B490-3C298CE9FDF3}" srcOrd="2" destOrd="0" parTransId="{038C919D-8F4E-4609-B8C3-D25DA105EB01}" sibTransId="{B29B0B09-03A5-4B53-B9DA-9EFDE68B31BF}"/>
    <dgm:cxn modelId="{4C7CE0B6-60D0-4DB7-847C-FCC4977B14D6}" srcId="{1546282C-46D1-419E-A6BF-EBAC1E2CC934}" destId="{08FDACA2-9B28-45EA-9072-33B9E7256360}" srcOrd="1" destOrd="0" parTransId="{01958883-F08C-4C26-84EE-9385B06B8FF0}" sibTransId="{E84FE392-6023-45F0-B277-E22CB14CDE6C}"/>
    <dgm:cxn modelId="{12BD360F-7FB5-4756-9A5D-803165ACF219}" type="presOf" srcId="{765D271B-578F-4675-A6D1-F93255F13607}" destId="{D4B7D298-3850-4EC8-9161-D5D3DB7EBAFC}" srcOrd="1" destOrd="0" presId="urn:microsoft.com/office/officeart/2005/8/layout/bList2"/>
    <dgm:cxn modelId="{DC18DC2D-55E5-44F7-B6E5-667EC3EE017E}" type="presOf" srcId="{3E8566B9-F623-4925-B66C-B717C264BDF8}" destId="{831CECED-D792-4818-AB10-747CB271C41E}" srcOrd="0" destOrd="3" presId="urn:microsoft.com/office/officeart/2005/8/layout/bList2"/>
    <dgm:cxn modelId="{D05C6E9D-ADA2-418E-ADE4-F5B67E2420A9}" type="presOf" srcId="{5311684C-2B3B-4C06-B6E0-0D5AE64ECF5F}" destId="{5B1AAB04-BB0A-4699-96B3-7E6514B98A70}" srcOrd="0" destOrd="0" presId="urn:microsoft.com/office/officeart/2005/8/layout/bList2"/>
    <dgm:cxn modelId="{376B4065-160A-42CF-8DF5-E6A0F40226AC}" srcId="{1C8422E9-12B5-4B17-BC56-6B0199C9293D}" destId="{1546282C-46D1-419E-A6BF-EBAC1E2CC934}" srcOrd="0" destOrd="0" parTransId="{90DDCB55-22DC-48E5-AA14-4000AFED4F73}" sibTransId="{45171847-A0D5-4C78-A9D5-F04390CD81F9}"/>
    <dgm:cxn modelId="{9A96A5BA-7F3A-45DE-A8A5-D4481ACEA303}" srcId="{765D271B-578F-4675-A6D1-F93255F13607}" destId="{A0A07E98-143E-4243-822E-95A5B4AA3F60}" srcOrd="2" destOrd="0" parTransId="{91C25707-6D18-4353-97AD-1B328A862210}" sibTransId="{075CBE4F-C767-46CC-A499-D1A89AE4E90B}"/>
    <dgm:cxn modelId="{3902BA64-4982-40DB-82A7-B4349BCBBD85}" type="presOf" srcId="{D0A84F85-C6F3-437B-A3CA-F445804F0766}" destId="{10CC0242-4B3F-4FD8-B885-1EBB517D960A}" srcOrd="0" destOrd="0" presId="urn:microsoft.com/office/officeart/2005/8/layout/bList2"/>
    <dgm:cxn modelId="{91045CA9-C901-4C9E-9405-464D6BAAFE06}" type="presOf" srcId="{FED0769A-A5BA-4A18-B4BB-28FFABC017B7}" destId="{831CECED-D792-4818-AB10-747CB271C41E}" srcOrd="0" destOrd="1" presId="urn:microsoft.com/office/officeart/2005/8/layout/bList2"/>
    <dgm:cxn modelId="{E73988E8-97C4-49FE-BB00-9E2417D10E6F}" srcId="{765D271B-578F-4675-A6D1-F93255F13607}" destId="{A08A7B5C-A343-4C78-AB0F-8717C45802AA}" srcOrd="1" destOrd="0" parTransId="{3C12A1A7-A335-483F-BB14-1876A26ABFD5}" sibTransId="{C9B6D231-0BEF-42AF-A56D-65F8488A6416}"/>
    <dgm:cxn modelId="{FCF5629D-E960-4AD0-A865-81A1FFA05A5E}" type="presOf" srcId="{14C90BA5-8098-4A41-A39C-1B65479BCCDC}" destId="{B210F874-166B-46EB-8BE8-B690128755C5}" srcOrd="0" destOrd="0" presId="urn:microsoft.com/office/officeart/2005/8/layout/bList2"/>
    <dgm:cxn modelId="{311C0261-2B99-4BF4-90E7-5895145A128F}" type="presOf" srcId="{A0A07E98-143E-4243-822E-95A5B4AA3F60}" destId="{146F0C92-B8E3-409B-93D9-519653F2012B}" srcOrd="0" destOrd="2" presId="urn:microsoft.com/office/officeart/2005/8/layout/bList2"/>
    <dgm:cxn modelId="{E26F6DB3-44DC-4DA6-914D-9EDF02935B6E}" type="presOf" srcId="{08FDACA2-9B28-45EA-9072-33B9E7256360}" destId="{831CECED-D792-4818-AB10-747CB271C41E}" srcOrd="0" destOrd="2" presId="urn:microsoft.com/office/officeart/2005/8/layout/bList2"/>
    <dgm:cxn modelId="{8599D2B9-6066-4472-A822-B42C799EAD08}" type="presOf" srcId="{816E771A-76ED-4E10-A2C6-F3587F561CB0}" destId="{9FB8C7DA-2963-44D3-A18C-ECE28FE1B617}" srcOrd="0" destOrd="0" presId="urn:microsoft.com/office/officeart/2005/8/layout/bList2"/>
    <dgm:cxn modelId="{0681D02A-BED6-46EE-A4ED-4C6A7B3DABF6}" srcId="{D0A84F85-C6F3-437B-A3CA-F445804F0766}" destId="{5311684C-2B3B-4C06-B6E0-0D5AE64ECF5F}" srcOrd="2" destOrd="0" parTransId="{E58AB8CE-77AC-42C2-A403-3E24898448D9}" sibTransId="{1A6108E4-26A0-4AC3-816D-B198E8C0BF42}"/>
    <dgm:cxn modelId="{C6BD61B0-9C61-4B76-9B0B-CFCE97F70FD6}" type="presOf" srcId="{AB2AF3B8-B634-46D0-ADCD-6FE0440956E2}" destId="{3391E4CC-1C4F-47E2-9936-4A7C953E2F21}" srcOrd="0" destOrd="1" presId="urn:microsoft.com/office/officeart/2005/8/layout/bList2"/>
    <dgm:cxn modelId="{2A588F5F-3A3A-47A6-90C6-E15CBCA7E0E8}" type="presOf" srcId="{5311684C-2B3B-4C06-B6E0-0D5AE64ECF5F}" destId="{545F1364-DB41-4734-9F3D-92CCD8074DC4}" srcOrd="1" destOrd="0" presId="urn:microsoft.com/office/officeart/2005/8/layout/bList2"/>
    <dgm:cxn modelId="{0D161FED-A90B-4D37-8453-3D0B4162715D}" type="presParOf" srcId="{10CC0242-4B3F-4FD8-B885-1EBB517D960A}" destId="{3B588230-0177-44A4-9E46-B8081C74E843}" srcOrd="0" destOrd="0" presId="urn:microsoft.com/office/officeart/2005/8/layout/bList2"/>
    <dgm:cxn modelId="{37345484-B81C-4520-8237-D2AF92A9CEC3}" type="presParOf" srcId="{3B588230-0177-44A4-9E46-B8081C74E843}" destId="{831CECED-D792-4818-AB10-747CB271C41E}" srcOrd="0" destOrd="0" presId="urn:microsoft.com/office/officeart/2005/8/layout/bList2"/>
    <dgm:cxn modelId="{24BB6598-8245-4345-A447-0EA3C1FFD2A6}" type="presParOf" srcId="{3B588230-0177-44A4-9E46-B8081C74E843}" destId="{A5369DC9-1E52-4EDC-A4FD-447D4D41B78D}" srcOrd="1" destOrd="0" presId="urn:microsoft.com/office/officeart/2005/8/layout/bList2"/>
    <dgm:cxn modelId="{9130C3A0-494E-4EDD-ACFA-3519840B6621}" type="presParOf" srcId="{3B588230-0177-44A4-9E46-B8081C74E843}" destId="{5A4C386F-03A7-4929-9E61-EE15BDE6C6AE}" srcOrd="2" destOrd="0" presId="urn:microsoft.com/office/officeart/2005/8/layout/bList2"/>
    <dgm:cxn modelId="{DC0383D9-D490-41EC-872C-484528F7E091}" type="presParOf" srcId="{3B588230-0177-44A4-9E46-B8081C74E843}" destId="{233A9C6E-FE6D-4224-B1C3-591742FEC3FE}" srcOrd="3" destOrd="0" presId="urn:microsoft.com/office/officeart/2005/8/layout/bList2"/>
    <dgm:cxn modelId="{4CFE887D-E3BD-4806-AC84-944D17CEC3D1}" type="presParOf" srcId="{10CC0242-4B3F-4FD8-B885-1EBB517D960A}" destId="{B210F874-166B-46EB-8BE8-B690128755C5}" srcOrd="1" destOrd="0" presId="urn:microsoft.com/office/officeart/2005/8/layout/bList2"/>
    <dgm:cxn modelId="{FDD845DE-47B3-48C7-9A62-2E8276ADE33C}" type="presParOf" srcId="{10CC0242-4B3F-4FD8-B885-1EBB517D960A}" destId="{D11B2543-28B2-429D-99C4-970908E81AA6}" srcOrd="2" destOrd="0" presId="urn:microsoft.com/office/officeart/2005/8/layout/bList2"/>
    <dgm:cxn modelId="{C3281D94-1097-4E33-8296-747477AC79EA}" type="presParOf" srcId="{D11B2543-28B2-429D-99C4-970908E81AA6}" destId="{146F0C92-B8E3-409B-93D9-519653F2012B}" srcOrd="0" destOrd="0" presId="urn:microsoft.com/office/officeart/2005/8/layout/bList2"/>
    <dgm:cxn modelId="{F9E14A5D-E1AB-47EB-8C22-34BA5C238354}" type="presParOf" srcId="{D11B2543-28B2-429D-99C4-970908E81AA6}" destId="{BFA0A9C7-6590-4AFF-8DB2-D141F4001D04}" srcOrd="1" destOrd="0" presId="urn:microsoft.com/office/officeart/2005/8/layout/bList2"/>
    <dgm:cxn modelId="{5E848DEC-1530-4150-8C8E-FD1702796D76}" type="presParOf" srcId="{D11B2543-28B2-429D-99C4-970908E81AA6}" destId="{D4B7D298-3850-4EC8-9161-D5D3DB7EBAFC}" srcOrd="2" destOrd="0" presId="urn:microsoft.com/office/officeart/2005/8/layout/bList2"/>
    <dgm:cxn modelId="{3097A4CF-E162-48D5-89E6-A66918269A39}" type="presParOf" srcId="{D11B2543-28B2-429D-99C4-970908E81AA6}" destId="{4F4526DD-A1ED-4E0F-B84C-B7DED97DE47F}" srcOrd="3" destOrd="0" presId="urn:microsoft.com/office/officeart/2005/8/layout/bList2"/>
    <dgm:cxn modelId="{B6731924-29F8-4091-8FF8-C7D0A157257D}" type="presParOf" srcId="{10CC0242-4B3F-4FD8-B885-1EBB517D960A}" destId="{9FB8C7DA-2963-44D3-A18C-ECE28FE1B617}" srcOrd="3" destOrd="0" presId="urn:microsoft.com/office/officeart/2005/8/layout/bList2"/>
    <dgm:cxn modelId="{161F39D2-6B2D-46C8-9B62-AD655B8FCE11}" type="presParOf" srcId="{10CC0242-4B3F-4FD8-B885-1EBB517D960A}" destId="{5F571236-235C-49AB-80F8-327D2022AE4B}" srcOrd="4" destOrd="0" presId="urn:microsoft.com/office/officeart/2005/8/layout/bList2"/>
    <dgm:cxn modelId="{33E4D3F5-B00E-46B5-BF93-595D0D8728B6}" type="presParOf" srcId="{5F571236-235C-49AB-80F8-327D2022AE4B}" destId="{3391E4CC-1C4F-47E2-9936-4A7C953E2F21}" srcOrd="0" destOrd="0" presId="urn:microsoft.com/office/officeart/2005/8/layout/bList2"/>
    <dgm:cxn modelId="{2AECB5AD-6B66-4A37-B34F-8E0DD3A6F9AC}" type="presParOf" srcId="{5F571236-235C-49AB-80F8-327D2022AE4B}" destId="{5B1AAB04-BB0A-4699-96B3-7E6514B98A70}" srcOrd="1" destOrd="0" presId="urn:microsoft.com/office/officeart/2005/8/layout/bList2"/>
    <dgm:cxn modelId="{80055010-C085-403E-8B93-1B256B82ED00}" type="presParOf" srcId="{5F571236-235C-49AB-80F8-327D2022AE4B}" destId="{545F1364-DB41-4734-9F3D-92CCD8074DC4}" srcOrd="2" destOrd="0" presId="urn:microsoft.com/office/officeart/2005/8/layout/bList2"/>
    <dgm:cxn modelId="{CD343B19-19E3-4486-9D15-ED98362339EE}" type="presParOf" srcId="{5F571236-235C-49AB-80F8-327D2022AE4B}" destId="{734C0340-73BA-40D4-8E2A-8EE62EABD42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5E0AB6-AD7E-4A08-82DE-F4C2933A7CA9}" type="doc">
      <dgm:prSet loTypeId="urn:microsoft.com/office/officeart/2005/8/layout/cycle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0123080-88B3-4A62-BD62-95E4B156BC83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5A0BADB8-D149-4B4D-A14F-914E2138A8D2}" type="parTrans" cxnId="{9F0DC4A2-ACFA-42C1-87ED-49C969657766}">
      <dgm:prSet/>
      <dgm:spPr/>
      <dgm:t>
        <a:bodyPr/>
        <a:lstStyle/>
        <a:p>
          <a:endParaRPr lang="en-US"/>
        </a:p>
      </dgm:t>
    </dgm:pt>
    <dgm:pt modelId="{7D36D199-7BA3-411E-B892-B0F9467B7B3D}" type="sibTrans" cxnId="{9F0DC4A2-ACFA-42C1-87ED-49C969657766}">
      <dgm:prSet/>
      <dgm:spPr/>
      <dgm:t>
        <a:bodyPr/>
        <a:lstStyle/>
        <a:p>
          <a:endParaRPr lang="en-US"/>
        </a:p>
      </dgm:t>
    </dgm:pt>
    <dgm:pt modelId="{DF513519-EA0C-49E2-B9D4-AA095C5CDAD8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695F1331-A6A0-40AF-97ED-D0800C1877CD}" type="parTrans" cxnId="{0178B467-4E8B-4C87-AFAF-0E795E32CAEF}">
      <dgm:prSet/>
      <dgm:spPr/>
      <dgm:t>
        <a:bodyPr/>
        <a:lstStyle/>
        <a:p>
          <a:endParaRPr lang="en-US"/>
        </a:p>
      </dgm:t>
    </dgm:pt>
    <dgm:pt modelId="{1AD3F71B-0D10-414D-A4B2-844291F66D93}" type="sibTrans" cxnId="{0178B467-4E8B-4C87-AFAF-0E795E32CAEF}">
      <dgm:prSet/>
      <dgm:spPr/>
      <dgm:t>
        <a:bodyPr/>
        <a:lstStyle/>
        <a:p>
          <a:endParaRPr lang="en-US"/>
        </a:p>
      </dgm:t>
    </dgm:pt>
    <dgm:pt modelId="{69A8ACBA-5C74-46B6-976F-339EF6F03346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0F557743-4CF2-4EFE-9E0C-502B206F0B4D}" type="parTrans" cxnId="{2E801BB1-C005-4D01-A77A-03FB6AE17FF8}">
      <dgm:prSet/>
      <dgm:spPr/>
      <dgm:t>
        <a:bodyPr/>
        <a:lstStyle/>
        <a:p>
          <a:endParaRPr lang="en-US"/>
        </a:p>
      </dgm:t>
    </dgm:pt>
    <dgm:pt modelId="{BBF3FBE0-426A-4A57-9687-B9C9DA286064}" type="sibTrans" cxnId="{2E801BB1-C005-4D01-A77A-03FB6AE17FF8}">
      <dgm:prSet/>
      <dgm:spPr/>
      <dgm:t>
        <a:bodyPr/>
        <a:lstStyle/>
        <a:p>
          <a:endParaRPr lang="en-US"/>
        </a:p>
      </dgm:t>
    </dgm:pt>
    <dgm:pt modelId="{0CA58A00-A025-4110-8544-D44B5AFE3BD3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12FBF421-F4ED-425E-83B1-CC94FADF2246}" type="parTrans" cxnId="{99AED029-293B-4FDF-9D93-CF2DB6A309DF}">
      <dgm:prSet/>
      <dgm:spPr/>
      <dgm:t>
        <a:bodyPr/>
        <a:lstStyle/>
        <a:p>
          <a:endParaRPr lang="en-US"/>
        </a:p>
      </dgm:t>
    </dgm:pt>
    <dgm:pt modelId="{C4EF6FA6-9896-4D61-8595-D7FB064F41E6}" type="sibTrans" cxnId="{99AED029-293B-4FDF-9D93-CF2DB6A309DF}">
      <dgm:prSet/>
      <dgm:spPr/>
      <dgm:t>
        <a:bodyPr/>
        <a:lstStyle/>
        <a:p>
          <a:endParaRPr lang="en-US"/>
        </a:p>
      </dgm:t>
    </dgm:pt>
    <dgm:pt modelId="{D039694A-CA65-4B57-87EC-10A9049A39A3}" type="pres">
      <dgm:prSet presAssocID="{735E0AB6-AD7E-4A08-82DE-F4C2933A7C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5A73FC-86D9-40AF-87AF-439725670646}" type="pres">
      <dgm:prSet presAssocID="{E0123080-88B3-4A62-BD62-95E4B156BC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D790D-C2E5-429F-9D0C-36D210CBBD72}" type="pres">
      <dgm:prSet presAssocID="{E0123080-88B3-4A62-BD62-95E4B156BC83}" presName="spNode" presStyleCnt="0"/>
      <dgm:spPr/>
    </dgm:pt>
    <dgm:pt modelId="{5547CEAE-267B-42D1-A68F-C07391F0920E}" type="pres">
      <dgm:prSet presAssocID="{7D36D199-7BA3-411E-B892-B0F9467B7B3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14A999A-32FD-4B22-AC5D-44798C66FA9E}" type="pres">
      <dgm:prSet presAssocID="{DF513519-EA0C-49E2-B9D4-AA095C5CDA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3B091-C574-4E99-B787-31DE422B9631}" type="pres">
      <dgm:prSet presAssocID="{DF513519-EA0C-49E2-B9D4-AA095C5CDAD8}" presName="spNode" presStyleCnt="0"/>
      <dgm:spPr/>
    </dgm:pt>
    <dgm:pt modelId="{3A71B848-BEED-4C97-8B51-35C1E96A35C1}" type="pres">
      <dgm:prSet presAssocID="{1AD3F71B-0D10-414D-A4B2-844291F66D9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3BF8836-25D4-4870-B13F-5A76359E1BD5}" type="pres">
      <dgm:prSet presAssocID="{69A8ACBA-5C74-46B6-976F-339EF6F033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45BAA-32A0-4B21-BE9E-92482464D565}" type="pres">
      <dgm:prSet presAssocID="{69A8ACBA-5C74-46B6-976F-339EF6F03346}" presName="spNode" presStyleCnt="0"/>
      <dgm:spPr/>
    </dgm:pt>
    <dgm:pt modelId="{FA81ECDF-70C8-422B-AB8F-A57D89F774B1}" type="pres">
      <dgm:prSet presAssocID="{BBF3FBE0-426A-4A57-9687-B9C9DA28606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F00F63-B646-4C74-BDD7-13552205215E}" type="pres">
      <dgm:prSet presAssocID="{0CA58A00-A025-4110-8544-D44B5AFE3B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521DB-EA15-4534-A510-0B77B5B8AC3F}" type="pres">
      <dgm:prSet presAssocID="{0CA58A00-A025-4110-8544-D44B5AFE3BD3}" presName="spNode" presStyleCnt="0"/>
      <dgm:spPr/>
    </dgm:pt>
    <dgm:pt modelId="{369C1779-4890-4BDB-9D6D-EFEFEBE8A047}" type="pres">
      <dgm:prSet presAssocID="{C4EF6FA6-9896-4D61-8595-D7FB064F41E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9AED029-293B-4FDF-9D93-CF2DB6A309DF}" srcId="{735E0AB6-AD7E-4A08-82DE-F4C2933A7CA9}" destId="{0CA58A00-A025-4110-8544-D44B5AFE3BD3}" srcOrd="3" destOrd="0" parTransId="{12FBF421-F4ED-425E-83B1-CC94FADF2246}" sibTransId="{C4EF6FA6-9896-4D61-8595-D7FB064F41E6}"/>
    <dgm:cxn modelId="{0178B467-4E8B-4C87-AFAF-0E795E32CAEF}" srcId="{735E0AB6-AD7E-4A08-82DE-F4C2933A7CA9}" destId="{DF513519-EA0C-49E2-B9D4-AA095C5CDAD8}" srcOrd="1" destOrd="0" parTransId="{695F1331-A6A0-40AF-97ED-D0800C1877CD}" sibTransId="{1AD3F71B-0D10-414D-A4B2-844291F66D93}"/>
    <dgm:cxn modelId="{20A4CE0F-F938-415C-8915-C44736E82455}" type="presOf" srcId="{0CA58A00-A025-4110-8544-D44B5AFE3BD3}" destId="{DBF00F63-B646-4C74-BDD7-13552205215E}" srcOrd="0" destOrd="0" presId="urn:microsoft.com/office/officeart/2005/8/layout/cycle5"/>
    <dgm:cxn modelId="{39F17520-4A83-4EE6-85B7-55FD5B24E7AF}" type="presOf" srcId="{1AD3F71B-0D10-414D-A4B2-844291F66D93}" destId="{3A71B848-BEED-4C97-8B51-35C1E96A35C1}" srcOrd="0" destOrd="0" presId="urn:microsoft.com/office/officeart/2005/8/layout/cycle5"/>
    <dgm:cxn modelId="{2E801BB1-C005-4D01-A77A-03FB6AE17FF8}" srcId="{735E0AB6-AD7E-4A08-82DE-F4C2933A7CA9}" destId="{69A8ACBA-5C74-46B6-976F-339EF6F03346}" srcOrd="2" destOrd="0" parTransId="{0F557743-4CF2-4EFE-9E0C-502B206F0B4D}" sibTransId="{BBF3FBE0-426A-4A57-9687-B9C9DA286064}"/>
    <dgm:cxn modelId="{9F0DC4A2-ACFA-42C1-87ED-49C969657766}" srcId="{735E0AB6-AD7E-4A08-82DE-F4C2933A7CA9}" destId="{E0123080-88B3-4A62-BD62-95E4B156BC83}" srcOrd="0" destOrd="0" parTransId="{5A0BADB8-D149-4B4D-A14F-914E2138A8D2}" sibTransId="{7D36D199-7BA3-411E-B892-B0F9467B7B3D}"/>
    <dgm:cxn modelId="{B91EBB75-C2A9-4611-B2BB-A9AE36F8B682}" type="presOf" srcId="{C4EF6FA6-9896-4D61-8595-D7FB064F41E6}" destId="{369C1779-4890-4BDB-9D6D-EFEFEBE8A047}" srcOrd="0" destOrd="0" presId="urn:microsoft.com/office/officeart/2005/8/layout/cycle5"/>
    <dgm:cxn modelId="{759C57F6-7B3E-4683-B0B3-9A7292636EB0}" type="presOf" srcId="{735E0AB6-AD7E-4A08-82DE-F4C2933A7CA9}" destId="{D039694A-CA65-4B57-87EC-10A9049A39A3}" srcOrd="0" destOrd="0" presId="urn:microsoft.com/office/officeart/2005/8/layout/cycle5"/>
    <dgm:cxn modelId="{65905DDE-5350-4CEF-B21C-407B2DFEA9D4}" type="presOf" srcId="{7D36D199-7BA3-411E-B892-B0F9467B7B3D}" destId="{5547CEAE-267B-42D1-A68F-C07391F0920E}" srcOrd="0" destOrd="0" presId="urn:microsoft.com/office/officeart/2005/8/layout/cycle5"/>
    <dgm:cxn modelId="{3C03A90B-9E21-460A-933D-55FB06A3BF4C}" type="presOf" srcId="{69A8ACBA-5C74-46B6-976F-339EF6F03346}" destId="{93BF8836-25D4-4870-B13F-5A76359E1BD5}" srcOrd="0" destOrd="0" presId="urn:microsoft.com/office/officeart/2005/8/layout/cycle5"/>
    <dgm:cxn modelId="{18855F86-D3E0-4B03-A60D-667FF155CAAC}" type="presOf" srcId="{DF513519-EA0C-49E2-B9D4-AA095C5CDAD8}" destId="{114A999A-32FD-4B22-AC5D-44798C66FA9E}" srcOrd="0" destOrd="0" presId="urn:microsoft.com/office/officeart/2005/8/layout/cycle5"/>
    <dgm:cxn modelId="{7088E848-8EA4-4314-A7F6-77E6C70046DA}" type="presOf" srcId="{E0123080-88B3-4A62-BD62-95E4B156BC83}" destId="{C35A73FC-86D9-40AF-87AF-439725670646}" srcOrd="0" destOrd="0" presId="urn:microsoft.com/office/officeart/2005/8/layout/cycle5"/>
    <dgm:cxn modelId="{3EF45822-B704-4530-A510-2C2EE15089A2}" type="presOf" srcId="{BBF3FBE0-426A-4A57-9687-B9C9DA286064}" destId="{FA81ECDF-70C8-422B-AB8F-A57D89F774B1}" srcOrd="0" destOrd="0" presId="urn:microsoft.com/office/officeart/2005/8/layout/cycle5"/>
    <dgm:cxn modelId="{180F6493-2D56-4CA3-9CE2-34D7105BC966}" type="presParOf" srcId="{D039694A-CA65-4B57-87EC-10A9049A39A3}" destId="{C35A73FC-86D9-40AF-87AF-439725670646}" srcOrd="0" destOrd="0" presId="urn:microsoft.com/office/officeart/2005/8/layout/cycle5"/>
    <dgm:cxn modelId="{59EE88A0-222C-4C36-91A3-6BD9F467904B}" type="presParOf" srcId="{D039694A-CA65-4B57-87EC-10A9049A39A3}" destId="{8A9D790D-C2E5-429F-9D0C-36D210CBBD72}" srcOrd="1" destOrd="0" presId="urn:microsoft.com/office/officeart/2005/8/layout/cycle5"/>
    <dgm:cxn modelId="{632D7519-0214-453A-94DC-6078DF669ACB}" type="presParOf" srcId="{D039694A-CA65-4B57-87EC-10A9049A39A3}" destId="{5547CEAE-267B-42D1-A68F-C07391F0920E}" srcOrd="2" destOrd="0" presId="urn:microsoft.com/office/officeart/2005/8/layout/cycle5"/>
    <dgm:cxn modelId="{CF987738-586E-4D39-BDAA-EE80C7C0BB36}" type="presParOf" srcId="{D039694A-CA65-4B57-87EC-10A9049A39A3}" destId="{114A999A-32FD-4B22-AC5D-44798C66FA9E}" srcOrd="3" destOrd="0" presId="urn:microsoft.com/office/officeart/2005/8/layout/cycle5"/>
    <dgm:cxn modelId="{4A62BCCB-91DB-4242-995A-6BB4EEC5165F}" type="presParOf" srcId="{D039694A-CA65-4B57-87EC-10A9049A39A3}" destId="{4093B091-C574-4E99-B787-31DE422B9631}" srcOrd="4" destOrd="0" presId="urn:microsoft.com/office/officeart/2005/8/layout/cycle5"/>
    <dgm:cxn modelId="{CFBFA966-3A3E-41CF-9A2F-CBF311F49D24}" type="presParOf" srcId="{D039694A-CA65-4B57-87EC-10A9049A39A3}" destId="{3A71B848-BEED-4C97-8B51-35C1E96A35C1}" srcOrd="5" destOrd="0" presId="urn:microsoft.com/office/officeart/2005/8/layout/cycle5"/>
    <dgm:cxn modelId="{C43DC91B-6E55-4B36-9AA3-0B60661371EB}" type="presParOf" srcId="{D039694A-CA65-4B57-87EC-10A9049A39A3}" destId="{93BF8836-25D4-4870-B13F-5A76359E1BD5}" srcOrd="6" destOrd="0" presId="urn:microsoft.com/office/officeart/2005/8/layout/cycle5"/>
    <dgm:cxn modelId="{4C49FBBB-FFD8-44FE-AAA1-5DA00AA27643}" type="presParOf" srcId="{D039694A-CA65-4B57-87EC-10A9049A39A3}" destId="{CA845BAA-32A0-4B21-BE9E-92482464D565}" srcOrd="7" destOrd="0" presId="urn:microsoft.com/office/officeart/2005/8/layout/cycle5"/>
    <dgm:cxn modelId="{2326887E-7226-4666-B9AD-D732508C4192}" type="presParOf" srcId="{D039694A-CA65-4B57-87EC-10A9049A39A3}" destId="{FA81ECDF-70C8-422B-AB8F-A57D89F774B1}" srcOrd="8" destOrd="0" presId="urn:microsoft.com/office/officeart/2005/8/layout/cycle5"/>
    <dgm:cxn modelId="{FD96E93A-AC52-4960-92F0-84CD85F579D6}" type="presParOf" srcId="{D039694A-CA65-4B57-87EC-10A9049A39A3}" destId="{DBF00F63-B646-4C74-BDD7-13552205215E}" srcOrd="9" destOrd="0" presId="urn:microsoft.com/office/officeart/2005/8/layout/cycle5"/>
    <dgm:cxn modelId="{82922BDB-029B-459F-9F66-3EB1685A1A10}" type="presParOf" srcId="{D039694A-CA65-4B57-87EC-10A9049A39A3}" destId="{E52521DB-EA15-4534-A510-0B77B5B8AC3F}" srcOrd="10" destOrd="0" presId="urn:microsoft.com/office/officeart/2005/8/layout/cycle5"/>
    <dgm:cxn modelId="{802C13AE-BFC9-481A-BF48-C8ECB8430F1D}" type="presParOf" srcId="{D039694A-CA65-4B57-87EC-10A9049A39A3}" destId="{369C1779-4890-4BDB-9D6D-EFEFEBE8A04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281749-4EFE-492F-A7F6-A1320390E998}" type="doc">
      <dgm:prSet loTypeId="urn:microsoft.com/office/officeart/2005/8/layout/cycle1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9E3C7D7-823D-4462-958C-FD63793910C6}">
      <dgm:prSet phldrT="[Text]" custT="1"/>
      <dgm:spPr/>
      <dgm:t>
        <a:bodyPr/>
        <a:lstStyle/>
        <a:p>
          <a:r>
            <a:rPr lang="en-US" sz="1800" dirty="0" smtClean="0"/>
            <a:t>Act</a:t>
          </a:r>
          <a:endParaRPr lang="en-US" sz="1800" dirty="0"/>
        </a:p>
      </dgm:t>
    </dgm:pt>
    <dgm:pt modelId="{6F8AEA67-B12D-46B8-BC2F-DC331708B802}" type="parTrans" cxnId="{C098E93B-02BD-4543-87D1-C0A00A58782C}">
      <dgm:prSet/>
      <dgm:spPr/>
      <dgm:t>
        <a:bodyPr/>
        <a:lstStyle/>
        <a:p>
          <a:endParaRPr lang="en-US"/>
        </a:p>
      </dgm:t>
    </dgm:pt>
    <dgm:pt modelId="{1AE7B878-D19F-48FA-A4A5-F3D642384A53}" type="sibTrans" cxnId="{C098E93B-02BD-4543-87D1-C0A00A58782C}">
      <dgm:prSet/>
      <dgm:spPr/>
      <dgm:t>
        <a:bodyPr/>
        <a:lstStyle/>
        <a:p>
          <a:endParaRPr lang="en-US"/>
        </a:p>
      </dgm:t>
    </dgm:pt>
    <dgm:pt modelId="{BF7A020D-40BB-4DB5-9A25-762DCDDD1AC4}">
      <dgm:prSet phldrT="[Text]" custT="1"/>
      <dgm:spPr/>
      <dgm:t>
        <a:bodyPr/>
        <a:lstStyle/>
        <a:p>
          <a:r>
            <a:rPr lang="en-US" sz="1800" dirty="0" smtClean="0"/>
            <a:t>Feedback</a:t>
          </a:r>
          <a:endParaRPr lang="en-US" sz="1800" dirty="0"/>
        </a:p>
      </dgm:t>
    </dgm:pt>
    <dgm:pt modelId="{74C79078-9674-4394-ADDD-EE8EEE80B7C9}" type="parTrans" cxnId="{2A1CB50F-B68A-4E3D-8706-DE42883369FE}">
      <dgm:prSet/>
      <dgm:spPr/>
      <dgm:t>
        <a:bodyPr/>
        <a:lstStyle/>
        <a:p>
          <a:endParaRPr lang="en-US"/>
        </a:p>
      </dgm:t>
    </dgm:pt>
    <dgm:pt modelId="{59275A22-AE87-4283-BD1E-3E0A201C6BB5}" type="sibTrans" cxnId="{2A1CB50F-B68A-4E3D-8706-DE42883369FE}">
      <dgm:prSet/>
      <dgm:spPr/>
      <dgm:t>
        <a:bodyPr/>
        <a:lstStyle/>
        <a:p>
          <a:endParaRPr lang="en-US"/>
        </a:p>
      </dgm:t>
    </dgm:pt>
    <dgm:pt modelId="{10AC7B3B-9606-410C-BB4A-2ED5DB6A00AE}">
      <dgm:prSet phldrT="[Text]" custT="1"/>
      <dgm:spPr/>
      <dgm:t>
        <a:bodyPr/>
        <a:lstStyle/>
        <a:p>
          <a:r>
            <a:rPr lang="en-US" sz="1800" dirty="0" smtClean="0"/>
            <a:t>Motivate</a:t>
          </a:r>
          <a:endParaRPr lang="en-US" sz="2500" dirty="0"/>
        </a:p>
      </dgm:t>
    </dgm:pt>
    <dgm:pt modelId="{2D1572C0-AFB1-42BD-95D8-9B6366C88B24}" type="parTrans" cxnId="{A16EB509-2F33-4CCF-B3DA-71A673DD90CE}">
      <dgm:prSet/>
      <dgm:spPr/>
      <dgm:t>
        <a:bodyPr/>
        <a:lstStyle/>
        <a:p>
          <a:endParaRPr lang="en-US"/>
        </a:p>
      </dgm:t>
    </dgm:pt>
    <dgm:pt modelId="{9324346E-A8DB-4B4D-882D-22EE875EA2E6}" type="sibTrans" cxnId="{A16EB509-2F33-4CCF-B3DA-71A673DD90CE}">
      <dgm:prSet/>
      <dgm:spPr/>
      <dgm:t>
        <a:bodyPr/>
        <a:lstStyle/>
        <a:p>
          <a:endParaRPr lang="en-US"/>
        </a:p>
      </dgm:t>
    </dgm:pt>
    <dgm:pt modelId="{11608220-3785-4D03-B1DF-89F79965C009}" type="pres">
      <dgm:prSet presAssocID="{33281749-4EFE-492F-A7F6-A1320390E9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F1BBB-37CC-4D86-A9F2-82ACD41CFA74}" type="pres">
      <dgm:prSet presAssocID="{C9E3C7D7-823D-4462-958C-FD63793910C6}" presName="dummy" presStyleCnt="0"/>
      <dgm:spPr/>
    </dgm:pt>
    <dgm:pt modelId="{9F50D51B-B33E-4D61-B989-C7825BE4669F}" type="pres">
      <dgm:prSet presAssocID="{C9E3C7D7-823D-4462-958C-FD63793910C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F450C-DD31-496D-9EE1-653BEFACD0E5}" type="pres">
      <dgm:prSet presAssocID="{1AE7B878-D19F-48FA-A4A5-F3D642384A53}" presName="sibTrans" presStyleLbl="node1" presStyleIdx="0" presStyleCnt="3"/>
      <dgm:spPr/>
      <dgm:t>
        <a:bodyPr/>
        <a:lstStyle/>
        <a:p>
          <a:endParaRPr lang="en-US"/>
        </a:p>
      </dgm:t>
    </dgm:pt>
    <dgm:pt modelId="{926A8A3C-72DB-42DB-BB8C-58B795A8C1A5}" type="pres">
      <dgm:prSet presAssocID="{BF7A020D-40BB-4DB5-9A25-762DCDDD1AC4}" presName="dummy" presStyleCnt="0"/>
      <dgm:spPr/>
    </dgm:pt>
    <dgm:pt modelId="{1FD3B97C-B3D7-4064-BF5B-118FC48FD948}" type="pres">
      <dgm:prSet presAssocID="{BF7A020D-40BB-4DB5-9A25-762DCDDD1AC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DF9BD-2C28-4CA5-B2D6-5DF994B88BA4}" type="pres">
      <dgm:prSet presAssocID="{59275A22-AE87-4283-BD1E-3E0A201C6BB5}" presName="sibTrans" presStyleLbl="node1" presStyleIdx="1" presStyleCnt="3"/>
      <dgm:spPr/>
      <dgm:t>
        <a:bodyPr/>
        <a:lstStyle/>
        <a:p>
          <a:endParaRPr lang="en-US"/>
        </a:p>
      </dgm:t>
    </dgm:pt>
    <dgm:pt modelId="{F0169632-11F2-4046-B53A-EC1B4E5514A7}" type="pres">
      <dgm:prSet presAssocID="{10AC7B3B-9606-410C-BB4A-2ED5DB6A00AE}" presName="dummy" presStyleCnt="0"/>
      <dgm:spPr/>
    </dgm:pt>
    <dgm:pt modelId="{747C8216-05F0-469A-B9CB-2F0DC6F9BA60}" type="pres">
      <dgm:prSet presAssocID="{10AC7B3B-9606-410C-BB4A-2ED5DB6A00AE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BBE4B-B750-4E36-B306-3A0FF8A18ACA}" type="pres">
      <dgm:prSet presAssocID="{9324346E-A8DB-4B4D-882D-22EE875EA2E6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9D9EB5C-905A-4822-BFAB-990078CAC979}" type="presOf" srcId="{C9E3C7D7-823D-4462-958C-FD63793910C6}" destId="{9F50D51B-B33E-4D61-B989-C7825BE4669F}" srcOrd="0" destOrd="0" presId="urn:microsoft.com/office/officeart/2005/8/layout/cycle1"/>
    <dgm:cxn modelId="{5A830932-D15E-4A40-8A75-783C797713F8}" type="presOf" srcId="{BF7A020D-40BB-4DB5-9A25-762DCDDD1AC4}" destId="{1FD3B97C-B3D7-4064-BF5B-118FC48FD948}" srcOrd="0" destOrd="0" presId="urn:microsoft.com/office/officeart/2005/8/layout/cycle1"/>
    <dgm:cxn modelId="{71D44442-3077-401A-8669-8F92EE17997D}" type="presOf" srcId="{10AC7B3B-9606-410C-BB4A-2ED5DB6A00AE}" destId="{747C8216-05F0-469A-B9CB-2F0DC6F9BA60}" srcOrd="0" destOrd="0" presId="urn:microsoft.com/office/officeart/2005/8/layout/cycle1"/>
    <dgm:cxn modelId="{56351C02-0D4D-4C29-87A7-D615344D15F3}" type="presOf" srcId="{9324346E-A8DB-4B4D-882D-22EE875EA2E6}" destId="{D1BBBE4B-B750-4E36-B306-3A0FF8A18ACA}" srcOrd="0" destOrd="0" presId="urn:microsoft.com/office/officeart/2005/8/layout/cycle1"/>
    <dgm:cxn modelId="{C3D677E2-46D7-44AF-8104-F4708EE9E690}" type="presOf" srcId="{33281749-4EFE-492F-A7F6-A1320390E998}" destId="{11608220-3785-4D03-B1DF-89F79965C009}" srcOrd="0" destOrd="0" presId="urn:microsoft.com/office/officeart/2005/8/layout/cycle1"/>
    <dgm:cxn modelId="{C098E93B-02BD-4543-87D1-C0A00A58782C}" srcId="{33281749-4EFE-492F-A7F6-A1320390E998}" destId="{C9E3C7D7-823D-4462-958C-FD63793910C6}" srcOrd="0" destOrd="0" parTransId="{6F8AEA67-B12D-46B8-BC2F-DC331708B802}" sibTransId="{1AE7B878-D19F-48FA-A4A5-F3D642384A53}"/>
    <dgm:cxn modelId="{193306D2-43D9-4BDB-AE8E-B7FFAEF90112}" type="presOf" srcId="{59275A22-AE87-4283-BD1E-3E0A201C6BB5}" destId="{46FDF9BD-2C28-4CA5-B2D6-5DF994B88BA4}" srcOrd="0" destOrd="0" presId="urn:microsoft.com/office/officeart/2005/8/layout/cycle1"/>
    <dgm:cxn modelId="{2A1CB50F-B68A-4E3D-8706-DE42883369FE}" srcId="{33281749-4EFE-492F-A7F6-A1320390E998}" destId="{BF7A020D-40BB-4DB5-9A25-762DCDDD1AC4}" srcOrd="1" destOrd="0" parTransId="{74C79078-9674-4394-ADDD-EE8EEE80B7C9}" sibTransId="{59275A22-AE87-4283-BD1E-3E0A201C6BB5}"/>
    <dgm:cxn modelId="{0AD1B4C5-7FB0-41FD-9284-4FE4020A09EB}" type="presOf" srcId="{1AE7B878-D19F-48FA-A4A5-F3D642384A53}" destId="{BE2F450C-DD31-496D-9EE1-653BEFACD0E5}" srcOrd="0" destOrd="0" presId="urn:microsoft.com/office/officeart/2005/8/layout/cycle1"/>
    <dgm:cxn modelId="{A16EB509-2F33-4CCF-B3DA-71A673DD90CE}" srcId="{33281749-4EFE-492F-A7F6-A1320390E998}" destId="{10AC7B3B-9606-410C-BB4A-2ED5DB6A00AE}" srcOrd="2" destOrd="0" parTransId="{2D1572C0-AFB1-42BD-95D8-9B6366C88B24}" sibTransId="{9324346E-A8DB-4B4D-882D-22EE875EA2E6}"/>
    <dgm:cxn modelId="{05C0A272-0C98-4A21-B434-102E79C3341F}" type="presParOf" srcId="{11608220-3785-4D03-B1DF-89F79965C009}" destId="{7B9F1BBB-37CC-4D86-A9F2-82ACD41CFA74}" srcOrd="0" destOrd="0" presId="urn:microsoft.com/office/officeart/2005/8/layout/cycle1"/>
    <dgm:cxn modelId="{E7ECEB38-4C67-4931-A347-659F614F5ADB}" type="presParOf" srcId="{11608220-3785-4D03-B1DF-89F79965C009}" destId="{9F50D51B-B33E-4D61-B989-C7825BE4669F}" srcOrd="1" destOrd="0" presId="urn:microsoft.com/office/officeart/2005/8/layout/cycle1"/>
    <dgm:cxn modelId="{5F258099-BD34-4E89-BAA6-1C349D04E80C}" type="presParOf" srcId="{11608220-3785-4D03-B1DF-89F79965C009}" destId="{BE2F450C-DD31-496D-9EE1-653BEFACD0E5}" srcOrd="2" destOrd="0" presId="urn:microsoft.com/office/officeart/2005/8/layout/cycle1"/>
    <dgm:cxn modelId="{6570ACB7-9337-4E24-AE31-B336BEE66E7F}" type="presParOf" srcId="{11608220-3785-4D03-B1DF-89F79965C009}" destId="{926A8A3C-72DB-42DB-BB8C-58B795A8C1A5}" srcOrd="3" destOrd="0" presId="urn:microsoft.com/office/officeart/2005/8/layout/cycle1"/>
    <dgm:cxn modelId="{73D4CB29-B781-4BB5-A001-B5A708CDF995}" type="presParOf" srcId="{11608220-3785-4D03-B1DF-89F79965C009}" destId="{1FD3B97C-B3D7-4064-BF5B-118FC48FD948}" srcOrd="4" destOrd="0" presId="urn:microsoft.com/office/officeart/2005/8/layout/cycle1"/>
    <dgm:cxn modelId="{B5DD01E9-8EF0-4E34-ABDB-B4DF7174CCB8}" type="presParOf" srcId="{11608220-3785-4D03-B1DF-89F79965C009}" destId="{46FDF9BD-2C28-4CA5-B2D6-5DF994B88BA4}" srcOrd="5" destOrd="0" presId="urn:microsoft.com/office/officeart/2005/8/layout/cycle1"/>
    <dgm:cxn modelId="{E0C37BA3-260A-4225-8D5A-09593433BBAF}" type="presParOf" srcId="{11608220-3785-4D03-B1DF-89F79965C009}" destId="{F0169632-11F2-4046-B53A-EC1B4E5514A7}" srcOrd="6" destOrd="0" presId="urn:microsoft.com/office/officeart/2005/8/layout/cycle1"/>
    <dgm:cxn modelId="{E2C1D86C-3799-4538-A55D-59227A3CDC6C}" type="presParOf" srcId="{11608220-3785-4D03-B1DF-89F79965C009}" destId="{747C8216-05F0-469A-B9CB-2F0DC6F9BA60}" srcOrd="7" destOrd="0" presId="urn:microsoft.com/office/officeart/2005/8/layout/cycle1"/>
    <dgm:cxn modelId="{13421D0E-7AE9-4519-A9D6-45C4C5A24B52}" type="presParOf" srcId="{11608220-3785-4D03-B1DF-89F79965C009}" destId="{D1BBBE4B-B750-4E36-B306-3A0FF8A18AC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C13C1C-299F-4667-B7B2-8E8562CE773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12B774-0019-47B7-9016-F260A483A097}">
      <dgm:prSet phldrT="[Text]"/>
      <dgm:spPr/>
      <dgm:t>
        <a:bodyPr/>
        <a:lstStyle/>
        <a:p>
          <a:r>
            <a:rPr lang="en-US" dirty="0" smtClean="0"/>
            <a:t>59%</a:t>
          </a:r>
          <a:endParaRPr lang="en-US" dirty="0"/>
        </a:p>
      </dgm:t>
    </dgm:pt>
    <dgm:pt modelId="{5B511D4A-D2BA-4C2A-842C-40EC9D702F5C}" type="parTrans" cxnId="{E8EBDDDA-2098-4110-9F95-FB7933AB3035}">
      <dgm:prSet/>
      <dgm:spPr/>
      <dgm:t>
        <a:bodyPr/>
        <a:lstStyle/>
        <a:p>
          <a:endParaRPr lang="en-US"/>
        </a:p>
      </dgm:t>
    </dgm:pt>
    <dgm:pt modelId="{3C422516-7FC6-4DB5-B51E-88DE7E1023B4}" type="sibTrans" cxnId="{E8EBDDDA-2098-4110-9F95-FB7933AB3035}">
      <dgm:prSet/>
      <dgm:spPr/>
      <dgm:t>
        <a:bodyPr/>
        <a:lstStyle/>
        <a:p>
          <a:endParaRPr lang="en-US" dirty="0"/>
        </a:p>
      </dgm:t>
    </dgm:pt>
    <dgm:pt modelId="{7F32E551-3D0E-4101-BCE1-270C662C3E19}">
      <dgm:prSet phldrT="[Text]"/>
      <dgm:spPr/>
      <dgm:t>
        <a:bodyPr/>
        <a:lstStyle/>
        <a:p>
          <a:r>
            <a:rPr lang="en-US" dirty="0" smtClean="0"/>
            <a:t>Industrial CxOs who believe cognitive computing, big data &amp; AI are mature &amp; market-ready</a:t>
          </a:r>
          <a:endParaRPr lang="en-US" dirty="0"/>
        </a:p>
      </dgm:t>
    </dgm:pt>
    <dgm:pt modelId="{2104A523-D7BE-4714-AF21-A7FD61C7AEBD}" type="parTrans" cxnId="{EF5BC5A7-BB32-4714-BDBE-4C1C4AD64CC0}">
      <dgm:prSet/>
      <dgm:spPr/>
      <dgm:t>
        <a:bodyPr/>
        <a:lstStyle/>
        <a:p>
          <a:endParaRPr lang="en-US"/>
        </a:p>
      </dgm:t>
    </dgm:pt>
    <dgm:pt modelId="{6C3B6A2B-9B5D-450B-AFF5-ADF8A5EF4776}" type="sibTrans" cxnId="{EF5BC5A7-BB32-4714-BDBE-4C1C4AD64CC0}">
      <dgm:prSet/>
      <dgm:spPr/>
      <dgm:t>
        <a:bodyPr/>
        <a:lstStyle/>
        <a:p>
          <a:endParaRPr lang="en-US"/>
        </a:p>
      </dgm:t>
    </dgm:pt>
    <dgm:pt modelId="{3BF41B60-947F-4584-A024-CE0090491CC6}">
      <dgm:prSet phldrT="[Text]"/>
      <dgm:spPr/>
      <dgm:t>
        <a:bodyPr/>
        <a:lstStyle/>
        <a:p>
          <a:r>
            <a:rPr lang="en-US" dirty="0" smtClean="0"/>
            <a:t>100+</a:t>
          </a:r>
          <a:endParaRPr lang="en-US" dirty="0"/>
        </a:p>
      </dgm:t>
    </dgm:pt>
    <dgm:pt modelId="{6ACEAA76-02C3-4E47-B080-DD57C04664EB}" type="parTrans" cxnId="{A903E82D-350D-4FEC-97C3-8EB57E32B756}">
      <dgm:prSet/>
      <dgm:spPr/>
      <dgm:t>
        <a:bodyPr/>
        <a:lstStyle/>
        <a:p>
          <a:endParaRPr lang="en-US"/>
        </a:p>
      </dgm:t>
    </dgm:pt>
    <dgm:pt modelId="{690D56AA-64BF-41EC-8C42-03A0C9557B7C}" type="sibTrans" cxnId="{A903E82D-350D-4FEC-97C3-8EB57E32B756}">
      <dgm:prSet/>
      <dgm:spPr/>
      <dgm:t>
        <a:bodyPr/>
        <a:lstStyle/>
        <a:p>
          <a:endParaRPr lang="en-US" dirty="0"/>
        </a:p>
      </dgm:t>
    </dgm:pt>
    <dgm:pt modelId="{F72AAD5E-491C-4F3C-AAA6-83694F93D230}">
      <dgm:prSet phldrT="[Text]"/>
      <dgm:spPr/>
      <dgm:t>
        <a:bodyPr/>
        <a:lstStyle/>
        <a:p>
          <a:r>
            <a:rPr lang="en-US" dirty="0" smtClean="0"/>
            <a:t>Average number of software applications running in a manufacturing site</a:t>
          </a:r>
          <a:endParaRPr lang="en-US" dirty="0"/>
        </a:p>
      </dgm:t>
    </dgm:pt>
    <dgm:pt modelId="{1E14A467-37A2-4D1C-9E44-80DEF7B86AB8}" type="parTrans" cxnId="{1A737612-0B29-4B6E-878F-593598B633C2}">
      <dgm:prSet/>
      <dgm:spPr/>
      <dgm:t>
        <a:bodyPr/>
        <a:lstStyle/>
        <a:p>
          <a:endParaRPr lang="en-US"/>
        </a:p>
      </dgm:t>
    </dgm:pt>
    <dgm:pt modelId="{0D103499-6932-48A5-8B26-7AE9F7EBB8A9}" type="sibTrans" cxnId="{1A737612-0B29-4B6E-878F-593598B633C2}">
      <dgm:prSet/>
      <dgm:spPr/>
      <dgm:t>
        <a:bodyPr/>
        <a:lstStyle/>
        <a:p>
          <a:endParaRPr lang="en-US"/>
        </a:p>
      </dgm:t>
    </dgm:pt>
    <dgm:pt modelId="{C4985E9A-52D6-405B-A7FB-CB04CC6B9490}">
      <dgm:prSet phldrT="[Text]"/>
      <dgm:spPr/>
      <dgm:t>
        <a:bodyPr/>
        <a:lstStyle/>
        <a:p>
          <a:r>
            <a:rPr lang="en-US" dirty="0" smtClean="0"/>
            <a:t>77%</a:t>
          </a:r>
          <a:endParaRPr lang="en-US" dirty="0"/>
        </a:p>
      </dgm:t>
    </dgm:pt>
    <dgm:pt modelId="{C4A897A2-AC15-40C3-A53C-F3105DBCEA35}" type="parTrans" cxnId="{305C14AB-FDA3-454E-BF4A-837CA8BFAB56}">
      <dgm:prSet/>
      <dgm:spPr/>
      <dgm:t>
        <a:bodyPr/>
        <a:lstStyle/>
        <a:p>
          <a:endParaRPr lang="en-US"/>
        </a:p>
      </dgm:t>
    </dgm:pt>
    <dgm:pt modelId="{9372D181-DCFA-4B0F-BD1B-6DE8C84133BD}" type="sibTrans" cxnId="{305C14AB-FDA3-454E-BF4A-837CA8BFAB56}">
      <dgm:prSet/>
      <dgm:spPr/>
      <dgm:t>
        <a:bodyPr/>
        <a:lstStyle/>
        <a:p>
          <a:endParaRPr lang="en-US" dirty="0"/>
        </a:p>
      </dgm:t>
    </dgm:pt>
    <dgm:pt modelId="{D91AB7A9-DE79-42BF-B828-3E32199B5163}">
      <dgm:prSet phldrT="[Text]"/>
      <dgm:spPr/>
      <dgm:t>
        <a:bodyPr/>
        <a:lstStyle/>
        <a:p>
          <a:r>
            <a:rPr lang="en-US" dirty="0" smtClean="0"/>
            <a:t>Nexus survey respondents who said interoperability was their biggest challenge in IIoT</a:t>
          </a:r>
          <a:endParaRPr lang="en-US" dirty="0"/>
        </a:p>
      </dgm:t>
    </dgm:pt>
    <dgm:pt modelId="{40B874F3-043E-4BC6-971E-29A6858176A9}" type="parTrans" cxnId="{70FA2BC9-546A-428B-B500-1A4D76C523E4}">
      <dgm:prSet/>
      <dgm:spPr/>
      <dgm:t>
        <a:bodyPr/>
        <a:lstStyle/>
        <a:p>
          <a:endParaRPr lang="en-US"/>
        </a:p>
      </dgm:t>
    </dgm:pt>
    <dgm:pt modelId="{8A942058-E9F1-4D2C-B6B0-1752F4B4F375}" type="sibTrans" cxnId="{70FA2BC9-546A-428B-B500-1A4D76C523E4}">
      <dgm:prSet/>
      <dgm:spPr/>
      <dgm:t>
        <a:bodyPr/>
        <a:lstStyle/>
        <a:p>
          <a:endParaRPr lang="en-US"/>
        </a:p>
      </dgm:t>
    </dgm:pt>
    <dgm:pt modelId="{20D89CBB-3642-4933-8E8A-521973B04055}" type="pres">
      <dgm:prSet presAssocID="{E0C13C1C-299F-4667-B7B2-8E8562CE773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803076-F7C7-48D5-B62E-B25B57F8CA86}" type="pres">
      <dgm:prSet presAssocID="{D512B774-0019-47B7-9016-F260A483A097}" presName="composite" presStyleCnt="0"/>
      <dgm:spPr/>
    </dgm:pt>
    <dgm:pt modelId="{4B0E8ED7-9263-401F-911D-08C23E582DE1}" type="pres">
      <dgm:prSet presAssocID="{D512B774-0019-47B7-9016-F260A483A09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5C168-9E6F-4AE4-B127-0428554ED805}" type="pres">
      <dgm:prSet presAssocID="{D512B774-0019-47B7-9016-F260A483A09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3B9D0-E3FC-4836-9C7D-B2BD97ABA335}" type="pres">
      <dgm:prSet presAssocID="{D512B774-0019-47B7-9016-F260A483A097}" presName="BalanceSpacing" presStyleCnt="0"/>
      <dgm:spPr/>
    </dgm:pt>
    <dgm:pt modelId="{B87B48CE-6126-4EB0-86EA-46287AF45408}" type="pres">
      <dgm:prSet presAssocID="{D512B774-0019-47B7-9016-F260A483A097}" presName="BalanceSpacing1" presStyleCnt="0"/>
      <dgm:spPr/>
    </dgm:pt>
    <dgm:pt modelId="{12178923-FC08-4220-81CC-D5D50D5F3926}" type="pres">
      <dgm:prSet presAssocID="{3C422516-7FC6-4DB5-B51E-88DE7E1023B4}" presName="Accent1Text" presStyleLbl="node1" presStyleIdx="1" presStyleCnt="6"/>
      <dgm:spPr/>
      <dgm:t>
        <a:bodyPr/>
        <a:lstStyle/>
        <a:p>
          <a:endParaRPr lang="en-US"/>
        </a:p>
      </dgm:t>
    </dgm:pt>
    <dgm:pt modelId="{0B49429D-484E-455F-971E-C44FF4D6E6F4}" type="pres">
      <dgm:prSet presAssocID="{3C422516-7FC6-4DB5-B51E-88DE7E1023B4}" presName="spaceBetweenRectangles" presStyleCnt="0"/>
      <dgm:spPr/>
    </dgm:pt>
    <dgm:pt modelId="{17AA6E03-695C-4BBB-ADF5-431E1CACE2CE}" type="pres">
      <dgm:prSet presAssocID="{3BF41B60-947F-4584-A024-CE0090491CC6}" presName="composite" presStyleCnt="0"/>
      <dgm:spPr/>
    </dgm:pt>
    <dgm:pt modelId="{7992F3CE-14E3-456A-947C-9005FED43FE3}" type="pres">
      <dgm:prSet presAssocID="{3BF41B60-947F-4584-A024-CE0090491CC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115F-64CE-48CA-80FD-EF04A652E559}" type="pres">
      <dgm:prSet presAssocID="{3BF41B60-947F-4584-A024-CE0090491CC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179C2-0F7B-4070-9545-89D9C0FE800D}" type="pres">
      <dgm:prSet presAssocID="{3BF41B60-947F-4584-A024-CE0090491CC6}" presName="BalanceSpacing" presStyleCnt="0"/>
      <dgm:spPr/>
    </dgm:pt>
    <dgm:pt modelId="{B8C43CD5-3073-42C5-80FC-9182601F73AB}" type="pres">
      <dgm:prSet presAssocID="{3BF41B60-947F-4584-A024-CE0090491CC6}" presName="BalanceSpacing1" presStyleCnt="0"/>
      <dgm:spPr/>
    </dgm:pt>
    <dgm:pt modelId="{680A035A-8790-44AE-8FE2-81DC745A76D5}" type="pres">
      <dgm:prSet presAssocID="{690D56AA-64BF-41EC-8C42-03A0C9557B7C}" presName="Accent1Text" presStyleLbl="node1" presStyleIdx="3" presStyleCnt="6"/>
      <dgm:spPr/>
      <dgm:t>
        <a:bodyPr/>
        <a:lstStyle/>
        <a:p>
          <a:endParaRPr lang="en-US"/>
        </a:p>
      </dgm:t>
    </dgm:pt>
    <dgm:pt modelId="{FEFAA8AF-DA3F-4D76-AFCF-963CCE2CB536}" type="pres">
      <dgm:prSet presAssocID="{690D56AA-64BF-41EC-8C42-03A0C9557B7C}" presName="spaceBetweenRectangles" presStyleCnt="0"/>
      <dgm:spPr/>
    </dgm:pt>
    <dgm:pt modelId="{8B2EA773-1BDF-479E-A563-EC3E5628AF98}" type="pres">
      <dgm:prSet presAssocID="{C4985E9A-52D6-405B-A7FB-CB04CC6B9490}" presName="composite" presStyleCnt="0"/>
      <dgm:spPr/>
    </dgm:pt>
    <dgm:pt modelId="{36E2DE5E-D92D-4661-8AFB-212585974012}" type="pres">
      <dgm:prSet presAssocID="{C4985E9A-52D6-405B-A7FB-CB04CC6B949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E7F67-7CB0-49D1-9411-B6EAF353CF5D}" type="pres">
      <dgm:prSet presAssocID="{C4985E9A-52D6-405B-A7FB-CB04CC6B949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64C92-D58A-460E-8A45-9635B992056E}" type="pres">
      <dgm:prSet presAssocID="{C4985E9A-52D6-405B-A7FB-CB04CC6B9490}" presName="BalanceSpacing" presStyleCnt="0"/>
      <dgm:spPr/>
    </dgm:pt>
    <dgm:pt modelId="{604F205D-5E7F-4C94-B7CF-4835E59D5710}" type="pres">
      <dgm:prSet presAssocID="{C4985E9A-52D6-405B-A7FB-CB04CC6B9490}" presName="BalanceSpacing1" presStyleCnt="0"/>
      <dgm:spPr/>
    </dgm:pt>
    <dgm:pt modelId="{9C28DB34-3E45-4FC0-9CA3-7259D59ABF32}" type="pres">
      <dgm:prSet presAssocID="{9372D181-DCFA-4B0F-BD1B-6DE8C84133B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8C21461-2445-4AB0-B141-69C32958F5DA}" type="presOf" srcId="{F72AAD5E-491C-4F3C-AAA6-83694F93D230}" destId="{31FC115F-64CE-48CA-80FD-EF04A652E559}" srcOrd="0" destOrd="0" presId="urn:microsoft.com/office/officeart/2008/layout/AlternatingHexagons"/>
    <dgm:cxn modelId="{774E3742-79BE-4115-98AC-56BD7D949297}" type="presOf" srcId="{7F32E551-3D0E-4101-BCE1-270C662C3E19}" destId="{2D55C168-9E6F-4AE4-B127-0428554ED805}" srcOrd="0" destOrd="0" presId="urn:microsoft.com/office/officeart/2008/layout/AlternatingHexagons"/>
    <dgm:cxn modelId="{A903E82D-350D-4FEC-97C3-8EB57E32B756}" srcId="{E0C13C1C-299F-4667-B7B2-8E8562CE773A}" destId="{3BF41B60-947F-4584-A024-CE0090491CC6}" srcOrd="1" destOrd="0" parTransId="{6ACEAA76-02C3-4E47-B080-DD57C04664EB}" sibTransId="{690D56AA-64BF-41EC-8C42-03A0C9557B7C}"/>
    <dgm:cxn modelId="{70FA2BC9-546A-428B-B500-1A4D76C523E4}" srcId="{C4985E9A-52D6-405B-A7FB-CB04CC6B9490}" destId="{D91AB7A9-DE79-42BF-B828-3E32199B5163}" srcOrd="0" destOrd="0" parTransId="{40B874F3-043E-4BC6-971E-29A6858176A9}" sibTransId="{8A942058-E9F1-4D2C-B6B0-1752F4B4F375}"/>
    <dgm:cxn modelId="{CB1AA488-74BD-4136-97D7-81F7638A1245}" type="presOf" srcId="{D91AB7A9-DE79-42BF-B828-3E32199B5163}" destId="{692E7F67-7CB0-49D1-9411-B6EAF353CF5D}" srcOrd="0" destOrd="0" presId="urn:microsoft.com/office/officeart/2008/layout/AlternatingHexagons"/>
    <dgm:cxn modelId="{26F10403-9E98-480F-BAC7-9E85E9836845}" type="presOf" srcId="{E0C13C1C-299F-4667-B7B2-8E8562CE773A}" destId="{20D89CBB-3642-4933-8E8A-521973B04055}" srcOrd="0" destOrd="0" presId="urn:microsoft.com/office/officeart/2008/layout/AlternatingHexagons"/>
    <dgm:cxn modelId="{CFA4EDF0-5C40-48AC-A629-3185CBB04E7B}" type="presOf" srcId="{3C422516-7FC6-4DB5-B51E-88DE7E1023B4}" destId="{12178923-FC08-4220-81CC-D5D50D5F3926}" srcOrd="0" destOrd="0" presId="urn:microsoft.com/office/officeart/2008/layout/AlternatingHexagons"/>
    <dgm:cxn modelId="{7CB3D777-E100-42EA-B20F-B093AB880A8A}" type="presOf" srcId="{3BF41B60-947F-4584-A024-CE0090491CC6}" destId="{7992F3CE-14E3-456A-947C-9005FED43FE3}" srcOrd="0" destOrd="0" presId="urn:microsoft.com/office/officeart/2008/layout/AlternatingHexagons"/>
    <dgm:cxn modelId="{FFB05390-4337-44E5-8A5F-66470A5EB2A2}" type="presOf" srcId="{C4985E9A-52D6-405B-A7FB-CB04CC6B9490}" destId="{36E2DE5E-D92D-4661-8AFB-212585974012}" srcOrd="0" destOrd="0" presId="urn:microsoft.com/office/officeart/2008/layout/AlternatingHexagons"/>
    <dgm:cxn modelId="{E8EBDDDA-2098-4110-9F95-FB7933AB3035}" srcId="{E0C13C1C-299F-4667-B7B2-8E8562CE773A}" destId="{D512B774-0019-47B7-9016-F260A483A097}" srcOrd="0" destOrd="0" parTransId="{5B511D4A-D2BA-4C2A-842C-40EC9D702F5C}" sibTransId="{3C422516-7FC6-4DB5-B51E-88DE7E1023B4}"/>
    <dgm:cxn modelId="{F4593606-576A-45F4-8BDB-136A39A878DE}" type="presOf" srcId="{9372D181-DCFA-4B0F-BD1B-6DE8C84133BD}" destId="{9C28DB34-3E45-4FC0-9CA3-7259D59ABF32}" srcOrd="0" destOrd="0" presId="urn:microsoft.com/office/officeart/2008/layout/AlternatingHexagons"/>
    <dgm:cxn modelId="{305C14AB-FDA3-454E-BF4A-837CA8BFAB56}" srcId="{E0C13C1C-299F-4667-B7B2-8E8562CE773A}" destId="{C4985E9A-52D6-405B-A7FB-CB04CC6B9490}" srcOrd="2" destOrd="0" parTransId="{C4A897A2-AC15-40C3-A53C-F3105DBCEA35}" sibTransId="{9372D181-DCFA-4B0F-BD1B-6DE8C84133BD}"/>
    <dgm:cxn modelId="{EF5BC5A7-BB32-4714-BDBE-4C1C4AD64CC0}" srcId="{D512B774-0019-47B7-9016-F260A483A097}" destId="{7F32E551-3D0E-4101-BCE1-270C662C3E19}" srcOrd="0" destOrd="0" parTransId="{2104A523-D7BE-4714-AF21-A7FD61C7AEBD}" sibTransId="{6C3B6A2B-9B5D-450B-AFF5-ADF8A5EF4776}"/>
    <dgm:cxn modelId="{4C31160E-6A25-49A5-B7BC-5B48DB33A2B7}" type="presOf" srcId="{690D56AA-64BF-41EC-8C42-03A0C9557B7C}" destId="{680A035A-8790-44AE-8FE2-81DC745A76D5}" srcOrd="0" destOrd="0" presId="urn:microsoft.com/office/officeart/2008/layout/AlternatingHexagons"/>
    <dgm:cxn modelId="{1A737612-0B29-4B6E-878F-593598B633C2}" srcId="{3BF41B60-947F-4584-A024-CE0090491CC6}" destId="{F72AAD5E-491C-4F3C-AAA6-83694F93D230}" srcOrd="0" destOrd="0" parTransId="{1E14A467-37A2-4D1C-9E44-80DEF7B86AB8}" sibTransId="{0D103499-6932-48A5-8B26-7AE9F7EBB8A9}"/>
    <dgm:cxn modelId="{4C14C5BC-AD04-4E9C-B231-6FE71F749E6E}" type="presOf" srcId="{D512B774-0019-47B7-9016-F260A483A097}" destId="{4B0E8ED7-9263-401F-911D-08C23E582DE1}" srcOrd="0" destOrd="0" presId="urn:microsoft.com/office/officeart/2008/layout/AlternatingHexagons"/>
    <dgm:cxn modelId="{3850B217-482D-49F7-B49E-70B9C33F2124}" type="presParOf" srcId="{20D89CBB-3642-4933-8E8A-521973B04055}" destId="{BF803076-F7C7-48D5-B62E-B25B57F8CA86}" srcOrd="0" destOrd="0" presId="urn:microsoft.com/office/officeart/2008/layout/AlternatingHexagons"/>
    <dgm:cxn modelId="{1982868F-F18A-4FBD-B028-EA098F241B52}" type="presParOf" srcId="{BF803076-F7C7-48D5-B62E-B25B57F8CA86}" destId="{4B0E8ED7-9263-401F-911D-08C23E582DE1}" srcOrd="0" destOrd="0" presId="urn:microsoft.com/office/officeart/2008/layout/AlternatingHexagons"/>
    <dgm:cxn modelId="{1635D910-3638-450A-BFAB-4BBB91C8689C}" type="presParOf" srcId="{BF803076-F7C7-48D5-B62E-B25B57F8CA86}" destId="{2D55C168-9E6F-4AE4-B127-0428554ED805}" srcOrd="1" destOrd="0" presId="urn:microsoft.com/office/officeart/2008/layout/AlternatingHexagons"/>
    <dgm:cxn modelId="{2EE5F15D-CCE1-4AB5-8F91-C05C4EE58F4A}" type="presParOf" srcId="{BF803076-F7C7-48D5-B62E-B25B57F8CA86}" destId="{6973B9D0-E3FC-4836-9C7D-B2BD97ABA335}" srcOrd="2" destOrd="0" presId="urn:microsoft.com/office/officeart/2008/layout/AlternatingHexagons"/>
    <dgm:cxn modelId="{00CB6B1E-B2EE-47CB-AA92-01554F31E45D}" type="presParOf" srcId="{BF803076-F7C7-48D5-B62E-B25B57F8CA86}" destId="{B87B48CE-6126-4EB0-86EA-46287AF45408}" srcOrd="3" destOrd="0" presId="urn:microsoft.com/office/officeart/2008/layout/AlternatingHexagons"/>
    <dgm:cxn modelId="{FFF04838-5961-4D7C-9A8A-CE0AB54DC02B}" type="presParOf" srcId="{BF803076-F7C7-48D5-B62E-B25B57F8CA86}" destId="{12178923-FC08-4220-81CC-D5D50D5F3926}" srcOrd="4" destOrd="0" presId="urn:microsoft.com/office/officeart/2008/layout/AlternatingHexagons"/>
    <dgm:cxn modelId="{8C23FB17-1666-42DB-B231-B8BCE8899C47}" type="presParOf" srcId="{20D89CBB-3642-4933-8E8A-521973B04055}" destId="{0B49429D-484E-455F-971E-C44FF4D6E6F4}" srcOrd="1" destOrd="0" presId="urn:microsoft.com/office/officeart/2008/layout/AlternatingHexagons"/>
    <dgm:cxn modelId="{72745DC6-8129-4298-B0FB-3D81B51521E7}" type="presParOf" srcId="{20D89CBB-3642-4933-8E8A-521973B04055}" destId="{17AA6E03-695C-4BBB-ADF5-431E1CACE2CE}" srcOrd="2" destOrd="0" presId="urn:microsoft.com/office/officeart/2008/layout/AlternatingHexagons"/>
    <dgm:cxn modelId="{0068E0D7-4D58-490A-A06B-8ADCF1A48710}" type="presParOf" srcId="{17AA6E03-695C-4BBB-ADF5-431E1CACE2CE}" destId="{7992F3CE-14E3-456A-947C-9005FED43FE3}" srcOrd="0" destOrd="0" presId="urn:microsoft.com/office/officeart/2008/layout/AlternatingHexagons"/>
    <dgm:cxn modelId="{275EAA12-B34B-4481-ACAD-6C033C42164F}" type="presParOf" srcId="{17AA6E03-695C-4BBB-ADF5-431E1CACE2CE}" destId="{31FC115F-64CE-48CA-80FD-EF04A652E559}" srcOrd="1" destOrd="0" presId="urn:microsoft.com/office/officeart/2008/layout/AlternatingHexagons"/>
    <dgm:cxn modelId="{8B07FE2D-164E-4AF5-856D-0731A30071DD}" type="presParOf" srcId="{17AA6E03-695C-4BBB-ADF5-431E1CACE2CE}" destId="{2E8179C2-0F7B-4070-9545-89D9C0FE800D}" srcOrd="2" destOrd="0" presId="urn:microsoft.com/office/officeart/2008/layout/AlternatingHexagons"/>
    <dgm:cxn modelId="{F1B7E2F9-750B-4811-967B-B7AF13EF329E}" type="presParOf" srcId="{17AA6E03-695C-4BBB-ADF5-431E1CACE2CE}" destId="{B8C43CD5-3073-42C5-80FC-9182601F73AB}" srcOrd="3" destOrd="0" presId="urn:microsoft.com/office/officeart/2008/layout/AlternatingHexagons"/>
    <dgm:cxn modelId="{F2BC410D-CB0B-40E1-8258-EBA69EFEA85E}" type="presParOf" srcId="{17AA6E03-695C-4BBB-ADF5-431E1CACE2CE}" destId="{680A035A-8790-44AE-8FE2-81DC745A76D5}" srcOrd="4" destOrd="0" presId="urn:microsoft.com/office/officeart/2008/layout/AlternatingHexagons"/>
    <dgm:cxn modelId="{158FD260-32B8-45B2-AC32-D0DECFF4A2C5}" type="presParOf" srcId="{20D89CBB-3642-4933-8E8A-521973B04055}" destId="{FEFAA8AF-DA3F-4D76-AFCF-963CCE2CB536}" srcOrd="3" destOrd="0" presId="urn:microsoft.com/office/officeart/2008/layout/AlternatingHexagons"/>
    <dgm:cxn modelId="{B2E2415E-065F-4FB0-989E-D16D4E71EF29}" type="presParOf" srcId="{20D89CBB-3642-4933-8E8A-521973B04055}" destId="{8B2EA773-1BDF-479E-A563-EC3E5628AF98}" srcOrd="4" destOrd="0" presId="urn:microsoft.com/office/officeart/2008/layout/AlternatingHexagons"/>
    <dgm:cxn modelId="{6993FA5E-77E3-4BA7-9F46-9F3E43BA1748}" type="presParOf" srcId="{8B2EA773-1BDF-479E-A563-EC3E5628AF98}" destId="{36E2DE5E-D92D-4661-8AFB-212585974012}" srcOrd="0" destOrd="0" presId="urn:microsoft.com/office/officeart/2008/layout/AlternatingHexagons"/>
    <dgm:cxn modelId="{BDA736B4-CB85-4A15-B897-C11FD7C1DCD7}" type="presParOf" srcId="{8B2EA773-1BDF-479E-A563-EC3E5628AF98}" destId="{692E7F67-7CB0-49D1-9411-B6EAF353CF5D}" srcOrd="1" destOrd="0" presId="urn:microsoft.com/office/officeart/2008/layout/AlternatingHexagons"/>
    <dgm:cxn modelId="{7DDD952B-B264-4FD1-8022-3532924758C4}" type="presParOf" srcId="{8B2EA773-1BDF-479E-A563-EC3E5628AF98}" destId="{38464C92-D58A-460E-8A45-9635B992056E}" srcOrd="2" destOrd="0" presId="urn:microsoft.com/office/officeart/2008/layout/AlternatingHexagons"/>
    <dgm:cxn modelId="{8658B3F7-BCD4-454F-A072-CBCB094686FD}" type="presParOf" srcId="{8B2EA773-1BDF-479E-A563-EC3E5628AF98}" destId="{604F205D-5E7F-4C94-B7CF-4835E59D5710}" srcOrd="3" destOrd="0" presId="urn:microsoft.com/office/officeart/2008/layout/AlternatingHexagons"/>
    <dgm:cxn modelId="{3D7CA5F8-AA51-44E3-B685-C28ABD7A4148}" type="presParOf" srcId="{8B2EA773-1BDF-479E-A563-EC3E5628AF98}" destId="{9C28DB34-3E45-4FC0-9CA3-7259D59ABF3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1E269-3C61-4CD6-9FAC-06BAC13118FA}">
      <dsp:nvSpPr>
        <dsp:cNvPr id="0" name=""/>
        <dsp:cNvSpPr/>
      </dsp:nvSpPr>
      <dsp:spPr>
        <a:xfrm rot="5400000">
          <a:off x="3162732" y="-1096878"/>
          <a:ext cx="997862" cy="34462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OTD to Commit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Cycle Time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Changeover Time</a:t>
          </a:r>
          <a:endParaRPr lang="en-US" sz="1300" kern="1200" dirty="0"/>
        </a:p>
      </dsp:txBody>
      <dsp:txXfrm rot="-5400000">
        <a:off x="1938527" y="176039"/>
        <a:ext cx="3397560" cy="900438"/>
      </dsp:txXfrm>
    </dsp:sp>
    <dsp:sp modelId="{E736867F-ADA9-4915-B20A-697DB5598B63}">
      <dsp:nvSpPr>
        <dsp:cNvPr id="0" name=""/>
        <dsp:cNvSpPr/>
      </dsp:nvSpPr>
      <dsp:spPr>
        <a:xfrm>
          <a:off x="0" y="2593"/>
          <a:ext cx="1938528" cy="12473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Customer Experience</a:t>
          </a:r>
          <a:endParaRPr lang="en-US" sz="2300" kern="1200" dirty="0"/>
        </a:p>
      </dsp:txBody>
      <dsp:txXfrm>
        <a:off x="60890" y="63483"/>
        <a:ext cx="1816748" cy="1125548"/>
      </dsp:txXfrm>
    </dsp:sp>
    <dsp:sp modelId="{90023F88-7995-4AE4-B9BE-DC7EF6C0DEAE}">
      <dsp:nvSpPr>
        <dsp:cNvPr id="0" name=""/>
        <dsp:cNvSpPr/>
      </dsp:nvSpPr>
      <dsp:spPr>
        <a:xfrm rot="5400000">
          <a:off x="3162732" y="212816"/>
          <a:ext cx="997862" cy="34462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Yield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Customer Rejects/RMAs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Incoming Supplier Quality</a:t>
          </a:r>
          <a:endParaRPr lang="en-US" sz="1300" kern="1200" dirty="0"/>
        </a:p>
      </dsp:txBody>
      <dsp:txXfrm rot="-5400000">
        <a:off x="1938527" y="1485733"/>
        <a:ext cx="3397560" cy="900438"/>
      </dsp:txXfrm>
    </dsp:sp>
    <dsp:sp modelId="{1D4B4CD4-7F7F-4CEF-8F57-036BA0EF7019}">
      <dsp:nvSpPr>
        <dsp:cNvPr id="0" name=""/>
        <dsp:cNvSpPr/>
      </dsp:nvSpPr>
      <dsp:spPr>
        <a:xfrm>
          <a:off x="0" y="1312288"/>
          <a:ext cx="1938528" cy="12473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Improving Quality</a:t>
          </a:r>
          <a:endParaRPr lang="en-US" sz="2300" kern="1200" dirty="0"/>
        </a:p>
      </dsp:txBody>
      <dsp:txXfrm>
        <a:off x="60890" y="1373178"/>
        <a:ext cx="1816748" cy="1125548"/>
      </dsp:txXfrm>
    </dsp:sp>
    <dsp:sp modelId="{66512C54-DFAD-4EAA-8863-5048ABC8759B}">
      <dsp:nvSpPr>
        <dsp:cNvPr id="0" name=""/>
        <dsp:cNvSpPr/>
      </dsp:nvSpPr>
      <dsp:spPr>
        <a:xfrm rot="5400000">
          <a:off x="3162732" y="1522511"/>
          <a:ext cx="997862" cy="34462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Throughput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Capacity Utilization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OEE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Production Attainment</a:t>
          </a:r>
          <a:endParaRPr lang="en-US" sz="1300" kern="1200" dirty="0"/>
        </a:p>
      </dsp:txBody>
      <dsp:txXfrm rot="-5400000">
        <a:off x="1938527" y="2795428"/>
        <a:ext cx="3397560" cy="900438"/>
      </dsp:txXfrm>
    </dsp:sp>
    <dsp:sp modelId="{52077CFE-DF67-48B2-809D-93978D9EFFAC}">
      <dsp:nvSpPr>
        <dsp:cNvPr id="0" name=""/>
        <dsp:cNvSpPr/>
      </dsp:nvSpPr>
      <dsp:spPr>
        <a:xfrm>
          <a:off x="0" y="2621983"/>
          <a:ext cx="1938528" cy="12473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Efficiency</a:t>
          </a:r>
          <a:endParaRPr lang="en-US" sz="2300" kern="1200" dirty="0"/>
        </a:p>
      </dsp:txBody>
      <dsp:txXfrm>
        <a:off x="60890" y="2682873"/>
        <a:ext cx="1816748" cy="1125548"/>
      </dsp:txXfrm>
    </dsp:sp>
    <dsp:sp modelId="{F3EA1C57-74D9-478D-8EEC-57BA50211050}">
      <dsp:nvSpPr>
        <dsp:cNvPr id="0" name=""/>
        <dsp:cNvSpPr/>
      </dsp:nvSpPr>
      <dsp:spPr>
        <a:xfrm rot="5400000">
          <a:off x="3162732" y="2832206"/>
          <a:ext cx="997862" cy="34462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Health and Safety Incidents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Reportable Environmental Incidents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Number of Non-Compliant Events per Year</a:t>
          </a:r>
          <a:endParaRPr lang="en-US" sz="1300" kern="1200" dirty="0"/>
        </a:p>
      </dsp:txBody>
      <dsp:txXfrm rot="-5400000">
        <a:off x="1938527" y="4105123"/>
        <a:ext cx="3397560" cy="900438"/>
      </dsp:txXfrm>
    </dsp:sp>
    <dsp:sp modelId="{F737E2C8-54B7-4BFF-A9D0-85DFFEA67006}">
      <dsp:nvSpPr>
        <dsp:cNvPr id="0" name=""/>
        <dsp:cNvSpPr/>
      </dsp:nvSpPr>
      <dsp:spPr>
        <a:xfrm>
          <a:off x="0" y="3931678"/>
          <a:ext cx="1938528" cy="12473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Compliance</a:t>
          </a:r>
          <a:endParaRPr lang="en-US" sz="2300" kern="1200" dirty="0"/>
        </a:p>
      </dsp:txBody>
      <dsp:txXfrm>
        <a:off x="60890" y="3992568"/>
        <a:ext cx="1816748" cy="1125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A1F45-AAD2-4097-8687-22CDD44304EA}">
      <dsp:nvSpPr>
        <dsp:cNvPr id="0" name=""/>
        <dsp:cNvSpPr/>
      </dsp:nvSpPr>
      <dsp:spPr>
        <a:xfrm rot="5400000">
          <a:off x="2993723" y="-885680"/>
          <a:ext cx="1335881" cy="34462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Downtime vs Operating Time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Planned vs Emergency Work Orders</a:t>
          </a:r>
          <a:endParaRPr lang="en-US" sz="1500" kern="1200" dirty="0"/>
        </a:p>
      </dsp:txBody>
      <dsp:txXfrm rot="-5400000">
        <a:off x="1938528" y="234727"/>
        <a:ext cx="3381060" cy="1205457"/>
      </dsp:txXfrm>
    </dsp:sp>
    <dsp:sp modelId="{ECAC754A-629A-4B1B-9843-82D674B7A4BC}">
      <dsp:nvSpPr>
        <dsp:cNvPr id="0" name=""/>
        <dsp:cNvSpPr/>
      </dsp:nvSpPr>
      <dsp:spPr>
        <a:xfrm>
          <a:off x="0" y="2530"/>
          <a:ext cx="1938528" cy="1669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Reducing Maintenance</a:t>
          </a:r>
          <a:endParaRPr lang="en-US" sz="2100" kern="1200" dirty="0"/>
        </a:p>
      </dsp:txBody>
      <dsp:txXfrm>
        <a:off x="81515" y="84045"/>
        <a:ext cx="1775498" cy="1506821"/>
      </dsp:txXfrm>
    </dsp:sp>
    <dsp:sp modelId="{F98610DD-359A-4CE8-B6EB-1DC0AC485CF8}">
      <dsp:nvSpPr>
        <dsp:cNvPr id="0" name=""/>
        <dsp:cNvSpPr/>
      </dsp:nvSpPr>
      <dsp:spPr>
        <a:xfrm rot="5400000">
          <a:off x="2993723" y="867663"/>
          <a:ext cx="1335881" cy="3446272"/>
        </a:xfrm>
        <a:prstGeom prst="round2SameRect">
          <a:avLst/>
        </a:prstGeom>
        <a:solidFill>
          <a:schemeClr val="accent3">
            <a:tint val="40000"/>
            <a:alpha val="90000"/>
            <a:hueOff val="-591814"/>
            <a:satOff val="1397"/>
            <a:lumOff val="529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91814"/>
              <a:satOff val="1397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Rate of New Product Introduction (NPI)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Engineering Change Order Cycle Time</a:t>
          </a:r>
          <a:endParaRPr lang="en-US" sz="1500" kern="1200" dirty="0"/>
        </a:p>
      </dsp:txBody>
      <dsp:txXfrm rot="-5400000">
        <a:off x="1938528" y="1988070"/>
        <a:ext cx="3381060" cy="1205457"/>
      </dsp:txXfrm>
    </dsp:sp>
    <dsp:sp modelId="{7DAE0142-7EF9-47C2-B738-736D3A29E430}">
      <dsp:nvSpPr>
        <dsp:cNvPr id="0" name=""/>
        <dsp:cNvSpPr/>
      </dsp:nvSpPr>
      <dsp:spPr>
        <a:xfrm>
          <a:off x="0" y="1755874"/>
          <a:ext cx="1938528" cy="1669851"/>
        </a:xfrm>
        <a:prstGeom prst="roundRect">
          <a:avLst/>
        </a:prstGeom>
        <a:solidFill>
          <a:schemeClr val="accent3">
            <a:hueOff val="-578837"/>
            <a:satOff val="514"/>
            <a:lumOff val="2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Flexibility &amp; Innovation</a:t>
          </a:r>
          <a:endParaRPr lang="en-US" sz="2100" kern="1200" dirty="0"/>
        </a:p>
      </dsp:txBody>
      <dsp:txXfrm>
        <a:off x="81515" y="1837389"/>
        <a:ext cx="1775498" cy="1506821"/>
      </dsp:txXfrm>
    </dsp:sp>
    <dsp:sp modelId="{B1BD5BD7-53B8-4058-B489-423271EF9D75}">
      <dsp:nvSpPr>
        <dsp:cNvPr id="0" name=""/>
        <dsp:cNvSpPr/>
      </dsp:nvSpPr>
      <dsp:spPr>
        <a:xfrm rot="5400000">
          <a:off x="2993723" y="2621008"/>
          <a:ext cx="1335881" cy="3446272"/>
        </a:xfrm>
        <a:prstGeom prst="round2SameRect">
          <a:avLst/>
        </a:prstGeom>
        <a:solidFill>
          <a:schemeClr val="accent3">
            <a:tint val="40000"/>
            <a:alpha val="90000"/>
            <a:hueOff val="-1183628"/>
            <a:satOff val="2794"/>
            <a:lumOff val="105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183628"/>
              <a:satOff val="2794"/>
              <a:lumOff val="10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Revenue Productivity per Employee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Average Unit Contribution Margin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Return on Assets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Total Manufacturing Cost per Unit Excluding Materials</a:t>
          </a:r>
          <a:endParaRPr lang="en-US" sz="1500" kern="1200" dirty="0"/>
        </a:p>
      </dsp:txBody>
      <dsp:txXfrm rot="-5400000">
        <a:off x="1938528" y="3741415"/>
        <a:ext cx="3381060" cy="1205457"/>
      </dsp:txXfrm>
    </dsp:sp>
    <dsp:sp modelId="{0B5CF8AB-A0B7-4BF8-B4FF-B55695B17127}">
      <dsp:nvSpPr>
        <dsp:cNvPr id="0" name=""/>
        <dsp:cNvSpPr/>
      </dsp:nvSpPr>
      <dsp:spPr>
        <a:xfrm>
          <a:off x="0" y="3509218"/>
          <a:ext cx="1938528" cy="1669851"/>
        </a:xfrm>
        <a:prstGeom prst="roundRect">
          <a:avLst/>
        </a:prstGeom>
        <a:solidFill>
          <a:schemeClr val="accent3">
            <a:hueOff val="-1157673"/>
            <a:satOff val="1028"/>
            <a:lumOff val="4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Reducing Costs &amp; Increasing Profitability</a:t>
          </a:r>
          <a:endParaRPr lang="en-US" sz="2100" kern="1200" dirty="0"/>
        </a:p>
      </dsp:txBody>
      <dsp:txXfrm>
        <a:off x="81515" y="3590733"/>
        <a:ext cx="1775498" cy="1506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9EB94-0628-4A99-A4D3-C1AAE7490E07}">
      <dsp:nvSpPr>
        <dsp:cNvPr id="0" name=""/>
        <dsp:cNvSpPr/>
      </dsp:nvSpPr>
      <dsp:spPr>
        <a:xfrm>
          <a:off x="4087" y="404610"/>
          <a:ext cx="2457698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Operations Manager</a:t>
          </a:r>
          <a:endParaRPr lang="en-US" sz="1800" kern="1200" dirty="0"/>
        </a:p>
      </dsp:txBody>
      <dsp:txXfrm>
        <a:off x="4087" y="404610"/>
        <a:ext cx="2457698" cy="518400"/>
      </dsp:txXfrm>
    </dsp:sp>
    <dsp:sp modelId="{632F3920-CB73-4C43-AB82-766EC75CFDBE}">
      <dsp:nvSpPr>
        <dsp:cNvPr id="0" name=""/>
        <dsp:cNvSpPr/>
      </dsp:nvSpPr>
      <dsp:spPr>
        <a:xfrm>
          <a:off x="4087" y="923010"/>
          <a:ext cx="2457698" cy="38539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Must increase throughput without sacrificing quality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Focused on achieving year on year savings and reduced downtime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Needs equipment with easy installation and minimal maintenance cost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Wants data/reports to make better informed decisions</a:t>
          </a:r>
          <a:endParaRPr lang="en-US" sz="1800" kern="1200" dirty="0"/>
        </a:p>
      </dsp:txBody>
      <dsp:txXfrm>
        <a:off x="4087" y="923010"/>
        <a:ext cx="2457698" cy="3853979"/>
      </dsp:txXfrm>
    </dsp:sp>
    <dsp:sp modelId="{85C58670-B3D2-4389-9C87-E1AB2A913513}">
      <dsp:nvSpPr>
        <dsp:cNvPr id="0" name=""/>
        <dsp:cNvSpPr/>
      </dsp:nvSpPr>
      <dsp:spPr>
        <a:xfrm>
          <a:off x="2805863" y="404610"/>
          <a:ext cx="2457698" cy="518400"/>
        </a:xfrm>
        <a:prstGeom prst="rect">
          <a:avLst/>
        </a:prstGeom>
        <a:solidFill>
          <a:schemeClr val="accent4">
            <a:hueOff val="446979"/>
            <a:satOff val="19067"/>
            <a:lumOff val="-3660"/>
            <a:alphaOff val="0"/>
          </a:schemeClr>
        </a:solidFill>
        <a:ln w="12700" cap="flat" cmpd="sng" algn="ctr">
          <a:solidFill>
            <a:schemeClr val="accent4">
              <a:hueOff val="446979"/>
              <a:satOff val="19067"/>
              <a:lumOff val="-3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Operator</a:t>
          </a:r>
          <a:endParaRPr lang="en-US" sz="1800" kern="1200" dirty="0"/>
        </a:p>
      </dsp:txBody>
      <dsp:txXfrm>
        <a:off x="2805863" y="404610"/>
        <a:ext cx="2457698" cy="518400"/>
      </dsp:txXfrm>
    </dsp:sp>
    <dsp:sp modelId="{BA2B5EA4-1017-4572-B7F4-1B71C0F8421A}">
      <dsp:nvSpPr>
        <dsp:cNvPr id="0" name=""/>
        <dsp:cNvSpPr/>
      </dsp:nvSpPr>
      <dsp:spPr>
        <a:xfrm>
          <a:off x="2805863" y="923010"/>
          <a:ext cx="2457698" cy="3853979"/>
        </a:xfrm>
        <a:prstGeom prst="rect">
          <a:avLst/>
        </a:prstGeom>
        <a:solidFill>
          <a:schemeClr val="accent4">
            <a:tint val="40000"/>
            <a:alpha val="90000"/>
            <a:hueOff val="514280"/>
            <a:satOff val="17077"/>
            <a:lumOff val="-94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14280"/>
              <a:satOff val="17077"/>
              <a:lumOff val="-9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Needs easy to understand systems &amp; controls to accelerate learning and increase knowledge retention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Wants early warnings into potential problems and clear information on how to resolve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2805863" y="923010"/>
        <a:ext cx="2457698" cy="3853979"/>
      </dsp:txXfrm>
    </dsp:sp>
    <dsp:sp modelId="{F636EB34-52C6-4176-81B9-B9624CE90CDE}">
      <dsp:nvSpPr>
        <dsp:cNvPr id="0" name=""/>
        <dsp:cNvSpPr/>
      </dsp:nvSpPr>
      <dsp:spPr>
        <a:xfrm>
          <a:off x="5607638" y="404610"/>
          <a:ext cx="2457698" cy="518400"/>
        </a:xfrm>
        <a:prstGeom prst="rect">
          <a:avLst/>
        </a:prstGeom>
        <a:solidFill>
          <a:schemeClr val="accent4">
            <a:hueOff val="893958"/>
            <a:satOff val="38134"/>
            <a:lumOff val="-7320"/>
            <a:alphaOff val="0"/>
          </a:schemeClr>
        </a:solidFill>
        <a:ln w="12700" cap="flat" cmpd="sng" algn="ctr">
          <a:solidFill>
            <a:schemeClr val="accent4">
              <a:hueOff val="893958"/>
              <a:satOff val="38134"/>
              <a:lumOff val="-7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Engineer</a:t>
          </a:r>
          <a:endParaRPr lang="en-US" sz="1800" kern="1200" dirty="0"/>
        </a:p>
      </dsp:txBody>
      <dsp:txXfrm>
        <a:off x="5607638" y="404610"/>
        <a:ext cx="2457698" cy="518400"/>
      </dsp:txXfrm>
    </dsp:sp>
    <dsp:sp modelId="{D5C28EA3-5079-4D10-8762-99BA45123DBF}">
      <dsp:nvSpPr>
        <dsp:cNvPr id="0" name=""/>
        <dsp:cNvSpPr/>
      </dsp:nvSpPr>
      <dsp:spPr>
        <a:xfrm>
          <a:off x="5607638" y="923010"/>
          <a:ext cx="2457698" cy="3853979"/>
        </a:xfrm>
        <a:prstGeom prst="rect">
          <a:avLst/>
        </a:prstGeom>
        <a:solidFill>
          <a:schemeClr val="accent4">
            <a:tint val="40000"/>
            <a:alpha val="90000"/>
            <a:hueOff val="1028560"/>
            <a:satOff val="34155"/>
            <a:lumOff val="-189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28560"/>
              <a:satOff val="34155"/>
              <a:lumOff val="-18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Must meet aggressive development time &amp; cost goals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Ideal to create a solution that can be quickly &amp; easily modified to fit a new application need, versus reinventing the wheel</a:t>
          </a:r>
          <a:endParaRPr lang="en-US" sz="1800" kern="1200" dirty="0"/>
        </a:p>
      </dsp:txBody>
      <dsp:txXfrm>
        <a:off x="5607638" y="923010"/>
        <a:ext cx="2457698" cy="3853979"/>
      </dsp:txXfrm>
    </dsp:sp>
    <dsp:sp modelId="{2122BE33-D96D-415F-BB79-0E1D2C96EA1D}">
      <dsp:nvSpPr>
        <dsp:cNvPr id="0" name=""/>
        <dsp:cNvSpPr/>
      </dsp:nvSpPr>
      <dsp:spPr>
        <a:xfrm>
          <a:off x="8409414" y="404610"/>
          <a:ext cx="2457698" cy="518400"/>
        </a:xfrm>
        <a:prstGeom prst="rect">
          <a:avLst/>
        </a:prstGeom>
        <a:solidFill>
          <a:schemeClr val="accent4">
            <a:hueOff val="1340937"/>
            <a:satOff val="57201"/>
            <a:lumOff val="-10980"/>
            <a:alphaOff val="0"/>
          </a:schemeClr>
        </a:solidFill>
        <a:ln w="12700" cap="flat" cmpd="sng" algn="ctr">
          <a:solidFill>
            <a:schemeClr val="accent4">
              <a:hueOff val="1340937"/>
              <a:satOff val="57201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 Manager</a:t>
          </a:r>
          <a:endParaRPr lang="en-US" sz="1800" kern="1200" dirty="0"/>
        </a:p>
      </dsp:txBody>
      <dsp:txXfrm>
        <a:off x="8409414" y="404610"/>
        <a:ext cx="2457698" cy="518400"/>
      </dsp:txXfrm>
    </dsp:sp>
    <dsp:sp modelId="{DBB6AE11-75FD-4961-B34E-E66F45EE0616}">
      <dsp:nvSpPr>
        <dsp:cNvPr id="0" name=""/>
        <dsp:cNvSpPr/>
      </dsp:nvSpPr>
      <dsp:spPr>
        <a:xfrm>
          <a:off x="8409414" y="923010"/>
          <a:ext cx="2457698" cy="3853979"/>
        </a:xfrm>
        <a:prstGeom prst="rect">
          <a:avLst/>
        </a:prstGeom>
        <a:solidFill>
          <a:schemeClr val="accent4">
            <a:tint val="40000"/>
            <a:alpha val="90000"/>
            <a:hueOff val="1542839"/>
            <a:satOff val="51232"/>
            <a:lumOff val="-284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542839"/>
              <a:satOff val="51232"/>
              <a:lumOff val="-28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Needs closed-loop, repeatable processes that can be measured &amp; reported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Needs historical data for traceability in case of issues, regulatory compliance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Wants to reduce quality variations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8409414" y="923010"/>
        <a:ext cx="2457698" cy="3853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CECED-D792-4818-AB10-747CB271C41E}">
      <dsp:nvSpPr>
        <dsp:cNvPr id="0" name=""/>
        <dsp:cNvSpPr/>
      </dsp:nvSpPr>
      <dsp:spPr>
        <a:xfrm>
          <a:off x="7347" y="770046"/>
          <a:ext cx="3173524" cy="23689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Benefits of using fiber: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Noise immunity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Surge immunity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Increased data transmission distance</a:t>
          </a:r>
          <a:endParaRPr lang="en-US" sz="1900" kern="1200" dirty="0"/>
        </a:p>
      </dsp:txBody>
      <dsp:txXfrm>
        <a:off x="62855" y="825554"/>
        <a:ext cx="3062508" cy="2313460"/>
      </dsp:txXfrm>
    </dsp:sp>
    <dsp:sp modelId="{5A4C386F-03A7-4929-9E61-EE15BDE6C6AE}">
      <dsp:nvSpPr>
        <dsp:cNvPr id="0" name=""/>
        <dsp:cNvSpPr/>
      </dsp:nvSpPr>
      <dsp:spPr>
        <a:xfrm>
          <a:off x="7347" y="3139015"/>
          <a:ext cx="3173524" cy="101865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Media Conversion</a:t>
          </a:r>
          <a:endParaRPr lang="en-US" sz="2400" b="1" kern="1200" dirty="0"/>
        </a:p>
      </dsp:txBody>
      <dsp:txXfrm>
        <a:off x="7347" y="3139015"/>
        <a:ext cx="2234876" cy="1018656"/>
      </dsp:txXfrm>
    </dsp:sp>
    <dsp:sp modelId="{233A9C6E-FE6D-4224-B1C3-591742FEC3FE}">
      <dsp:nvSpPr>
        <dsp:cNvPr id="0" name=""/>
        <dsp:cNvSpPr/>
      </dsp:nvSpPr>
      <dsp:spPr>
        <a:xfrm>
          <a:off x="2331997" y="3300819"/>
          <a:ext cx="1110733" cy="111073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F0C92-B8E3-409B-93D9-519653F2012B}">
      <dsp:nvSpPr>
        <dsp:cNvPr id="0" name=""/>
        <dsp:cNvSpPr/>
      </dsp:nvSpPr>
      <dsp:spPr>
        <a:xfrm>
          <a:off x="3717908" y="770046"/>
          <a:ext cx="3173524" cy="23689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Eliminate the need for separate power cabling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Reduce wiring and installation costs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Powered devices no longer have to be located near power outlets</a:t>
          </a:r>
          <a:endParaRPr lang="en-US" sz="1900" kern="1200" dirty="0"/>
        </a:p>
      </dsp:txBody>
      <dsp:txXfrm>
        <a:off x="3773416" y="825554"/>
        <a:ext cx="3062508" cy="2313460"/>
      </dsp:txXfrm>
    </dsp:sp>
    <dsp:sp modelId="{D4B7D298-3850-4EC8-9161-D5D3DB7EBAFC}">
      <dsp:nvSpPr>
        <dsp:cNvPr id="0" name=""/>
        <dsp:cNvSpPr/>
      </dsp:nvSpPr>
      <dsp:spPr>
        <a:xfrm>
          <a:off x="3717908" y="3139015"/>
          <a:ext cx="3173524" cy="101865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POE/POE+</a:t>
          </a:r>
          <a:endParaRPr lang="en-US" sz="2400" b="1" kern="1200" dirty="0"/>
        </a:p>
      </dsp:txBody>
      <dsp:txXfrm>
        <a:off x="3717908" y="3139015"/>
        <a:ext cx="2234876" cy="1018656"/>
      </dsp:txXfrm>
    </dsp:sp>
    <dsp:sp modelId="{4F4526DD-A1ED-4E0F-B84C-B7DED97DE47F}">
      <dsp:nvSpPr>
        <dsp:cNvPr id="0" name=""/>
        <dsp:cNvSpPr/>
      </dsp:nvSpPr>
      <dsp:spPr>
        <a:xfrm>
          <a:off x="6042558" y="3300819"/>
          <a:ext cx="1110733" cy="1110733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1E4CC-1C4F-47E2-9936-4A7C953E2F21}">
      <dsp:nvSpPr>
        <dsp:cNvPr id="0" name=""/>
        <dsp:cNvSpPr/>
      </dsp:nvSpPr>
      <dsp:spPr>
        <a:xfrm>
          <a:off x="7428468" y="770046"/>
          <a:ext cx="3173524" cy="23689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Mount directly in cell/plant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Lower total system cost by reducing custom panel requirements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Simplify access, installation &amp; maintenance</a:t>
          </a:r>
          <a:endParaRPr lang="en-US" sz="1900" kern="1200" dirty="0"/>
        </a:p>
      </dsp:txBody>
      <dsp:txXfrm>
        <a:off x="7483976" y="825554"/>
        <a:ext cx="3062508" cy="2313460"/>
      </dsp:txXfrm>
    </dsp:sp>
    <dsp:sp modelId="{545F1364-DB41-4734-9F3D-92CCD8074DC4}">
      <dsp:nvSpPr>
        <dsp:cNvPr id="0" name=""/>
        <dsp:cNvSpPr/>
      </dsp:nvSpPr>
      <dsp:spPr>
        <a:xfrm>
          <a:off x="7428468" y="3139015"/>
          <a:ext cx="3173524" cy="101865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IP67 rating with M12 Connectors</a:t>
          </a:r>
          <a:endParaRPr lang="en-US" sz="2400" b="1" kern="1200" dirty="0"/>
        </a:p>
      </dsp:txBody>
      <dsp:txXfrm>
        <a:off x="7428468" y="3139015"/>
        <a:ext cx="2234876" cy="1018656"/>
      </dsp:txXfrm>
    </dsp:sp>
    <dsp:sp modelId="{734C0340-73BA-40D4-8E2A-8EE62EABD423}">
      <dsp:nvSpPr>
        <dsp:cNvPr id="0" name=""/>
        <dsp:cNvSpPr/>
      </dsp:nvSpPr>
      <dsp:spPr>
        <a:xfrm>
          <a:off x="9753118" y="3300819"/>
          <a:ext cx="1110733" cy="1110733"/>
        </a:xfrm>
        <a:prstGeom prst="ellipse">
          <a:avLst/>
        </a:prstGeom>
        <a:blipFill dpi="0" rotWithShape="1">
          <a:blip xmlns:r="http://schemas.openxmlformats.org/officeDocument/2006/relationships"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5402" b="25402"/>
          </a:stretch>
        </a:blip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A73FC-86D9-40AF-87AF-439725670646}">
      <dsp:nvSpPr>
        <dsp:cNvPr id="0" name=""/>
        <dsp:cNvSpPr/>
      </dsp:nvSpPr>
      <dsp:spPr>
        <a:xfrm>
          <a:off x="1528797" y="1288"/>
          <a:ext cx="906921" cy="5894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</a:t>
          </a:r>
          <a:endParaRPr lang="en-US" sz="2000" kern="1200" dirty="0"/>
        </a:p>
      </dsp:txBody>
      <dsp:txXfrm>
        <a:off x="1557574" y="30065"/>
        <a:ext cx="849367" cy="531945"/>
      </dsp:txXfrm>
    </dsp:sp>
    <dsp:sp modelId="{5547CEAE-267B-42D1-A68F-C07391F0920E}">
      <dsp:nvSpPr>
        <dsp:cNvPr id="0" name=""/>
        <dsp:cNvSpPr/>
      </dsp:nvSpPr>
      <dsp:spPr>
        <a:xfrm>
          <a:off x="1008295" y="296037"/>
          <a:ext cx="1947924" cy="1947924"/>
        </a:xfrm>
        <a:custGeom>
          <a:avLst/>
          <a:gdLst/>
          <a:ahLst/>
          <a:cxnLst/>
          <a:rect l="0" t="0" r="0" b="0"/>
          <a:pathLst>
            <a:path>
              <a:moveTo>
                <a:pt x="1552630" y="190543"/>
              </a:moveTo>
              <a:arcTo wR="973962" hR="973962" stAng="18387074" swAng="1633797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A999A-32FD-4B22-AC5D-44798C66FA9E}">
      <dsp:nvSpPr>
        <dsp:cNvPr id="0" name=""/>
        <dsp:cNvSpPr/>
      </dsp:nvSpPr>
      <dsp:spPr>
        <a:xfrm>
          <a:off x="2502759" y="975250"/>
          <a:ext cx="906921" cy="589499"/>
        </a:xfrm>
        <a:prstGeom prst="roundRect">
          <a:avLst/>
        </a:prstGeom>
        <a:solidFill>
          <a:schemeClr val="accent1">
            <a:shade val="80000"/>
            <a:hueOff val="160896"/>
            <a:satOff val="-16277"/>
            <a:lumOff val="13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</a:t>
          </a:r>
          <a:endParaRPr lang="en-US" sz="2000" kern="1200" dirty="0"/>
        </a:p>
      </dsp:txBody>
      <dsp:txXfrm>
        <a:off x="2531536" y="1004027"/>
        <a:ext cx="849367" cy="531945"/>
      </dsp:txXfrm>
    </dsp:sp>
    <dsp:sp modelId="{3A71B848-BEED-4C97-8B51-35C1E96A35C1}">
      <dsp:nvSpPr>
        <dsp:cNvPr id="0" name=""/>
        <dsp:cNvSpPr/>
      </dsp:nvSpPr>
      <dsp:spPr>
        <a:xfrm>
          <a:off x="1008295" y="296037"/>
          <a:ext cx="1947924" cy="1947924"/>
        </a:xfrm>
        <a:custGeom>
          <a:avLst/>
          <a:gdLst/>
          <a:ahLst/>
          <a:cxnLst/>
          <a:rect l="0" t="0" r="0" b="0"/>
          <a:pathLst>
            <a:path>
              <a:moveTo>
                <a:pt x="1846964" y="1405783"/>
              </a:moveTo>
              <a:arcTo wR="973962" hR="973962" stAng="1579130" swAng="1633797"/>
            </a:path>
          </a:pathLst>
        </a:custGeom>
        <a:noFill/>
        <a:ln w="6350" cap="flat" cmpd="sng" algn="ctr">
          <a:solidFill>
            <a:schemeClr val="accent1">
              <a:shade val="90000"/>
              <a:hueOff val="161053"/>
              <a:satOff val="-16048"/>
              <a:lumOff val="132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F8836-25D4-4870-B13F-5A76359E1BD5}">
      <dsp:nvSpPr>
        <dsp:cNvPr id="0" name=""/>
        <dsp:cNvSpPr/>
      </dsp:nvSpPr>
      <dsp:spPr>
        <a:xfrm>
          <a:off x="1528797" y="1949212"/>
          <a:ext cx="906921" cy="589499"/>
        </a:xfrm>
        <a:prstGeom prst="roundRect">
          <a:avLst/>
        </a:prstGeom>
        <a:solidFill>
          <a:schemeClr val="accent1">
            <a:shade val="80000"/>
            <a:hueOff val="321791"/>
            <a:satOff val="-32553"/>
            <a:lumOff val="27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</a:t>
          </a:r>
          <a:endParaRPr lang="en-US" sz="2000" kern="1200" dirty="0"/>
        </a:p>
      </dsp:txBody>
      <dsp:txXfrm>
        <a:off x="1557574" y="1977989"/>
        <a:ext cx="849367" cy="531945"/>
      </dsp:txXfrm>
    </dsp:sp>
    <dsp:sp modelId="{FA81ECDF-70C8-422B-AB8F-A57D89F774B1}">
      <dsp:nvSpPr>
        <dsp:cNvPr id="0" name=""/>
        <dsp:cNvSpPr/>
      </dsp:nvSpPr>
      <dsp:spPr>
        <a:xfrm>
          <a:off x="1008295" y="296037"/>
          <a:ext cx="1947924" cy="1947924"/>
        </a:xfrm>
        <a:custGeom>
          <a:avLst/>
          <a:gdLst/>
          <a:ahLst/>
          <a:cxnLst/>
          <a:rect l="0" t="0" r="0" b="0"/>
          <a:pathLst>
            <a:path>
              <a:moveTo>
                <a:pt x="395293" y="1757381"/>
              </a:moveTo>
              <a:arcTo wR="973962" hR="973962" stAng="7587074" swAng="1633797"/>
            </a:path>
          </a:pathLst>
        </a:custGeom>
        <a:noFill/>
        <a:ln w="6350" cap="flat" cmpd="sng" algn="ctr">
          <a:solidFill>
            <a:schemeClr val="accent1">
              <a:shade val="90000"/>
              <a:hueOff val="322106"/>
              <a:satOff val="-32096"/>
              <a:lumOff val="2641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00F63-B646-4C74-BDD7-13552205215E}">
      <dsp:nvSpPr>
        <dsp:cNvPr id="0" name=""/>
        <dsp:cNvSpPr/>
      </dsp:nvSpPr>
      <dsp:spPr>
        <a:xfrm>
          <a:off x="554834" y="975250"/>
          <a:ext cx="906921" cy="589499"/>
        </a:xfrm>
        <a:prstGeom prst="roundRect">
          <a:avLst/>
        </a:prstGeom>
        <a:solidFill>
          <a:schemeClr val="accent1">
            <a:shade val="80000"/>
            <a:hueOff val="482687"/>
            <a:satOff val="-48830"/>
            <a:lumOff val="409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</a:t>
          </a:r>
          <a:endParaRPr lang="en-US" sz="2000" kern="1200" dirty="0"/>
        </a:p>
      </dsp:txBody>
      <dsp:txXfrm>
        <a:off x="583611" y="1004027"/>
        <a:ext cx="849367" cy="531945"/>
      </dsp:txXfrm>
    </dsp:sp>
    <dsp:sp modelId="{369C1779-4890-4BDB-9D6D-EFEFEBE8A047}">
      <dsp:nvSpPr>
        <dsp:cNvPr id="0" name=""/>
        <dsp:cNvSpPr/>
      </dsp:nvSpPr>
      <dsp:spPr>
        <a:xfrm>
          <a:off x="1008295" y="296037"/>
          <a:ext cx="1947924" cy="1947924"/>
        </a:xfrm>
        <a:custGeom>
          <a:avLst/>
          <a:gdLst/>
          <a:ahLst/>
          <a:cxnLst/>
          <a:rect l="0" t="0" r="0" b="0"/>
          <a:pathLst>
            <a:path>
              <a:moveTo>
                <a:pt x="100960" y="542140"/>
              </a:moveTo>
              <a:arcTo wR="973962" hR="973962" stAng="12379130" swAng="1633797"/>
            </a:path>
          </a:pathLst>
        </a:custGeom>
        <a:noFill/>
        <a:ln w="6350" cap="flat" cmpd="sng" algn="ctr">
          <a:solidFill>
            <a:schemeClr val="accent1">
              <a:shade val="90000"/>
              <a:hueOff val="483159"/>
              <a:satOff val="-48144"/>
              <a:lumOff val="39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0D51B-B33E-4D61-B989-C7825BE4669F}">
      <dsp:nvSpPr>
        <dsp:cNvPr id="0" name=""/>
        <dsp:cNvSpPr/>
      </dsp:nvSpPr>
      <dsp:spPr>
        <a:xfrm>
          <a:off x="3262833" y="357162"/>
          <a:ext cx="1826418" cy="182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</a:t>
          </a:r>
          <a:endParaRPr lang="en-US" sz="1800" kern="1200" dirty="0"/>
        </a:p>
      </dsp:txBody>
      <dsp:txXfrm>
        <a:off x="3262833" y="357162"/>
        <a:ext cx="1826418" cy="1826418"/>
      </dsp:txXfrm>
    </dsp:sp>
    <dsp:sp modelId="{BE2F450C-DD31-496D-9EE1-653BEFACD0E5}">
      <dsp:nvSpPr>
        <dsp:cNvPr id="0" name=""/>
        <dsp:cNvSpPr/>
      </dsp:nvSpPr>
      <dsp:spPr>
        <a:xfrm>
          <a:off x="483946" y="-1370"/>
          <a:ext cx="4315306" cy="4315306"/>
        </a:xfrm>
        <a:prstGeom prst="circularArrow">
          <a:avLst>
            <a:gd name="adj1" fmla="val 8253"/>
            <a:gd name="adj2" fmla="val 576523"/>
            <a:gd name="adj3" fmla="val 2961998"/>
            <a:gd name="adj4" fmla="val 52967"/>
            <a:gd name="adj5" fmla="val 9629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3B97C-B3D7-4064-BF5B-118FC48FD948}">
      <dsp:nvSpPr>
        <dsp:cNvPr id="0" name=""/>
        <dsp:cNvSpPr/>
      </dsp:nvSpPr>
      <dsp:spPr>
        <a:xfrm>
          <a:off x="1728390" y="3014896"/>
          <a:ext cx="1826418" cy="182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</a:t>
          </a:r>
          <a:endParaRPr lang="en-US" sz="1800" kern="1200" dirty="0"/>
        </a:p>
      </dsp:txBody>
      <dsp:txXfrm>
        <a:off x="1728390" y="3014896"/>
        <a:ext cx="1826418" cy="1826418"/>
      </dsp:txXfrm>
    </dsp:sp>
    <dsp:sp modelId="{46FDF9BD-2C28-4CA5-B2D6-5DF994B88BA4}">
      <dsp:nvSpPr>
        <dsp:cNvPr id="0" name=""/>
        <dsp:cNvSpPr/>
      </dsp:nvSpPr>
      <dsp:spPr>
        <a:xfrm>
          <a:off x="483946" y="-1370"/>
          <a:ext cx="4315306" cy="4315306"/>
        </a:xfrm>
        <a:prstGeom prst="circularArrow">
          <a:avLst>
            <a:gd name="adj1" fmla="val 8253"/>
            <a:gd name="adj2" fmla="val 576523"/>
            <a:gd name="adj3" fmla="val 10170510"/>
            <a:gd name="adj4" fmla="val 7261479"/>
            <a:gd name="adj5" fmla="val 9629"/>
          </a:avLst>
        </a:prstGeom>
        <a:solidFill>
          <a:schemeClr val="accent3">
            <a:shade val="80000"/>
            <a:hueOff val="14402"/>
            <a:satOff val="-974"/>
            <a:lumOff val="14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C8216-05F0-469A-B9CB-2F0DC6F9BA60}">
      <dsp:nvSpPr>
        <dsp:cNvPr id="0" name=""/>
        <dsp:cNvSpPr/>
      </dsp:nvSpPr>
      <dsp:spPr>
        <a:xfrm>
          <a:off x="193947" y="357162"/>
          <a:ext cx="1826418" cy="182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Motivate</a:t>
          </a:r>
          <a:endParaRPr lang="en-US" sz="2500" kern="1200" dirty="0"/>
        </a:p>
      </dsp:txBody>
      <dsp:txXfrm>
        <a:off x="193947" y="357162"/>
        <a:ext cx="1826418" cy="1826418"/>
      </dsp:txXfrm>
    </dsp:sp>
    <dsp:sp modelId="{D1BBBE4B-B750-4E36-B306-3A0FF8A18ACA}">
      <dsp:nvSpPr>
        <dsp:cNvPr id="0" name=""/>
        <dsp:cNvSpPr/>
      </dsp:nvSpPr>
      <dsp:spPr>
        <a:xfrm>
          <a:off x="483946" y="-1370"/>
          <a:ext cx="4315306" cy="4315306"/>
        </a:xfrm>
        <a:prstGeom prst="circularArrow">
          <a:avLst>
            <a:gd name="adj1" fmla="val 8253"/>
            <a:gd name="adj2" fmla="val 576523"/>
            <a:gd name="adj3" fmla="val 16854987"/>
            <a:gd name="adj4" fmla="val 14968491"/>
            <a:gd name="adj5" fmla="val 9629"/>
          </a:avLst>
        </a:prstGeom>
        <a:solidFill>
          <a:schemeClr val="accent3">
            <a:shade val="80000"/>
            <a:hueOff val="28804"/>
            <a:satOff val="-1949"/>
            <a:lumOff val="299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E8ED7-9263-401F-911D-08C23E582DE1}">
      <dsp:nvSpPr>
        <dsp:cNvPr id="0" name=""/>
        <dsp:cNvSpPr/>
      </dsp:nvSpPr>
      <dsp:spPr>
        <a:xfrm rot="5400000">
          <a:off x="2277471" y="670520"/>
          <a:ext cx="1495777" cy="13013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59%</a:t>
          </a:r>
          <a:endParaRPr lang="en-US" sz="2400" kern="1200" dirty="0"/>
        </a:p>
      </dsp:txBody>
      <dsp:txXfrm rot="-5400000">
        <a:off x="2577486" y="806387"/>
        <a:ext cx="895746" cy="1029593"/>
      </dsp:txXfrm>
    </dsp:sp>
    <dsp:sp modelId="{2D55C168-9E6F-4AE4-B127-0428554ED805}">
      <dsp:nvSpPr>
        <dsp:cNvPr id="0" name=""/>
        <dsp:cNvSpPr/>
      </dsp:nvSpPr>
      <dsp:spPr>
        <a:xfrm>
          <a:off x="3715512" y="872450"/>
          <a:ext cx="1669288" cy="8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Industrial CxOs who believe cognitive computing, big data &amp; AI are mature &amp; market-ready</a:t>
          </a:r>
          <a:endParaRPr lang="en-US" sz="1100" kern="1200" dirty="0"/>
        </a:p>
      </dsp:txBody>
      <dsp:txXfrm>
        <a:off x="3715512" y="872450"/>
        <a:ext cx="1669288" cy="897466"/>
      </dsp:txXfrm>
    </dsp:sp>
    <dsp:sp modelId="{12178923-FC08-4220-81CC-D5D50D5F3926}">
      <dsp:nvSpPr>
        <dsp:cNvPr id="0" name=""/>
        <dsp:cNvSpPr/>
      </dsp:nvSpPr>
      <dsp:spPr>
        <a:xfrm rot="5400000">
          <a:off x="872038" y="670520"/>
          <a:ext cx="1495777" cy="130132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172053" y="806387"/>
        <a:ext cx="895746" cy="1029593"/>
      </dsp:txXfrm>
    </dsp:sp>
    <dsp:sp modelId="{7992F3CE-14E3-456A-947C-9005FED43FE3}">
      <dsp:nvSpPr>
        <dsp:cNvPr id="0" name=""/>
        <dsp:cNvSpPr/>
      </dsp:nvSpPr>
      <dsp:spPr>
        <a:xfrm rot="5400000">
          <a:off x="1572062" y="1940136"/>
          <a:ext cx="1495777" cy="130132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100+</a:t>
          </a:r>
          <a:endParaRPr lang="en-US" sz="2400" kern="1200" dirty="0"/>
        </a:p>
      </dsp:txBody>
      <dsp:txXfrm rot="-5400000">
        <a:off x="1872077" y="2076003"/>
        <a:ext cx="895746" cy="1029593"/>
      </dsp:txXfrm>
    </dsp:sp>
    <dsp:sp modelId="{31FC115F-64CE-48CA-80FD-EF04A652E559}">
      <dsp:nvSpPr>
        <dsp:cNvPr id="0" name=""/>
        <dsp:cNvSpPr/>
      </dsp:nvSpPr>
      <dsp:spPr>
        <a:xfrm>
          <a:off x="0" y="2142066"/>
          <a:ext cx="1615440" cy="8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Average number of software applications running in a manufacturing site</a:t>
          </a:r>
          <a:endParaRPr lang="en-US" sz="1100" kern="1200" dirty="0"/>
        </a:p>
      </dsp:txBody>
      <dsp:txXfrm>
        <a:off x="0" y="2142066"/>
        <a:ext cx="1615440" cy="897466"/>
      </dsp:txXfrm>
    </dsp:sp>
    <dsp:sp modelId="{680A035A-8790-44AE-8FE2-81DC745A76D5}">
      <dsp:nvSpPr>
        <dsp:cNvPr id="0" name=""/>
        <dsp:cNvSpPr/>
      </dsp:nvSpPr>
      <dsp:spPr>
        <a:xfrm rot="5400000">
          <a:off x="2977495" y="1940136"/>
          <a:ext cx="1495777" cy="13013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3277510" y="2076003"/>
        <a:ext cx="895746" cy="1029593"/>
      </dsp:txXfrm>
    </dsp:sp>
    <dsp:sp modelId="{36E2DE5E-D92D-4661-8AFB-212585974012}">
      <dsp:nvSpPr>
        <dsp:cNvPr id="0" name=""/>
        <dsp:cNvSpPr/>
      </dsp:nvSpPr>
      <dsp:spPr>
        <a:xfrm rot="5400000">
          <a:off x="2277471" y="3209752"/>
          <a:ext cx="1495777" cy="13013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77%</a:t>
          </a:r>
          <a:endParaRPr lang="en-US" sz="2400" kern="1200" dirty="0"/>
        </a:p>
      </dsp:txBody>
      <dsp:txXfrm rot="-5400000">
        <a:off x="2577486" y="3345619"/>
        <a:ext cx="895746" cy="1029593"/>
      </dsp:txXfrm>
    </dsp:sp>
    <dsp:sp modelId="{692E7F67-7CB0-49D1-9411-B6EAF353CF5D}">
      <dsp:nvSpPr>
        <dsp:cNvPr id="0" name=""/>
        <dsp:cNvSpPr/>
      </dsp:nvSpPr>
      <dsp:spPr>
        <a:xfrm>
          <a:off x="3715512" y="3411682"/>
          <a:ext cx="1669288" cy="8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Nexus survey respondents who said interoperability was their biggest challenge in IIoT</a:t>
          </a:r>
          <a:endParaRPr lang="en-US" sz="1100" kern="1200" dirty="0"/>
        </a:p>
      </dsp:txBody>
      <dsp:txXfrm>
        <a:off x="3715512" y="3411682"/>
        <a:ext cx="1669288" cy="897466"/>
      </dsp:txXfrm>
    </dsp:sp>
    <dsp:sp modelId="{9C28DB34-3E45-4FC0-9CA3-7259D59ABF32}">
      <dsp:nvSpPr>
        <dsp:cNvPr id="0" name=""/>
        <dsp:cNvSpPr/>
      </dsp:nvSpPr>
      <dsp:spPr>
        <a:xfrm rot="5400000">
          <a:off x="872038" y="3209752"/>
          <a:ext cx="1495777" cy="13013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172053" y="3345619"/>
        <a:ext cx="895746" cy="1029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6CB0A-8357-46F6-AF17-A63BD9BCC432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D7DD9-02E5-4F82-9E16-3AF0753A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2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F254EC-01F5-42C7-B07D-2067BB35881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CBC829-F4FA-4AC3-8080-7465AC8F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4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38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C829-F4FA-4AC3-8080-7465AC8F60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2CA3AB2B-189A-4C92-A457-C6A3833631A7}" type="slidenum">
              <a:rPr lang="en-US" sz="1400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12</a:t>
            </a:fld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08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C829-F4FA-4AC3-8080-7465AC8F60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1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ACB857FD-0D05-4364-B8B4-FBF28C7A0F8F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305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ACB857FD-0D05-4364-B8B4-FBF28C7A0F8F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196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C829-F4FA-4AC3-8080-7465AC8F60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6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2CA3AB2B-189A-4C92-A457-C6A3833631A7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630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99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7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47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39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C829-F4FA-4AC3-8080-7465AC8F60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0397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ACB857FD-0D05-4364-B8B4-FBF28C7A0F8F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512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ACB857FD-0D05-4364-B8B4-FBF28C7A0F8F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277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ACB857FD-0D05-4364-B8B4-FBF28C7A0F8F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083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3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C829-F4FA-4AC3-8080-7465AC8F6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68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55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13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3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C829-F4FA-4AC3-8080-7465AC8F60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57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ACB857FD-0D05-4364-B8B4-FBF28C7A0F8F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21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175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2CA3AB2B-189A-4C92-A457-C6A3833631A7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18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C829-F4FA-4AC3-8080-7465AC8F6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263F-CC9F-43E4-BF8A-D5851D27D5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2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57FD-0D05-4364-B8B4-FBF28C7A0F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7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0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1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1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276850E5-D2AB-4B36-B917-B972B41A1F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E1ABD-A923-4248-A513-D36F81A1A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4BAAC-0EE6-46E5-8560-F8204AFE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06459887-B685-4D6F-BD26-ACEE3AA0F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0611BE-7D58-40CB-9D6E-853721BD5EF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3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7818" y="0"/>
            <a:ext cx="6194182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AF0B0-C16E-48D3-B3DA-40C13BFD5C3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9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74E3A-4CF7-4619-89BA-103D726B4653}"/>
              </a:ext>
            </a:extLst>
          </p:cNvPr>
          <p:cNvSpPr txBox="1"/>
          <p:nvPr userDrawn="1"/>
        </p:nvSpPr>
        <p:spPr>
          <a:xfrm>
            <a:off x="570341" y="1720289"/>
            <a:ext cx="520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1B365D"/>
                </a:solidFill>
                <a:latin typeface="Titillium Web SemiBold" panose="00000700000000000000" pitchFamily="2" charset="0"/>
              </a:rPr>
              <a:t>“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DAB1609-C73D-4D53-83D0-3079F2B99F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37886" y="3987039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1B365D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E1FBD34C-CBE7-4EF8-90A7-5635E2F8E6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7436" y="4503994"/>
            <a:ext cx="584417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3B04913F-83D7-42E9-BB43-DB4A283BCC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41044" y="1998661"/>
            <a:ext cx="3169024" cy="16921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latin typeface="+mj-lt"/>
              </a:defRPr>
            </a:lvl1pPr>
            <a:lvl2pPr>
              <a:defRPr sz="2200"/>
            </a:lvl2pPr>
            <a:lvl5pPr marL="1828800" indent="0">
              <a:buNone/>
              <a:defRPr/>
            </a:lvl5pPr>
          </a:lstStyle>
          <a:p>
            <a:pPr lvl="0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</p:spTree>
    <p:extLst>
      <p:ext uri="{BB962C8B-B14F-4D97-AF65-F5344CB8AC3E}">
        <p14:creationId xmlns:p14="http://schemas.microsoft.com/office/powerpoint/2010/main" val="229525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71A078-DAD4-40D6-8A4B-84741E5B3ACA}"/>
              </a:ext>
            </a:extLst>
          </p:cNvPr>
          <p:cNvSpPr/>
          <p:nvPr userDrawn="1"/>
        </p:nvSpPr>
        <p:spPr>
          <a:xfrm>
            <a:off x="9378176" y="0"/>
            <a:ext cx="28138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63D731A-2430-46DD-A4D9-6C7054C45AF1}"/>
              </a:ext>
            </a:extLst>
          </p:cNvPr>
          <p:cNvSpPr/>
          <p:nvPr userDrawn="1"/>
        </p:nvSpPr>
        <p:spPr>
          <a:xfrm>
            <a:off x="5919461" y="0"/>
            <a:ext cx="6738257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AFEBDF7-5892-4B76-A9ED-60F73BADE3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9C40284-8712-40ED-86B8-0D559D73B2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6383229D-5F06-4DAF-BBAB-FDFC44C4D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43501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AF6534-A35F-4041-8C36-8E50797AD51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72000" y="1647825"/>
            <a:ext cx="6853238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8316C10-B700-4D02-8657-EEDB9E8828D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DC70221-CDCE-4982-9846-780B486B5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C91E61-35D8-4A03-A541-7C53ECE5E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203113" cy="5760720"/>
          </a:xfrm>
          <a:prstGeom prst="rect">
            <a:avLst/>
          </a:prstGeom>
          <a:solidFill>
            <a:srgbClr val="1B365D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0AB482-79E3-43E2-AFF4-9C13C3E110D4}"/>
              </a:ext>
            </a:extLst>
          </p:cNvPr>
          <p:cNvSpPr/>
          <p:nvPr userDrawn="1"/>
        </p:nvSpPr>
        <p:spPr>
          <a:xfrm>
            <a:off x="0" y="5760721"/>
            <a:ext cx="12203113" cy="10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2243FD-8D03-4EE1-A37F-BA0075928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FA239-653C-4629-A935-398F0BCA06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4078D4F-3EC0-4550-829A-03EB6D971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ADFF29-840E-48C2-AD6B-5DEFC43A9373}"/>
              </a:ext>
            </a:extLst>
          </p:cNvPr>
          <p:cNvSpPr/>
          <p:nvPr userDrawn="1"/>
        </p:nvSpPr>
        <p:spPr>
          <a:xfrm>
            <a:off x="9378176" y="0"/>
            <a:ext cx="28138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D2850D3E-7871-452A-81A9-66ECE54B5C14}"/>
              </a:ext>
            </a:extLst>
          </p:cNvPr>
          <p:cNvSpPr/>
          <p:nvPr userDrawn="1"/>
        </p:nvSpPr>
        <p:spPr>
          <a:xfrm>
            <a:off x="5919461" y="0"/>
            <a:ext cx="6738257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D1CC215-D113-4FF4-BB2D-481B54958E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AA91F8B-CB92-4876-8E3D-2AAA911B47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47AE7F-84E7-4B67-9A38-296F34BCA5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049964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5E517-5A87-4700-8906-0D2EB6B595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43288" y="1690688"/>
            <a:ext cx="7034212" cy="4403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8632CE-0047-48BC-A767-EAE61E0939A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9037" y="1690688"/>
            <a:ext cx="2229112" cy="197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B44FBBC-3859-41C0-B8C6-58D871ECAD7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9037" y="4117976"/>
            <a:ext cx="2229112" cy="197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B7B665C-F372-48A0-97B5-C8358B898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3774" y="0"/>
            <a:ext cx="5997818" cy="6858000"/>
          </a:xfrm>
          <a:prstGeom prst="rect">
            <a:avLst/>
          </a:prstGeom>
        </p:spPr>
      </p:pic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270E9647-0A66-4F1E-967D-7C88B202B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6332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79E818EC-87A6-4652-B01C-1A0CB95FEB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00077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61BB053-1AA7-4D1F-95D6-CDD882E470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8197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BFE2D71F-4814-4BC9-936F-247135F043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0799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0B43838-E88D-4586-A1E1-40A2E561C7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7E96208-D884-4BB3-959D-DE3A779211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EB06E-6E81-4E68-ADAF-BE81312703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black sign with white text&#10;&#10;Description automatically generated">
            <a:extLst>
              <a:ext uri="{FF2B5EF4-FFF2-40B4-BE49-F238E27FC236}">
                <a16:creationId xmlns:a16="http://schemas.microsoft.com/office/drawing/2014/main" id="{B2ED332B-412C-480B-9240-D91D92F7C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EFB3365-27B4-424A-ADEF-73A9AEAE31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949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21F63B4D-6C3B-4BAC-8E78-EEBF07CC82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284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386EAA-A2BA-4D6E-99DC-36DDCC2526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36236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6F283760-52C8-492E-99EE-BDD40E3D51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9284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C707D7C-8C9D-427D-A097-FCF2F6FE43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6509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9692CB66-02AC-4080-B820-0854750421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94844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F1D243D-7FB7-4292-BB1A-58DD823338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41796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FF8978D6-03F4-4E9C-BCD4-08B4BDC5E3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94844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CDB95BD-0B81-4B0E-9DBC-BFBE422DE3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7206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D4BC8306-FDC6-4403-BDF1-0303C3A5B4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541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CB18514-9BAA-4C3C-844C-21F44A5DCC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52493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4E05909B-EAC0-4AFD-BF65-C505B61403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05541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92036A2-8308-48C7-8127-34B39D22A6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91433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9" name="Text Placeholder 45">
            <a:extLst>
              <a:ext uri="{FF2B5EF4-FFF2-40B4-BE49-F238E27FC236}">
                <a16:creationId xmlns:a16="http://schemas.microsoft.com/office/drawing/2014/main" id="{78578D8C-1898-491A-80A2-D4A8C7FC9E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79768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7F65823-74F0-46F4-8EB0-80EAD325AE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26720" y="420241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45">
            <a:extLst>
              <a:ext uri="{FF2B5EF4-FFF2-40B4-BE49-F238E27FC236}">
                <a16:creationId xmlns:a16="http://schemas.microsoft.com/office/drawing/2014/main" id="{B43E873E-9E32-4A6F-BBC1-E9CB52C4CB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79768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4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5FBCB8-00E8-4AD0-870D-CB8886CAD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4" y="0"/>
            <a:ext cx="59978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C6671-B197-4E7B-9E5D-374DBD16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DB40C7AC-3BBF-47E8-AAB8-7A81209F9034}"/>
              </a:ext>
            </a:extLst>
          </p:cNvPr>
          <p:cNvSpPr/>
          <p:nvPr userDrawn="1"/>
        </p:nvSpPr>
        <p:spPr>
          <a:xfrm flipH="1">
            <a:off x="-193042" y="0"/>
            <a:ext cx="6581422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4E727C-E03B-419F-A2B9-F69A64277A1F}"/>
              </a:ext>
            </a:extLst>
          </p:cNvPr>
          <p:cNvSpPr txBox="1">
            <a:spLocks/>
          </p:cNvSpPr>
          <p:nvPr userDrawn="1"/>
        </p:nvSpPr>
        <p:spPr>
          <a:xfrm>
            <a:off x="1288135" y="2678486"/>
            <a:ext cx="3822390" cy="45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E9E9E9"/>
                </a:solidFill>
                <a:latin typeface="Titillium Web" panose="00000500000000000000" pitchFamily="2" charset="0"/>
              </a:rPr>
              <a:t>FOR MORE INFORMATION</a:t>
            </a:r>
            <a:endParaRPr lang="en-US" sz="3600" dirty="0">
              <a:solidFill>
                <a:srgbClr val="E9E9E9"/>
              </a:solidFill>
              <a:latin typeface="TitilliumText25L" panose="020000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6B28B-1644-4B13-9DA5-DC02E9B054B9}"/>
              </a:ext>
            </a:extLst>
          </p:cNvPr>
          <p:cNvSpPr txBox="1"/>
          <p:nvPr userDrawn="1"/>
        </p:nvSpPr>
        <p:spPr>
          <a:xfrm>
            <a:off x="1757725" y="319132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Willow Springs, York, PA 17406, US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B7258-DBA8-4395-BC2A-6BA414D0EAC8}"/>
              </a:ext>
            </a:extLst>
          </p:cNvPr>
          <p:cNvSpPr txBox="1"/>
          <p:nvPr userDrawn="1"/>
        </p:nvSpPr>
        <p:spPr>
          <a:xfrm>
            <a:off x="1746436" y="392618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+1 (717)767-6511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FF976-22B2-4377-AC4E-0B1EB4A494BC}"/>
              </a:ext>
            </a:extLst>
          </p:cNvPr>
          <p:cNvSpPr txBox="1"/>
          <p:nvPr userDrawn="1"/>
        </p:nvSpPr>
        <p:spPr>
          <a:xfrm>
            <a:off x="1757725" y="43031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9E9E9"/>
                </a:solidFill>
                <a:latin typeface="Titillium Web SemiBold" panose="00000700000000000000" pitchFamily="2" charset="0"/>
              </a:rPr>
              <a:t>WWW.REDLION.NET</a:t>
            </a:r>
          </a:p>
          <a:p>
            <a:endParaRPr lang="en-US" dirty="0"/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4FA15BC-3B07-44A5-A0EF-C33999729D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8" y="2240894"/>
            <a:ext cx="2927386" cy="2011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A7C2C3-7BF5-42EB-B3E3-D335D781A7C3}"/>
              </a:ext>
            </a:extLst>
          </p:cNvPr>
          <p:cNvSpPr txBox="1"/>
          <p:nvPr userDrawn="1"/>
        </p:nvSpPr>
        <p:spPr>
          <a:xfrm>
            <a:off x="6830491" y="4331007"/>
            <a:ext cx="513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61D2C"/>
                </a:solidFill>
                <a:latin typeface="BankGothic Md BT" panose="020B0807020203060204" pitchFamily="34" charset="0"/>
              </a:rPr>
              <a:t>Excellence. </a:t>
            </a:r>
            <a:r>
              <a:rPr lang="en-US" sz="2800" dirty="0">
                <a:latin typeface="BankGothic Md BT" panose="020B0807020203060204" pitchFamily="34" charset="0"/>
              </a:rPr>
              <a:t>Redefined.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5D7ABAE-FCF5-4BF4-9EF1-FE4FE48602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33935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BABF361-39DF-4146-8D4A-7CA202D715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5188" y="0"/>
            <a:ext cx="751681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6AF5648-CC22-46D3-864D-F1A2B5D6F6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87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96B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662" b="1" i="1" baseline="0" dirty="0" err="1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1827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518277"/>
            <a:ext cx="2844800" cy="365125"/>
          </a:xfrm>
          <a:prstGeom prst="rect">
            <a:avLst/>
          </a:prstGeom>
        </p:spPr>
        <p:txBody>
          <a:bodyPr anchor="b"/>
          <a:lstStyle>
            <a:lvl1pPr algn="r">
              <a:defRPr sz="825">
                <a:solidFill>
                  <a:srgbClr val="A6A6A6"/>
                </a:solidFill>
              </a:defRPr>
            </a:lvl1pPr>
          </a:lstStyle>
          <a:p>
            <a:fld id="{6A5CEB0A-32B2-4797-AD62-041837E9D5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2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96B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662" b="1" i="1" baseline="0" dirty="0" err="1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871200" cy="5181600"/>
          </a:xfrm>
        </p:spPr>
        <p:txBody>
          <a:bodyPr/>
          <a:lstStyle>
            <a:lvl2pPr marL="628634" indent="-287331">
              <a:defRPr/>
            </a:lvl2pPr>
            <a:lvl3pPr marL="912791" indent="-228594">
              <a:defRPr/>
            </a:lvl3pPr>
            <a:lvl4pPr marL="1090586" indent="-223832">
              <a:defRPr/>
            </a:lvl4pPr>
            <a:lvl5pPr marL="1374741" indent="-22859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1827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18277"/>
            <a:ext cx="2844800" cy="365125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181600"/>
          </a:xfrm>
        </p:spPr>
        <p:txBody>
          <a:bodyPr>
            <a:normAutofit/>
          </a:bodyPr>
          <a:lstStyle>
            <a:lvl1pPr marL="380990" indent="-380990">
              <a:defRPr sz="2667"/>
            </a:lvl1pPr>
            <a:lvl2pPr marL="768331" indent="-380990">
              <a:defRPr sz="2400"/>
            </a:lvl2pPr>
            <a:lvl3pPr marL="984226" indent="-304792">
              <a:defRPr sz="2133"/>
            </a:lvl3pPr>
            <a:lvl4pPr marL="1295368" indent="-304792">
              <a:defRPr sz="1867"/>
            </a:lvl4pPr>
            <a:lvl5pPr marL="1449881" indent="-304792"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F9CFBDC5-42F4-4B73-900B-84BFD4C5C244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096000" y="1295400"/>
            <a:ext cx="5384800" cy="5181600"/>
          </a:xfrm>
        </p:spPr>
        <p:txBody>
          <a:bodyPr>
            <a:normAutofit/>
          </a:bodyPr>
          <a:lstStyle>
            <a:lvl1pPr marL="380990" indent="-380990">
              <a:defRPr sz="2667"/>
            </a:lvl1pPr>
            <a:lvl2pPr marL="768331" indent="-380990">
              <a:defRPr sz="2400"/>
            </a:lvl2pPr>
            <a:lvl3pPr marL="984226" indent="-304792">
              <a:defRPr sz="2133"/>
            </a:lvl3pPr>
            <a:lvl4pPr marL="1295368" indent="-304792">
              <a:defRPr sz="1867"/>
            </a:lvl4pPr>
            <a:lvl5pPr marL="1449881" indent="-304792"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6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12"/>
            <a:ext cx="8940800" cy="10607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10871200" cy="2540000"/>
          </a:xfrm>
          <a:ln w="9525">
            <a:noFill/>
          </a:ln>
        </p:spPr>
        <p:txBody>
          <a:bodyPr>
            <a:normAutofit/>
          </a:bodyPr>
          <a:lstStyle>
            <a:lvl1pPr marL="380990" indent="-380990">
              <a:defRPr sz="2667"/>
            </a:lvl1pPr>
            <a:lvl2pPr marL="768331" indent="-380990">
              <a:defRPr sz="2400"/>
            </a:lvl2pPr>
            <a:lvl3pPr marL="1068891" indent="-304792">
              <a:defRPr sz="2133"/>
            </a:lvl3pPr>
            <a:lvl4pPr marL="1295368" indent="-304792">
              <a:defRPr sz="1867"/>
            </a:lvl4pPr>
            <a:lvl5pPr marL="1526079" indent="-232828"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D51620A-2ED8-420E-91F5-E44CB908F1A2}" type="datetime1">
              <a:rPr lang="en-US" smtClean="0"/>
              <a:t>8/13/2019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3925824"/>
            <a:ext cx="10871200" cy="2540000"/>
          </a:xfrm>
          <a:ln w="9525">
            <a:noFill/>
          </a:ln>
        </p:spPr>
        <p:txBody>
          <a:bodyPr>
            <a:normAutofit/>
          </a:bodyPr>
          <a:lstStyle>
            <a:lvl1pPr marL="380990" indent="-380990">
              <a:defRPr sz="2667"/>
            </a:lvl1pPr>
            <a:lvl2pPr marL="768331" indent="-380990">
              <a:defRPr sz="2400"/>
            </a:lvl2pPr>
            <a:lvl3pPr marL="1068891" indent="-304792">
              <a:defRPr sz="2133"/>
            </a:lvl3pPr>
            <a:lvl4pPr marL="1295368" indent="-304792">
              <a:defRPr sz="1867"/>
            </a:lvl4pPr>
            <a:lvl5pPr marL="1526079" indent="-232828"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1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12"/>
            <a:ext cx="8940800" cy="10607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5699" y="1295400"/>
            <a:ext cx="3556000" cy="2540000"/>
          </a:xfrm>
          <a:ln w="9525">
            <a:noFill/>
          </a:ln>
        </p:spPr>
        <p:txBody>
          <a:bodyPr>
            <a:noAutofit/>
          </a:bodyPr>
          <a:lstStyle>
            <a:lvl1pPr marL="380990" indent="-380990">
              <a:defRPr sz="1600"/>
            </a:lvl1pPr>
            <a:lvl2pPr marL="768331" indent="-380990">
              <a:defRPr sz="1467"/>
            </a:lvl2pPr>
            <a:lvl3pPr marL="1068891" indent="-304792">
              <a:defRPr sz="1400"/>
            </a:lvl3pPr>
            <a:lvl4pPr marL="1295368" indent="-304792">
              <a:defRPr sz="1333"/>
            </a:lvl4pPr>
            <a:lvl5pPr marL="1526079" indent="-232828"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D51620A-2ED8-420E-91F5-E44CB908F1A2}" type="datetime1">
              <a:rPr lang="en-US" smtClean="0"/>
              <a:t>8/13/2019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1287253"/>
            <a:ext cx="3556000" cy="2540000"/>
          </a:xfrm>
          <a:ln w="9525">
            <a:noFill/>
          </a:ln>
        </p:spPr>
        <p:txBody>
          <a:bodyPr>
            <a:noAutofit/>
          </a:bodyPr>
          <a:lstStyle>
            <a:lvl1pPr marL="380990" indent="-380990">
              <a:defRPr sz="1600"/>
            </a:lvl1pPr>
            <a:lvl2pPr marL="768331" indent="-380990">
              <a:defRPr sz="1467"/>
            </a:lvl2pPr>
            <a:lvl3pPr marL="1068891" indent="-304792">
              <a:defRPr sz="1400"/>
            </a:lvl3pPr>
            <a:lvl4pPr marL="1295368" indent="-304792">
              <a:defRPr sz="1333"/>
            </a:lvl4pPr>
            <a:lvl5pPr marL="1526079" indent="-232828"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7901797" y="1295400"/>
            <a:ext cx="3560064" cy="2540000"/>
          </a:xfrm>
          <a:ln w="9525">
            <a:noFill/>
          </a:ln>
        </p:spPr>
        <p:txBody>
          <a:bodyPr>
            <a:noAutofit/>
          </a:bodyPr>
          <a:lstStyle>
            <a:lvl1pPr marL="380990" indent="-380990">
              <a:defRPr sz="1600"/>
            </a:lvl1pPr>
            <a:lvl2pPr marL="768331" indent="-380990">
              <a:defRPr sz="1467"/>
            </a:lvl2pPr>
            <a:lvl3pPr marL="1068891" indent="-304792">
              <a:defRPr sz="1400"/>
            </a:lvl3pPr>
            <a:lvl4pPr marL="1295368" indent="-304792">
              <a:defRPr sz="1333"/>
            </a:lvl4pPr>
            <a:lvl5pPr marL="1526079" indent="-232828"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255699" y="3925824"/>
            <a:ext cx="3556000" cy="2540000"/>
          </a:xfrm>
          <a:ln w="9525">
            <a:noFill/>
          </a:ln>
        </p:spPr>
        <p:txBody>
          <a:bodyPr>
            <a:noAutofit/>
          </a:bodyPr>
          <a:lstStyle>
            <a:lvl1pPr marL="380990" indent="-380990">
              <a:defRPr sz="1600"/>
            </a:lvl1pPr>
            <a:lvl2pPr marL="768331" indent="-380990">
              <a:defRPr sz="1467"/>
            </a:lvl2pPr>
            <a:lvl3pPr marL="1068891" indent="-304792">
              <a:defRPr sz="1400"/>
            </a:lvl3pPr>
            <a:lvl4pPr marL="1295368" indent="-304792">
              <a:defRPr sz="1333"/>
            </a:lvl4pPr>
            <a:lvl5pPr marL="1526079" indent="-232828"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09600" y="3928853"/>
            <a:ext cx="3556000" cy="2540000"/>
          </a:xfrm>
          <a:ln w="9525">
            <a:noFill/>
          </a:ln>
        </p:spPr>
        <p:txBody>
          <a:bodyPr>
            <a:noAutofit/>
          </a:bodyPr>
          <a:lstStyle>
            <a:lvl1pPr marL="380990" indent="-380990">
              <a:defRPr sz="1600"/>
            </a:lvl1pPr>
            <a:lvl2pPr marL="768331" indent="-380990">
              <a:defRPr sz="1467"/>
            </a:lvl2pPr>
            <a:lvl3pPr marL="1068891" indent="-304792">
              <a:defRPr sz="1400"/>
            </a:lvl3pPr>
            <a:lvl4pPr marL="1295368" indent="-304792">
              <a:defRPr sz="1333"/>
            </a:lvl4pPr>
            <a:lvl5pPr marL="1526079" indent="-232828"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901797" y="3925824"/>
            <a:ext cx="3560064" cy="2540000"/>
          </a:xfrm>
          <a:ln w="9525">
            <a:noFill/>
          </a:ln>
        </p:spPr>
        <p:txBody>
          <a:bodyPr>
            <a:noAutofit/>
          </a:bodyPr>
          <a:lstStyle>
            <a:lvl1pPr marL="380990" indent="-380990">
              <a:defRPr sz="1600"/>
            </a:lvl1pPr>
            <a:lvl2pPr marL="768331" indent="-380990">
              <a:defRPr sz="1467"/>
            </a:lvl2pPr>
            <a:lvl3pPr marL="1068891" indent="-304792">
              <a:defRPr sz="1400"/>
            </a:lvl3pPr>
            <a:lvl4pPr marL="1295368" indent="-304792">
              <a:defRPr sz="1333"/>
            </a:lvl4pPr>
            <a:lvl5pPr marL="1526079" indent="-232828"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9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12"/>
            <a:ext cx="8940800" cy="10607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5386917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marL="0" indent="0" algn="l">
              <a:buNone/>
              <a:defRPr sz="2667" b="1" spc="-40" baseline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43512"/>
            <a:ext cx="5386917" cy="4533488"/>
          </a:xfrm>
          <a:ln w="95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380990" indent="-380990">
              <a:defRPr sz="2667"/>
            </a:lvl1pPr>
            <a:lvl2pPr marL="768331" indent="-380990">
              <a:defRPr sz="2400"/>
            </a:lvl2pPr>
            <a:lvl3pPr marL="1068891" indent="-304792">
              <a:defRPr sz="2133"/>
            </a:lvl3pPr>
            <a:lvl4pPr marL="1295368" indent="-304792">
              <a:defRPr sz="1867"/>
            </a:lvl4pPr>
            <a:lvl5pPr marL="1526079" indent="-232828"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295400"/>
            <a:ext cx="5389033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marL="0" indent="0" algn="l">
              <a:buNone/>
              <a:defRPr sz="2667" b="1" spc="-40" baseline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D51620A-2ED8-420E-91F5-E44CB908F1A2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096000" y="1938528"/>
            <a:ext cx="5386917" cy="4533488"/>
          </a:xfrm>
          <a:ln w="95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380990" indent="-380990">
              <a:defRPr sz="2667"/>
            </a:lvl1pPr>
            <a:lvl2pPr marL="768331" indent="-380990">
              <a:defRPr sz="2400"/>
            </a:lvl2pPr>
            <a:lvl3pPr marL="1068891" indent="-304792">
              <a:defRPr sz="2133"/>
            </a:lvl3pPr>
            <a:lvl4pPr marL="1295368" indent="-304792">
              <a:defRPr sz="1867"/>
            </a:lvl4pPr>
            <a:lvl5pPr marL="1526079" indent="-232828"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2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276850E5-D2AB-4B36-B917-B972B41A1F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6AF5648-CC22-46D3-864D-F1A2B5D6F6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F8C3AC-92BE-48EF-AA3A-851BEEEF6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4"/>
            <a:ext cx="5997818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44985EE-1272-47C5-80A5-A12FB1F31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33" y="6027532"/>
            <a:ext cx="859403" cy="590403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A4A856C-F407-47C7-B1C5-C5166C4E8C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209" y="4211387"/>
            <a:ext cx="3132138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A61D2C"/>
                </a:solidFill>
                <a:latin typeface="Titillium Bd" panose="000008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endParaRPr lang="en-US" kern="0" dirty="0">
              <a:solidFill>
                <a:srgbClr val="A61D2C"/>
              </a:solidFill>
              <a:latin typeface="Titillium Web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34AFB9-6736-4EB5-B7DD-D74E72A15E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209" y="4705100"/>
            <a:ext cx="3132138" cy="10107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68C536E-08FF-47BB-8584-5FB4AFD40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7DDCB-3187-41C8-B143-478679F3E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B46C95-40D7-4CBC-A67E-FDBDB4FE0E64}"/>
              </a:ext>
            </a:extLst>
          </p:cNvPr>
          <p:cNvSpPr/>
          <p:nvPr userDrawn="1"/>
        </p:nvSpPr>
        <p:spPr>
          <a:xfrm>
            <a:off x="64770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E5550AE-FCEE-4321-8788-8C55098CC2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32D74008-C760-4C1F-8D67-979D49C7837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2590" y="1561901"/>
            <a:ext cx="3492216" cy="2398118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701659-A726-4FA0-9904-9A0C5CF6F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2C6B58B-C0BB-48D9-B027-FE69BE02D853}"/>
              </a:ext>
            </a:extLst>
          </p:cNvPr>
          <p:cNvSpPr/>
          <p:nvPr/>
        </p:nvSpPr>
        <p:spPr>
          <a:xfrm>
            <a:off x="64770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E8C07-91F7-40BB-91B2-2153D5620B1C}"/>
              </a:ext>
            </a:extLst>
          </p:cNvPr>
          <p:cNvSpPr/>
          <p:nvPr/>
        </p:nvSpPr>
        <p:spPr>
          <a:xfrm>
            <a:off x="446532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B8F7F4-FFE4-4789-8680-16116055F0E6}"/>
              </a:ext>
            </a:extLst>
          </p:cNvPr>
          <p:cNvSpPr/>
          <p:nvPr/>
        </p:nvSpPr>
        <p:spPr>
          <a:xfrm>
            <a:off x="828294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pic>
        <p:nvPicPr>
          <p:cNvPr id="23" name="Picture 22" descr="A black sign with white text&#10;&#10;Description automatically generated">
            <a:extLst>
              <a:ext uri="{FF2B5EF4-FFF2-40B4-BE49-F238E27FC236}">
                <a16:creationId xmlns:a16="http://schemas.microsoft.com/office/drawing/2014/main" id="{A2E2DBDA-EC3B-4083-9826-F2FC7BD3D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33" y="6027532"/>
            <a:ext cx="859403" cy="590403"/>
          </a:xfrm>
          <a:prstGeom prst="rect">
            <a:avLst/>
          </a:prstGeom>
        </p:spPr>
      </p:pic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FBB27D4F-5BED-41EE-A8C0-72FA1756B8EE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53933" y="372928"/>
            <a:ext cx="612925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0E5F056A-C8C8-438D-8E17-9342D5517391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47701" y="859922"/>
            <a:ext cx="3390900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375A2383-F20C-4E7B-823B-091E8A9DBB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938" y="4204270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D2673EB-C713-4BAB-BA77-D564253B79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2488" y="4721225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DD6AFB70-285A-46C9-A09B-9FFC0100C3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75647" y="4144981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21F269AB-94BD-4871-8E42-BA3C3C95D9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5197" y="4661936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C5376FA8-1F19-422C-8624-D5D7BE1B51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85184" y="4144981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837CC64B-4E46-49C9-A525-FAE60FE6BA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84734" y="4661936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2C3B40F8-D2CB-461B-9DC1-211D4660D0C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770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F6F0A234-D1F2-4C50-924D-14C66012E81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0055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4AEE006C-B2D9-46A8-922A-96C2DA26BC1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5340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5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F8C3AC-92BE-48EF-AA3A-851BEEEF6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44985EE-1272-47C5-80A5-A12FB1F31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33" y="6027532"/>
            <a:ext cx="859403" cy="590403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A4A856C-F407-47C7-B1C5-C5166C4E8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209" y="4211387"/>
            <a:ext cx="3132138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A61D2C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US" kern="0" dirty="0">
                <a:solidFill>
                  <a:srgbClr val="A61D2C"/>
                </a:solidFill>
                <a:latin typeface="Titillium Web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SAMPLE 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34AFB9-6736-4EB5-B7DD-D74E72A15E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209" y="4705100"/>
            <a:ext cx="3132138" cy="10107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68C536E-08FF-47BB-8584-5FB4AFD40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7DDCB-3187-41C8-B143-478679F3E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B46C95-40D7-4CBC-A67E-FDBDB4FE0E64}"/>
              </a:ext>
            </a:extLst>
          </p:cNvPr>
          <p:cNvSpPr/>
          <p:nvPr userDrawn="1"/>
        </p:nvSpPr>
        <p:spPr>
          <a:xfrm>
            <a:off x="64770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E9B0356-CDB1-4864-8D1D-190FF4AEC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6038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E5550AE-FCEE-4321-8788-8C55098CC2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32D74008-C760-4C1F-8D67-979D49C7837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2590" y="1561901"/>
            <a:ext cx="3492216" cy="2398118"/>
          </a:xfrm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21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C42991-DB28-4B25-93AB-23892B006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73E72-25B6-4A41-B159-2CC257373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976414D-6583-489D-A426-6E4E50DB756C}"/>
              </a:ext>
            </a:extLst>
          </p:cNvPr>
          <p:cNvSpPr txBox="1">
            <a:spLocks/>
          </p:cNvSpPr>
          <p:nvPr userDrawn="1"/>
        </p:nvSpPr>
        <p:spPr>
          <a:xfrm>
            <a:off x="6195483" y="1535274"/>
            <a:ext cx="5386917" cy="6397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2286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b="1" kern="1200" spc="-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tillium Web SemiBold" panose="00000700000000000000" pitchFamily="2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FCE02C0-924E-48DE-A6AC-DEA6B132D028}"/>
              </a:ext>
            </a:extLst>
          </p:cNvPr>
          <p:cNvSpPr txBox="1">
            <a:spLocks/>
          </p:cNvSpPr>
          <p:nvPr userDrawn="1"/>
        </p:nvSpPr>
        <p:spPr>
          <a:xfrm>
            <a:off x="6195485" y="2175037"/>
            <a:ext cx="5386917" cy="3337996"/>
          </a:xfrm>
          <a:prstGeom prst="rect">
            <a:avLst/>
          </a:prstGeom>
          <a:solidFill>
            <a:schemeClr val="bg1">
              <a:alpha val="48000"/>
            </a:schemeClr>
          </a:solidFill>
          <a:ln w="12700">
            <a:solidFill>
              <a:srgbClr val="E9E9E9"/>
            </a:solidFill>
          </a:ln>
        </p:spPr>
        <p:txBody>
          <a:bodyPr vert="horz" lIns="457200" tIns="228600" rIns="457200" bIns="457200" rtlCol="0" anchor="t" anchorCtr="0">
            <a:normAutofit/>
          </a:bodyPr>
          <a:lstStyle>
            <a:lvl1pPr marL="380990" indent="-38099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31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91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68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2328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61D2C"/>
              </a:buClr>
              <a:buSzPct val="75000"/>
              <a:buFont typeface="Arial" panose="020B0604020202020204" pitchFamily="34" charset="0"/>
              <a:buNone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6670779D-47CE-4EE7-A5DD-3C43914B5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62BFD39-6715-44E7-AC07-B84E9FF46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58645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07C801A-41B5-4BB2-8A61-729161EA14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21DF6B-3521-4893-A646-59EA828F7952}"/>
              </a:ext>
            </a:extLst>
          </p:cNvPr>
          <p:cNvSpPr txBox="1">
            <a:spLocks/>
          </p:cNvSpPr>
          <p:nvPr userDrawn="1"/>
        </p:nvSpPr>
        <p:spPr>
          <a:xfrm>
            <a:off x="647700" y="1535274"/>
            <a:ext cx="5386917" cy="6397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2286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b="1" kern="1200" spc="-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tillium Web SemiBold" panose="00000700000000000000" pitchFamily="2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D531B5E-32B5-47E7-8436-8D75D5B01CC7}"/>
              </a:ext>
            </a:extLst>
          </p:cNvPr>
          <p:cNvSpPr txBox="1">
            <a:spLocks/>
          </p:cNvSpPr>
          <p:nvPr userDrawn="1"/>
        </p:nvSpPr>
        <p:spPr>
          <a:xfrm>
            <a:off x="647702" y="2175037"/>
            <a:ext cx="5386917" cy="3337996"/>
          </a:xfrm>
          <a:prstGeom prst="rect">
            <a:avLst/>
          </a:prstGeom>
          <a:solidFill>
            <a:schemeClr val="bg1">
              <a:alpha val="48000"/>
            </a:schemeClr>
          </a:solidFill>
          <a:ln w="12700">
            <a:solidFill>
              <a:srgbClr val="E9E9E9"/>
            </a:solidFill>
          </a:ln>
        </p:spPr>
        <p:txBody>
          <a:bodyPr vert="horz" lIns="457200" tIns="228600" rIns="457200" bIns="457200" rtlCol="0" anchor="t" anchorCtr="0">
            <a:normAutofit/>
          </a:bodyPr>
          <a:lstStyle>
            <a:lvl1pPr marL="380990" indent="-38099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31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91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68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2328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61D2C"/>
              </a:buClr>
              <a:buSzPct val="75000"/>
              <a:buFont typeface="Arial" panose="020B0604020202020204" pitchFamily="34" charset="0"/>
              <a:buNone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8325D8-4C79-411F-BE72-B21E4C7507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9788" y="2393950"/>
            <a:ext cx="5021262" cy="29289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4F35378-7859-45AE-AF6B-7DADFCFF4A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79105" y="2404918"/>
            <a:ext cx="5021262" cy="29289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BB0E319-5F8B-40C5-86CE-0BFD31B599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9788" y="167167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C1AE127-7D0F-4C93-929B-A8B1D1CA63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9105" y="167167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5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33085-5E8A-4BF1-A8AE-3B703A1BC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04FF914-8AE0-4543-A507-F54958CFAC38}"/>
              </a:ext>
            </a:extLst>
          </p:cNvPr>
          <p:cNvSpPr/>
          <p:nvPr userDrawn="1"/>
        </p:nvSpPr>
        <p:spPr>
          <a:xfrm>
            <a:off x="5607227" y="0"/>
            <a:ext cx="6738257" cy="6858000"/>
          </a:xfrm>
          <a:prstGeom prst="parallelogram">
            <a:avLst/>
          </a:prstGeom>
          <a:solidFill>
            <a:srgbClr val="1B3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7A868B4D-FFD6-44FD-8901-08DBC7FA8E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5A5DCE1-EFF0-440C-8EB2-41EA9D70EF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605550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78A7D1-74AF-482E-BE76-347CB73680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10488375-9855-4C43-97A2-3E5DE31D20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6614B4-A716-4BB4-A70C-8044B4466ED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4231" y="3393155"/>
            <a:ext cx="2544762" cy="2343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D7D08CE-7751-48AD-A960-8AE082C71BD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12376" y="3393155"/>
            <a:ext cx="2544762" cy="2343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2134F-6FB1-475A-B228-FC669A43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845" cy="6858000"/>
          </a:xfrm>
          <a:prstGeom prst="rect">
            <a:avLst/>
          </a:prstGeom>
        </p:spPr>
      </p:pic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DA6EFBD-71BB-4D81-B1AC-A05F8B8664A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95438" y="3865420"/>
            <a:ext cx="8545512" cy="191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Chart Placeholder 12">
            <a:extLst>
              <a:ext uri="{FF2B5EF4-FFF2-40B4-BE49-F238E27FC236}">
                <a16:creationId xmlns:a16="http://schemas.microsoft.com/office/drawing/2014/main" id="{DEFE520A-0747-4D57-9ADB-0DECFFB9E90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595438" y="1658731"/>
            <a:ext cx="8545512" cy="191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1FFCDAB-93C1-4371-822B-564AF350D0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996248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EAD88B2-2C7A-48FD-8CA4-7A708FA632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609EEDA-2FBC-4CFF-9150-955E3FEFA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6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and 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0B7DA-0E8C-4520-8A6F-73E19B574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E8DFDB6-D841-47F7-A68A-C3ED6CD4B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595659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6EE0E06-5D30-4D6F-8B28-5CD2388924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1B702F41-F45D-4795-AE82-1B5E87E23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CA69E560-DF0C-4B52-9E18-6FCD89BCE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708507"/>
            <a:ext cx="5350119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5979C381-199C-4CF2-BE5A-A562D3FE057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2226" y="948915"/>
            <a:ext cx="5819774" cy="4394609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872A690-60E0-478B-AC33-8CD42DA9C09F}"/>
              </a:ext>
            </a:extLst>
          </p:cNvPr>
          <p:cNvSpPr/>
          <p:nvPr userDrawn="1"/>
        </p:nvSpPr>
        <p:spPr>
          <a:xfrm>
            <a:off x="7180613" y="654979"/>
            <a:ext cx="7505205" cy="475013"/>
          </a:xfrm>
          <a:prstGeom prst="parallelogram">
            <a:avLst>
              <a:gd name="adj" fmla="val 85000"/>
            </a:avLst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F84F907-0D92-43D7-92B8-DA194B0BDB2D}"/>
              </a:ext>
            </a:extLst>
          </p:cNvPr>
          <p:cNvSpPr/>
          <p:nvPr userDrawn="1"/>
        </p:nvSpPr>
        <p:spPr>
          <a:xfrm>
            <a:off x="5625726" y="5080837"/>
            <a:ext cx="7828810" cy="821469"/>
          </a:xfrm>
          <a:prstGeom prst="parallelogram">
            <a:avLst>
              <a:gd name="adj" fmla="val 90053"/>
            </a:avLst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29FA45-60B8-4741-A063-582F3973D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3D6687D-87DB-41DB-8AB2-DD7B671AB4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4865717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A3FB9FA-55DB-42AB-B222-D154BCA2D9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56EF03CA-6B58-4AB5-9D64-B72F293D0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7DF6FEFE-6A8C-40E7-8CEE-C413050734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7B89CA9-0BC6-4897-984C-27F8288EC5B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55569" y="948915"/>
            <a:ext cx="5819774" cy="4394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E1ABD-A923-4248-A513-D36F81A1A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06459887-B685-4D6F-BD26-ACEE3AA0F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6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22069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9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7818" y="0"/>
            <a:ext cx="6194182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6569826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1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79674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74E3A-4CF7-4619-89BA-103D726B4653}"/>
              </a:ext>
            </a:extLst>
          </p:cNvPr>
          <p:cNvSpPr txBox="1"/>
          <p:nvPr userDrawn="1"/>
        </p:nvSpPr>
        <p:spPr>
          <a:xfrm>
            <a:off x="570341" y="1720289"/>
            <a:ext cx="520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1B365D"/>
                </a:solidFill>
                <a:latin typeface="Titillium Bd" panose="00000800000000000000" pitchFamily="50" charset="0"/>
              </a:rPr>
              <a:t>“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DAB1609-C73D-4D53-83D0-3079F2B99F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37886" y="4377737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1B365D"/>
                </a:solidFill>
                <a:latin typeface="Titillium" panose="000005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E1FBD34C-CBE7-4EF8-90A7-5635E2F8E6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7886" y="4847939"/>
            <a:ext cx="584417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3B04913F-83D7-42E9-BB43-DB4A283BCC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41044" y="1998661"/>
            <a:ext cx="3169024" cy="16921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latin typeface="+mj-lt"/>
              </a:defRPr>
            </a:lvl1pPr>
            <a:lvl2pPr>
              <a:defRPr sz="2200"/>
            </a:lvl2pPr>
            <a:lvl5pPr marL="1828800" indent="0">
              <a:buNone/>
              <a:defRPr/>
            </a:lvl5pPr>
          </a:lstStyle>
          <a:p>
            <a:pPr lvl="0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10067" y="1720289"/>
            <a:ext cx="23863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1B365D"/>
                </a:solidFill>
                <a:latin typeface="Titillium Bd" panose="00000800000000000000" pitchFamily="50" charset="0"/>
              </a:rPr>
              <a:t>”</a:t>
            </a:r>
            <a:endParaRPr lang="en-US" sz="8800" dirty="0">
              <a:solidFill>
                <a:srgbClr val="1B365D"/>
              </a:solidFill>
              <a:latin typeface="Titillium Bd" panose="00000800000000000000" pitchFamily="50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0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71A078-DAD4-40D6-8A4B-84741E5B3ACA}"/>
              </a:ext>
            </a:extLst>
          </p:cNvPr>
          <p:cNvSpPr/>
          <p:nvPr userDrawn="1"/>
        </p:nvSpPr>
        <p:spPr>
          <a:xfrm>
            <a:off x="9378176" y="0"/>
            <a:ext cx="28138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63D731A-2430-46DD-A4D9-6C7054C45AF1}"/>
              </a:ext>
            </a:extLst>
          </p:cNvPr>
          <p:cNvSpPr/>
          <p:nvPr userDrawn="1"/>
        </p:nvSpPr>
        <p:spPr>
          <a:xfrm>
            <a:off x="5919461" y="0"/>
            <a:ext cx="6738257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AFEBDF7-5892-4B76-A9ED-60F73BADE3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691345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9C40284-8712-40ED-86B8-0D559D73B2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6383229D-5F06-4DAF-BBAB-FDFC44C4D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43501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AF6534-A35F-4041-8C36-8E50797AD51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72000" y="1647825"/>
            <a:ext cx="6853238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DC70221-CDCE-4982-9846-780B486B5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701659-A726-4FA0-9904-9A0C5CF6F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2C6B58B-C0BB-48D9-B027-FE69BE02D853}"/>
              </a:ext>
            </a:extLst>
          </p:cNvPr>
          <p:cNvSpPr/>
          <p:nvPr/>
        </p:nvSpPr>
        <p:spPr>
          <a:xfrm>
            <a:off x="64770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E8C07-91F7-40BB-91B2-2153D5620B1C}"/>
              </a:ext>
            </a:extLst>
          </p:cNvPr>
          <p:cNvSpPr/>
          <p:nvPr/>
        </p:nvSpPr>
        <p:spPr>
          <a:xfrm>
            <a:off x="446532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B8F7F4-FFE4-4789-8680-16116055F0E6}"/>
              </a:ext>
            </a:extLst>
          </p:cNvPr>
          <p:cNvSpPr/>
          <p:nvPr/>
        </p:nvSpPr>
        <p:spPr>
          <a:xfrm>
            <a:off x="828294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pic>
        <p:nvPicPr>
          <p:cNvPr id="23" name="Picture 22" descr="A black sign with white text&#10;&#10;Description automatically generated">
            <a:extLst>
              <a:ext uri="{FF2B5EF4-FFF2-40B4-BE49-F238E27FC236}">
                <a16:creationId xmlns:a16="http://schemas.microsoft.com/office/drawing/2014/main" id="{A2E2DBDA-EC3B-4083-9826-F2FC7BD3D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33" y="6027532"/>
            <a:ext cx="859403" cy="590403"/>
          </a:xfrm>
          <a:prstGeom prst="rect">
            <a:avLst/>
          </a:prstGeom>
        </p:spPr>
      </p:pic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FBB27D4F-5BED-41EE-A8C0-72FA1756B8EE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53934" y="372928"/>
            <a:ext cx="3384666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0E5F056A-C8C8-438D-8E17-9342D5517391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47701" y="859922"/>
            <a:ext cx="3390900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24CD4C97-2668-47D8-B174-2F0915C35A4F}"/>
              </a:ext>
            </a:extLst>
          </p:cNvPr>
          <p:cNvSpPr>
            <a:spLocks noGrp="1"/>
          </p:cNvSpPr>
          <p:nvPr userDrawn="1"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375A2383-F20C-4E7B-823B-091E8A9DBB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938" y="4204270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D2673EB-C713-4BAB-BA77-D564253B79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2488" y="4721225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DD6AFB70-285A-46C9-A09B-9FFC0100C3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75647" y="4144981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21F269AB-94BD-4871-8E42-BA3C3C95D9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5197" y="4661936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C5376FA8-1F19-422C-8624-D5D7BE1B51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85184" y="4144981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837CC64B-4E46-49C9-A525-FAE60FE6BA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84734" y="4661936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2C3B40F8-D2CB-461B-9DC1-211D4660D0C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770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F6F0A234-D1F2-4C50-924D-14C66012E81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0055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4AEE006C-B2D9-46A8-922A-96C2DA26BC1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5340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172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C91E61-35D8-4A03-A541-7C53ECE5E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203113" cy="5760720"/>
          </a:xfrm>
          <a:prstGeom prst="rect">
            <a:avLst/>
          </a:prstGeom>
          <a:solidFill>
            <a:srgbClr val="1B365D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0AB482-79E3-43E2-AFF4-9C13C3E110D4}"/>
              </a:ext>
            </a:extLst>
          </p:cNvPr>
          <p:cNvSpPr/>
          <p:nvPr userDrawn="1"/>
        </p:nvSpPr>
        <p:spPr>
          <a:xfrm>
            <a:off x="0" y="5760721"/>
            <a:ext cx="12203113" cy="10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2243FD-8D03-4EE1-A37F-BA0075928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5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4078D4F-3EC0-4550-829A-03EB6D971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ADFF29-840E-48C2-AD6B-5DEFC43A9373}"/>
              </a:ext>
            </a:extLst>
          </p:cNvPr>
          <p:cNvSpPr/>
          <p:nvPr userDrawn="1"/>
        </p:nvSpPr>
        <p:spPr>
          <a:xfrm>
            <a:off x="9378176" y="0"/>
            <a:ext cx="28138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D2850D3E-7871-452A-81A9-66ECE54B5C14}"/>
              </a:ext>
            </a:extLst>
          </p:cNvPr>
          <p:cNvSpPr/>
          <p:nvPr userDrawn="1"/>
        </p:nvSpPr>
        <p:spPr>
          <a:xfrm>
            <a:off x="5919461" y="0"/>
            <a:ext cx="6738257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D1CC215-D113-4FF4-BB2D-481B54958E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191483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AA91F8B-CB92-4876-8E3D-2AAA911B47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47AE7F-84E7-4B67-9A38-296F34BCA5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5E517-5A87-4700-8906-0D2EB6B595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43288" y="1690688"/>
            <a:ext cx="7034212" cy="440372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8632CE-0047-48BC-A767-EAE61E0939A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9037" y="1690688"/>
            <a:ext cx="2229112" cy="197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B44FBBC-3859-41C0-B8C6-58D871ECAD7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9037" y="4117976"/>
            <a:ext cx="2229112" cy="197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2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B7B665C-F372-48A0-97B5-C8358B898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3774" y="0"/>
            <a:ext cx="5997818" cy="6858000"/>
          </a:xfrm>
          <a:prstGeom prst="rect">
            <a:avLst/>
          </a:prstGeom>
        </p:spPr>
      </p:pic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270E9647-0A66-4F1E-967D-7C88B202B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6332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79E818EC-87A6-4652-B01C-1A0CB95FEB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00077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61BB053-1AA7-4D1F-95D6-CDD882E470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8197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BFE2D71F-4814-4BC9-936F-247135F043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0799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0B43838-E88D-4586-A1E1-40A2E561C7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512398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7E96208-D884-4BB3-959D-DE3A779211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Picture 11" descr="A black sign with white text&#10;&#10;Description automatically generated">
            <a:extLst>
              <a:ext uri="{FF2B5EF4-FFF2-40B4-BE49-F238E27FC236}">
                <a16:creationId xmlns:a16="http://schemas.microsoft.com/office/drawing/2014/main" id="{B2ED332B-412C-480B-9240-D91D92F7C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EFB3365-27B4-424A-ADEF-73A9AEAE31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949" y="4021390"/>
            <a:ext cx="530150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21F63B4D-6C3B-4BAC-8E78-EEBF07CC82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284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386EAA-A2BA-4D6E-99DC-36DDCC2526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7773" y="4019536"/>
            <a:ext cx="1905820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6F283760-52C8-492E-99EE-BDD40E3D51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9284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C707D7C-8C9D-427D-A097-FCF2F6FE43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6509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9692CB66-02AC-4080-B820-0854750421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94844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F1D243D-7FB7-4292-BB1A-58DD823338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41796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FF8978D6-03F4-4E9C-BCD4-08B4BDC5E3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94844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CDB95BD-0B81-4B0E-9DBC-BFBE422DE3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7206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D4BC8306-FDC6-4403-BDF1-0303C3A5B4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541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CB18514-9BAA-4C3C-844C-21F44A5DCC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52493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4E05909B-EAC0-4AFD-BF65-C505B61403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05541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92036A2-8308-48C7-8127-34B39D22A6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91433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9" name="Text Placeholder 45">
            <a:extLst>
              <a:ext uri="{FF2B5EF4-FFF2-40B4-BE49-F238E27FC236}">
                <a16:creationId xmlns:a16="http://schemas.microsoft.com/office/drawing/2014/main" id="{78578D8C-1898-491A-80A2-D4A8C7FC9E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79768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7F65823-74F0-46F4-8EB0-80EAD325AE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26720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45">
            <a:extLst>
              <a:ext uri="{FF2B5EF4-FFF2-40B4-BE49-F238E27FC236}">
                <a16:creationId xmlns:a16="http://schemas.microsoft.com/office/drawing/2014/main" id="{B43E873E-9E32-4A6F-BBC1-E9CB52C4CB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79768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1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5FBCB8-00E8-4AD0-870D-CB8886CAD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4" y="0"/>
            <a:ext cx="59978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C6671-B197-4E7B-9E5D-374DBD16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DB40C7AC-3BBF-47E8-AAB8-7A81209F9034}"/>
              </a:ext>
            </a:extLst>
          </p:cNvPr>
          <p:cNvSpPr/>
          <p:nvPr userDrawn="1"/>
        </p:nvSpPr>
        <p:spPr>
          <a:xfrm flipH="1">
            <a:off x="-193042" y="0"/>
            <a:ext cx="6581422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4E727C-E03B-419F-A2B9-F69A64277A1F}"/>
              </a:ext>
            </a:extLst>
          </p:cNvPr>
          <p:cNvSpPr txBox="1">
            <a:spLocks/>
          </p:cNvSpPr>
          <p:nvPr userDrawn="1"/>
        </p:nvSpPr>
        <p:spPr>
          <a:xfrm>
            <a:off x="1288135" y="2678486"/>
            <a:ext cx="3822390" cy="45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E9E9E9"/>
                </a:solidFill>
                <a:latin typeface="Titillium" panose="00000500000000000000" pitchFamily="50" charset="0"/>
              </a:rPr>
              <a:t>FOR MORE INFORMATION</a:t>
            </a:r>
            <a:endParaRPr lang="en-US" sz="3600" dirty="0">
              <a:solidFill>
                <a:srgbClr val="E9E9E9"/>
              </a:solidFill>
              <a:latin typeface="Titillium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6B28B-1644-4B13-9DA5-DC02E9B054B9}"/>
              </a:ext>
            </a:extLst>
          </p:cNvPr>
          <p:cNvSpPr txBox="1"/>
          <p:nvPr userDrawn="1"/>
        </p:nvSpPr>
        <p:spPr>
          <a:xfrm>
            <a:off x="1757725" y="319132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Willow Springs, York, PA 17406, US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B7258-DBA8-4395-BC2A-6BA414D0EAC8}"/>
              </a:ext>
            </a:extLst>
          </p:cNvPr>
          <p:cNvSpPr txBox="1"/>
          <p:nvPr userDrawn="1"/>
        </p:nvSpPr>
        <p:spPr>
          <a:xfrm>
            <a:off x="1746436" y="392618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+1 (717)767-6511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FF976-22B2-4377-AC4E-0B1EB4A494BC}"/>
              </a:ext>
            </a:extLst>
          </p:cNvPr>
          <p:cNvSpPr txBox="1"/>
          <p:nvPr userDrawn="1"/>
        </p:nvSpPr>
        <p:spPr>
          <a:xfrm>
            <a:off x="1757725" y="43031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9E9E9"/>
                </a:solidFill>
                <a:latin typeface="Titillium" panose="00000500000000000000" pitchFamily="50" charset="0"/>
              </a:rPr>
              <a:t>WWW.REDLION.NET</a:t>
            </a:r>
          </a:p>
          <a:p>
            <a:endParaRPr lang="en-US" dirty="0"/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4FA15BC-3B07-44A5-A0EF-C33999729D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8" y="2240894"/>
            <a:ext cx="2927386" cy="2011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A7C2C3-7BF5-42EB-B3E3-D335D781A7C3}"/>
              </a:ext>
            </a:extLst>
          </p:cNvPr>
          <p:cNvSpPr txBox="1"/>
          <p:nvPr userDrawn="1"/>
        </p:nvSpPr>
        <p:spPr>
          <a:xfrm>
            <a:off x="6830491" y="4331007"/>
            <a:ext cx="513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61D2C"/>
                </a:solidFill>
                <a:latin typeface="BankGothic Md BT" panose="020B0807020203060204" pitchFamily="34" charset="0"/>
              </a:rPr>
              <a:t>Excellence. </a:t>
            </a:r>
            <a:r>
              <a:rPr lang="en-US" sz="2800" dirty="0">
                <a:latin typeface="BankGothic Md BT" panose="020B0807020203060204" pitchFamily="34" charset="0"/>
              </a:rPr>
              <a:t>Redefined.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8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BABF361-39DF-4146-8D4A-7CA202D715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5188" y="0"/>
            <a:ext cx="7516812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116689" y="6559550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63666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276850E5-D2AB-4B36-B917-B972B41A1F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1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6AF5648-CC22-46D3-864D-F1A2B5D6F6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7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F8C3AC-92BE-48EF-AA3A-851BEEEF6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4"/>
            <a:ext cx="5997818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44985EE-1272-47C5-80A5-A12FB1F31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33" y="6027532"/>
            <a:ext cx="859403" cy="590403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A4A856C-F407-47C7-B1C5-C5166C4E8C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209" y="4211387"/>
            <a:ext cx="3132138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A61D2C"/>
                </a:solidFill>
                <a:latin typeface="Titillium Bd" panose="000008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endParaRPr lang="en-US" kern="0" dirty="0">
              <a:solidFill>
                <a:srgbClr val="A61D2C"/>
              </a:solidFill>
              <a:latin typeface="Titillium Web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34AFB9-6736-4EB5-B7DD-D74E72A15E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209" y="4705100"/>
            <a:ext cx="3132138" cy="10107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68C536E-08FF-47BB-8584-5FB4AFD40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7DDCB-3187-41C8-B143-478679F3E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B46C95-40D7-4CBC-A67E-FDBDB4FE0E64}"/>
              </a:ext>
            </a:extLst>
          </p:cNvPr>
          <p:cNvSpPr/>
          <p:nvPr userDrawn="1"/>
        </p:nvSpPr>
        <p:spPr>
          <a:xfrm>
            <a:off x="64770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E5550AE-FCEE-4321-8788-8C55098CC2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32D74008-C760-4C1F-8D67-979D49C7837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2590" y="1561901"/>
            <a:ext cx="3492216" cy="2398118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3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701659-A726-4FA0-9904-9A0C5CF6F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2C6B58B-C0BB-48D9-B027-FE69BE02D853}"/>
              </a:ext>
            </a:extLst>
          </p:cNvPr>
          <p:cNvSpPr/>
          <p:nvPr/>
        </p:nvSpPr>
        <p:spPr>
          <a:xfrm>
            <a:off x="64770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E8C07-91F7-40BB-91B2-2153D5620B1C}"/>
              </a:ext>
            </a:extLst>
          </p:cNvPr>
          <p:cNvSpPr/>
          <p:nvPr/>
        </p:nvSpPr>
        <p:spPr>
          <a:xfrm>
            <a:off x="446532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B8F7F4-FFE4-4789-8680-16116055F0E6}"/>
              </a:ext>
            </a:extLst>
          </p:cNvPr>
          <p:cNvSpPr/>
          <p:nvPr/>
        </p:nvSpPr>
        <p:spPr>
          <a:xfrm>
            <a:off x="8282941" y="4600551"/>
            <a:ext cx="45719" cy="678386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E9"/>
              </a:solidFill>
            </a:endParaRPr>
          </a:p>
        </p:txBody>
      </p:sp>
      <p:pic>
        <p:nvPicPr>
          <p:cNvPr id="23" name="Picture 22" descr="A black sign with white text&#10;&#10;Description automatically generated">
            <a:extLst>
              <a:ext uri="{FF2B5EF4-FFF2-40B4-BE49-F238E27FC236}">
                <a16:creationId xmlns:a16="http://schemas.microsoft.com/office/drawing/2014/main" id="{A2E2DBDA-EC3B-4083-9826-F2FC7BD3D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33" y="6027532"/>
            <a:ext cx="859403" cy="590403"/>
          </a:xfrm>
          <a:prstGeom prst="rect">
            <a:avLst/>
          </a:prstGeom>
        </p:spPr>
      </p:pic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FBB27D4F-5BED-41EE-A8C0-72FA1756B8EE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53933" y="372928"/>
            <a:ext cx="612925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0E5F056A-C8C8-438D-8E17-9342D5517391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47701" y="859922"/>
            <a:ext cx="3390900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375A2383-F20C-4E7B-823B-091E8A9DBB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938" y="4204270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D2673EB-C713-4BAB-BA77-D564253B79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2488" y="4721225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DD6AFB70-285A-46C9-A09B-9FFC0100C3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75647" y="4144981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21F269AB-94BD-4871-8E42-BA3C3C95D9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5197" y="4661936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C5376FA8-1F19-422C-8624-D5D7BE1B51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85184" y="4144981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837CC64B-4E46-49C9-A525-FAE60FE6BA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84734" y="4661936"/>
            <a:ext cx="318611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2C3B40F8-D2CB-461B-9DC1-211D4660D0C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770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F6F0A234-D1F2-4C50-924D-14C66012E81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0055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4AEE006C-B2D9-46A8-922A-96C2DA26BC1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53400" y="1650849"/>
            <a:ext cx="3390900" cy="2243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C42991-DB28-4B25-93AB-23892B006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73E72-25B6-4A41-B159-2CC257373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976414D-6583-489D-A426-6E4E50DB756C}"/>
              </a:ext>
            </a:extLst>
          </p:cNvPr>
          <p:cNvSpPr txBox="1">
            <a:spLocks/>
          </p:cNvSpPr>
          <p:nvPr userDrawn="1"/>
        </p:nvSpPr>
        <p:spPr>
          <a:xfrm>
            <a:off x="6195483" y="1535274"/>
            <a:ext cx="5386917" cy="6397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2286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b="1" kern="1200" spc="-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tillium Web SemiBold" panose="00000700000000000000" pitchFamily="2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FCE02C0-924E-48DE-A6AC-DEA6B132D028}"/>
              </a:ext>
            </a:extLst>
          </p:cNvPr>
          <p:cNvSpPr txBox="1">
            <a:spLocks/>
          </p:cNvSpPr>
          <p:nvPr userDrawn="1"/>
        </p:nvSpPr>
        <p:spPr>
          <a:xfrm>
            <a:off x="6195485" y="2175037"/>
            <a:ext cx="5386917" cy="3337996"/>
          </a:xfrm>
          <a:prstGeom prst="rect">
            <a:avLst/>
          </a:prstGeom>
          <a:solidFill>
            <a:schemeClr val="bg1">
              <a:alpha val="48000"/>
            </a:schemeClr>
          </a:solidFill>
          <a:ln w="12700">
            <a:solidFill>
              <a:srgbClr val="E9E9E9"/>
            </a:solidFill>
          </a:ln>
        </p:spPr>
        <p:txBody>
          <a:bodyPr vert="horz" lIns="457200" tIns="228600" rIns="457200" bIns="457200" rtlCol="0" anchor="t" anchorCtr="0">
            <a:normAutofit/>
          </a:bodyPr>
          <a:lstStyle>
            <a:lvl1pPr marL="380990" indent="-38099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31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91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68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2328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61D2C"/>
              </a:buClr>
              <a:buSzPct val="75000"/>
              <a:buFont typeface="Arial" panose="020B0604020202020204" pitchFamily="34" charset="0"/>
              <a:buNone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6670779D-47CE-4EE7-A5DD-3C43914B5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62BFD39-6715-44E7-AC07-B84E9FF46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58645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07C801A-41B5-4BB2-8A61-729161EA14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21DF6B-3521-4893-A646-59EA828F7952}"/>
              </a:ext>
            </a:extLst>
          </p:cNvPr>
          <p:cNvSpPr txBox="1">
            <a:spLocks/>
          </p:cNvSpPr>
          <p:nvPr userDrawn="1"/>
        </p:nvSpPr>
        <p:spPr>
          <a:xfrm>
            <a:off x="647700" y="1535274"/>
            <a:ext cx="5386917" cy="6397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2286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b="1" kern="1200" spc="-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tillium Web SemiBold" panose="00000700000000000000" pitchFamily="2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D531B5E-32B5-47E7-8436-8D75D5B01CC7}"/>
              </a:ext>
            </a:extLst>
          </p:cNvPr>
          <p:cNvSpPr txBox="1">
            <a:spLocks/>
          </p:cNvSpPr>
          <p:nvPr userDrawn="1"/>
        </p:nvSpPr>
        <p:spPr>
          <a:xfrm>
            <a:off x="647702" y="2175037"/>
            <a:ext cx="5386917" cy="3337996"/>
          </a:xfrm>
          <a:prstGeom prst="rect">
            <a:avLst/>
          </a:prstGeom>
          <a:solidFill>
            <a:schemeClr val="bg1">
              <a:alpha val="48000"/>
            </a:schemeClr>
          </a:solidFill>
          <a:ln w="12700">
            <a:solidFill>
              <a:srgbClr val="E9E9E9"/>
            </a:solidFill>
          </a:ln>
        </p:spPr>
        <p:txBody>
          <a:bodyPr vert="horz" lIns="457200" tIns="228600" rIns="457200" bIns="457200" rtlCol="0" anchor="t" anchorCtr="0">
            <a:normAutofit/>
          </a:bodyPr>
          <a:lstStyle>
            <a:lvl1pPr marL="380990" indent="-38099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31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91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68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2328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61D2C"/>
              </a:buClr>
              <a:buSzPct val="75000"/>
              <a:buFont typeface="Arial" panose="020B0604020202020204" pitchFamily="34" charset="0"/>
              <a:buNone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8325D8-4C79-411F-BE72-B21E4C7507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9788" y="2393950"/>
            <a:ext cx="5021262" cy="29289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4F35378-7859-45AE-AF6B-7DADFCFF4A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79105" y="2404918"/>
            <a:ext cx="5021262" cy="29289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BB0E319-5F8B-40C5-86CE-0BFD31B599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9788" y="167167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C1AE127-7D0F-4C93-929B-A8B1D1CA63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9105" y="167167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C42991-DB28-4B25-93AB-23892B006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73E72-25B6-4A41-B159-2CC257373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976414D-6583-489D-A426-6E4E50DB756C}"/>
              </a:ext>
            </a:extLst>
          </p:cNvPr>
          <p:cNvSpPr txBox="1">
            <a:spLocks/>
          </p:cNvSpPr>
          <p:nvPr userDrawn="1"/>
        </p:nvSpPr>
        <p:spPr>
          <a:xfrm>
            <a:off x="6195483" y="1535274"/>
            <a:ext cx="5386917" cy="6397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2286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b="1" kern="1200" spc="-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tillium Web SemiBold" panose="00000700000000000000" pitchFamily="2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FCE02C0-924E-48DE-A6AC-DEA6B132D028}"/>
              </a:ext>
            </a:extLst>
          </p:cNvPr>
          <p:cNvSpPr txBox="1">
            <a:spLocks/>
          </p:cNvSpPr>
          <p:nvPr userDrawn="1"/>
        </p:nvSpPr>
        <p:spPr>
          <a:xfrm>
            <a:off x="6195485" y="2175037"/>
            <a:ext cx="5386917" cy="3337996"/>
          </a:xfrm>
          <a:prstGeom prst="rect">
            <a:avLst/>
          </a:prstGeom>
          <a:solidFill>
            <a:schemeClr val="bg1">
              <a:alpha val="48000"/>
            </a:schemeClr>
          </a:solidFill>
          <a:ln w="12700">
            <a:solidFill>
              <a:srgbClr val="E9E9E9"/>
            </a:solidFill>
          </a:ln>
        </p:spPr>
        <p:txBody>
          <a:bodyPr vert="horz" lIns="457200" tIns="228600" rIns="457200" bIns="457200" rtlCol="0" anchor="t" anchorCtr="0">
            <a:normAutofit/>
          </a:bodyPr>
          <a:lstStyle>
            <a:lvl1pPr marL="380990" indent="-38099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31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91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68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2328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61D2C"/>
              </a:buClr>
              <a:buSzPct val="75000"/>
              <a:buFont typeface="Arial" panose="020B0604020202020204" pitchFamily="34" charset="0"/>
              <a:buNone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6670779D-47CE-4EE7-A5DD-3C43914B5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62BFD39-6715-44E7-AC07-B84E9FF46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07C801A-41B5-4BB2-8A61-729161EA14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21DF6B-3521-4893-A646-59EA828F7952}"/>
              </a:ext>
            </a:extLst>
          </p:cNvPr>
          <p:cNvSpPr txBox="1">
            <a:spLocks/>
          </p:cNvSpPr>
          <p:nvPr userDrawn="1"/>
        </p:nvSpPr>
        <p:spPr>
          <a:xfrm>
            <a:off x="647700" y="1535274"/>
            <a:ext cx="5386917" cy="6397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2286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b="1" kern="1200" spc="-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tillium Web SemiBold" panose="00000700000000000000" pitchFamily="2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D531B5E-32B5-47E7-8436-8D75D5B01CC7}"/>
              </a:ext>
            </a:extLst>
          </p:cNvPr>
          <p:cNvSpPr txBox="1">
            <a:spLocks/>
          </p:cNvSpPr>
          <p:nvPr userDrawn="1"/>
        </p:nvSpPr>
        <p:spPr>
          <a:xfrm>
            <a:off x="647702" y="2175037"/>
            <a:ext cx="5386917" cy="3337996"/>
          </a:xfrm>
          <a:prstGeom prst="rect">
            <a:avLst/>
          </a:prstGeom>
          <a:solidFill>
            <a:schemeClr val="bg1">
              <a:alpha val="48000"/>
            </a:schemeClr>
          </a:solidFill>
          <a:ln w="12700">
            <a:solidFill>
              <a:srgbClr val="E9E9E9"/>
            </a:solidFill>
          </a:ln>
        </p:spPr>
        <p:txBody>
          <a:bodyPr vert="horz" lIns="457200" tIns="228600" rIns="457200" bIns="457200" rtlCol="0" anchor="t" anchorCtr="0">
            <a:normAutofit/>
          </a:bodyPr>
          <a:lstStyle>
            <a:lvl1pPr marL="380990" indent="-38099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31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91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68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2328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61D2C"/>
              </a:buClr>
              <a:buSzPct val="75000"/>
              <a:buFont typeface="Arial" panose="020B0604020202020204" pitchFamily="34" charset="0"/>
              <a:buNone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8325D8-4C79-411F-BE72-B21E4C7507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9788" y="2393950"/>
            <a:ext cx="5021262" cy="29289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4F35378-7859-45AE-AF6B-7DADFCFF4A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79105" y="2404918"/>
            <a:ext cx="5021262" cy="29289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BB0E319-5F8B-40C5-86CE-0BFD31B599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9788" y="167167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C1AE127-7D0F-4C93-929B-A8B1D1CA63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9105" y="167167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C24DF39-08E4-4824-931B-5211C1E03AC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67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33085-5E8A-4BF1-A8AE-3B703A1BC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04FF914-8AE0-4543-A507-F54958CFAC38}"/>
              </a:ext>
            </a:extLst>
          </p:cNvPr>
          <p:cNvSpPr/>
          <p:nvPr userDrawn="1"/>
        </p:nvSpPr>
        <p:spPr>
          <a:xfrm>
            <a:off x="5607227" y="0"/>
            <a:ext cx="6738257" cy="6858000"/>
          </a:xfrm>
          <a:prstGeom prst="parallelogram">
            <a:avLst/>
          </a:prstGeom>
          <a:solidFill>
            <a:srgbClr val="1B3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7A868B4D-FFD6-44FD-8901-08DBC7FA8E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5A5DCE1-EFF0-440C-8EB2-41EA9D70EF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605550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78A7D1-74AF-482E-BE76-347CB73680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10488375-9855-4C43-97A2-3E5DE31D20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6614B4-A716-4BB4-A70C-8044B4466ED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4231" y="3393155"/>
            <a:ext cx="2544762" cy="2343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D7D08CE-7751-48AD-A960-8AE082C71BD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12376" y="3393155"/>
            <a:ext cx="2544762" cy="2343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4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2134F-6FB1-475A-B228-FC669A43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845" cy="6858000"/>
          </a:xfrm>
          <a:prstGeom prst="rect">
            <a:avLst/>
          </a:prstGeom>
        </p:spPr>
      </p:pic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DA6EFBD-71BB-4D81-B1AC-A05F8B8664A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95438" y="3865420"/>
            <a:ext cx="8545512" cy="191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Chart Placeholder 12">
            <a:extLst>
              <a:ext uri="{FF2B5EF4-FFF2-40B4-BE49-F238E27FC236}">
                <a16:creationId xmlns:a16="http://schemas.microsoft.com/office/drawing/2014/main" id="{DEFE520A-0747-4D57-9ADB-0DECFFB9E90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595438" y="1658731"/>
            <a:ext cx="8545512" cy="191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1FFCDAB-93C1-4371-822B-564AF350D0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996248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EAD88B2-2C7A-48FD-8CA4-7A708FA632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609EEDA-2FBC-4CFF-9150-955E3FEFA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5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and 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0B7DA-0E8C-4520-8A6F-73E19B574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E8DFDB6-D841-47F7-A68A-C3ED6CD4B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595659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6EE0E06-5D30-4D6F-8B28-5CD2388924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1B702F41-F45D-4795-AE82-1B5E87E23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CA69E560-DF0C-4B52-9E18-6FCD89BCE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708507"/>
            <a:ext cx="5350119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5979C381-199C-4CF2-BE5A-A562D3FE057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2226" y="948915"/>
            <a:ext cx="5819774" cy="4394609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872A690-60E0-478B-AC33-8CD42DA9C09F}"/>
              </a:ext>
            </a:extLst>
          </p:cNvPr>
          <p:cNvSpPr/>
          <p:nvPr userDrawn="1"/>
        </p:nvSpPr>
        <p:spPr>
          <a:xfrm>
            <a:off x="7180613" y="654979"/>
            <a:ext cx="7505205" cy="475013"/>
          </a:xfrm>
          <a:prstGeom prst="parallelogram">
            <a:avLst>
              <a:gd name="adj" fmla="val 85000"/>
            </a:avLst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F84F907-0D92-43D7-92B8-DA194B0BDB2D}"/>
              </a:ext>
            </a:extLst>
          </p:cNvPr>
          <p:cNvSpPr/>
          <p:nvPr userDrawn="1"/>
        </p:nvSpPr>
        <p:spPr>
          <a:xfrm>
            <a:off x="5625726" y="5080837"/>
            <a:ext cx="7828810" cy="821469"/>
          </a:xfrm>
          <a:prstGeom prst="parallelogram">
            <a:avLst>
              <a:gd name="adj" fmla="val 90053"/>
            </a:avLst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2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29FA45-60B8-4741-A063-582F3973D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3D6687D-87DB-41DB-8AB2-DD7B671AB4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4865717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A3FB9FA-55DB-42AB-B222-D154BCA2D9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56EF03CA-6B58-4AB5-9D64-B72F293D0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7DF6FEFE-6A8C-40E7-8CEE-C413050734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7B89CA9-0BC6-4897-984C-27F8288EC5B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55569" y="948915"/>
            <a:ext cx="5819774" cy="4394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8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E1ABD-A923-4248-A513-D36F81A1A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06459887-B685-4D6F-BD26-ACEE3AA0F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3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22069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7818" y="0"/>
            <a:ext cx="6194182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6569826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0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79674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74E3A-4CF7-4619-89BA-103D726B4653}"/>
              </a:ext>
            </a:extLst>
          </p:cNvPr>
          <p:cNvSpPr txBox="1"/>
          <p:nvPr userDrawn="1"/>
        </p:nvSpPr>
        <p:spPr>
          <a:xfrm>
            <a:off x="570341" y="1720289"/>
            <a:ext cx="520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1B365D"/>
                </a:solidFill>
                <a:latin typeface="Titillium Bd" panose="00000800000000000000" pitchFamily="50" charset="0"/>
              </a:rPr>
              <a:t>“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DAB1609-C73D-4D53-83D0-3079F2B99F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37886" y="4377737"/>
            <a:ext cx="3163626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1B365D"/>
                </a:solidFill>
                <a:latin typeface="Titillium" panose="000005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E1FBD34C-CBE7-4EF8-90A7-5635E2F8E6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7886" y="4847939"/>
            <a:ext cx="5844172" cy="1430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3B04913F-83D7-42E9-BB43-DB4A283BCC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41044" y="1998661"/>
            <a:ext cx="3169024" cy="16921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latin typeface="+mj-lt"/>
              </a:defRPr>
            </a:lvl1pPr>
            <a:lvl2pPr>
              <a:defRPr sz="2200"/>
            </a:lvl2pPr>
            <a:lvl5pPr marL="1828800" indent="0">
              <a:buNone/>
              <a:defRPr/>
            </a:lvl5pPr>
          </a:lstStyle>
          <a:p>
            <a:pPr lvl="0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10067" y="1720289"/>
            <a:ext cx="23863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1B365D"/>
                </a:solidFill>
                <a:latin typeface="Titillium Bd" panose="00000800000000000000" pitchFamily="50" charset="0"/>
              </a:rPr>
              <a:t>”</a:t>
            </a:r>
            <a:endParaRPr lang="en-US" sz="8800" dirty="0">
              <a:solidFill>
                <a:srgbClr val="1B365D"/>
              </a:solidFill>
              <a:latin typeface="Titillium Bd" panose="00000800000000000000" pitchFamily="50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0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71A078-DAD4-40D6-8A4B-84741E5B3ACA}"/>
              </a:ext>
            </a:extLst>
          </p:cNvPr>
          <p:cNvSpPr/>
          <p:nvPr userDrawn="1"/>
        </p:nvSpPr>
        <p:spPr>
          <a:xfrm>
            <a:off x="9378176" y="0"/>
            <a:ext cx="28138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63D731A-2430-46DD-A4D9-6C7054C45AF1}"/>
              </a:ext>
            </a:extLst>
          </p:cNvPr>
          <p:cNvSpPr/>
          <p:nvPr userDrawn="1"/>
        </p:nvSpPr>
        <p:spPr>
          <a:xfrm>
            <a:off x="5919461" y="0"/>
            <a:ext cx="6738257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AFEBDF7-5892-4B76-A9ED-60F73BADE3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691345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9C40284-8712-40ED-86B8-0D559D73B2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6383229D-5F06-4DAF-BBAB-FDFC44C4D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43501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AF6534-A35F-4041-8C36-8E50797AD51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72000" y="1647825"/>
            <a:ext cx="6853238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DC70221-CDCE-4982-9846-780B486B5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2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C91E61-35D8-4A03-A541-7C53ECE5E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203113" cy="5760720"/>
          </a:xfrm>
          <a:prstGeom prst="rect">
            <a:avLst/>
          </a:prstGeom>
          <a:solidFill>
            <a:srgbClr val="1B365D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0AB482-79E3-43E2-AFF4-9C13C3E110D4}"/>
              </a:ext>
            </a:extLst>
          </p:cNvPr>
          <p:cNvSpPr/>
          <p:nvPr userDrawn="1"/>
        </p:nvSpPr>
        <p:spPr>
          <a:xfrm>
            <a:off x="0" y="5760721"/>
            <a:ext cx="12203113" cy="10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2243FD-8D03-4EE1-A37F-BA0075928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0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33085-5E8A-4BF1-A8AE-3B703A1BC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04FF914-8AE0-4543-A507-F54958CFAC38}"/>
              </a:ext>
            </a:extLst>
          </p:cNvPr>
          <p:cNvSpPr/>
          <p:nvPr userDrawn="1"/>
        </p:nvSpPr>
        <p:spPr>
          <a:xfrm>
            <a:off x="5607227" y="0"/>
            <a:ext cx="6738257" cy="6858000"/>
          </a:xfrm>
          <a:prstGeom prst="parallelogram">
            <a:avLst/>
          </a:prstGeom>
          <a:solidFill>
            <a:srgbClr val="1B3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7A868B4D-FFD6-44FD-8901-08DBC7FA8E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5A5DCE1-EFF0-440C-8EB2-41EA9D70EF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78A7D1-74AF-482E-BE76-347CB73680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27DAF-731E-4781-BC61-09C566236D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10488375-9855-4C43-97A2-3E5DE31D20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6614B4-A716-4BB4-A70C-8044B4466ED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4231" y="3393155"/>
            <a:ext cx="2544762" cy="2343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D7D08CE-7751-48AD-A960-8AE082C71BD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12376" y="3393155"/>
            <a:ext cx="2544762" cy="2343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1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4078D4F-3EC0-4550-829A-03EB6D971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ADFF29-840E-48C2-AD6B-5DEFC43A9373}"/>
              </a:ext>
            </a:extLst>
          </p:cNvPr>
          <p:cNvSpPr/>
          <p:nvPr userDrawn="1"/>
        </p:nvSpPr>
        <p:spPr>
          <a:xfrm>
            <a:off x="9378176" y="0"/>
            <a:ext cx="28138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D2850D3E-7871-452A-81A9-66ECE54B5C14}"/>
              </a:ext>
            </a:extLst>
          </p:cNvPr>
          <p:cNvSpPr/>
          <p:nvPr userDrawn="1"/>
        </p:nvSpPr>
        <p:spPr>
          <a:xfrm>
            <a:off x="5919461" y="0"/>
            <a:ext cx="6738257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D1CC215-D113-4FF4-BB2D-481B54958E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191483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AA91F8B-CB92-4876-8E3D-2AAA911B47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47AE7F-84E7-4B67-9A38-296F34BCA5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5E517-5A87-4700-8906-0D2EB6B595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43288" y="1690688"/>
            <a:ext cx="7034212" cy="440372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8632CE-0047-48BC-A767-EAE61E0939A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9037" y="1690688"/>
            <a:ext cx="2229112" cy="197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B44FBBC-3859-41C0-B8C6-58D871ECAD7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9037" y="4117976"/>
            <a:ext cx="2229112" cy="197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3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B7B665C-F372-48A0-97B5-C8358B898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3774" y="0"/>
            <a:ext cx="5997818" cy="6858000"/>
          </a:xfrm>
          <a:prstGeom prst="rect">
            <a:avLst/>
          </a:prstGeom>
        </p:spPr>
      </p:pic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270E9647-0A66-4F1E-967D-7C88B202B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6332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79E818EC-87A6-4652-B01C-1A0CB95FEB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00077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61BB053-1AA7-4D1F-95D6-CDD882E470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8197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BFE2D71F-4814-4BC9-936F-247135F043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0799" y="1957948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0B43838-E88D-4586-A1E1-40A2E561C7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5512398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7E96208-D884-4BB3-959D-DE3A779211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Picture 11" descr="A black sign with white text&#10;&#10;Description automatically generated">
            <a:extLst>
              <a:ext uri="{FF2B5EF4-FFF2-40B4-BE49-F238E27FC236}">
                <a16:creationId xmlns:a16="http://schemas.microsoft.com/office/drawing/2014/main" id="{B2ED332B-412C-480B-9240-D91D92F7C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EFB3365-27B4-424A-ADEF-73A9AEAE31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949" y="4021390"/>
            <a:ext cx="530150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21F63B4D-6C3B-4BAC-8E78-EEBF07CC82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284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386EAA-A2BA-4D6E-99DC-36DDCC2526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7773" y="4019536"/>
            <a:ext cx="1905820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6F283760-52C8-492E-99EE-BDD40E3D51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9284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C707D7C-8C9D-427D-A097-FCF2F6FE43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6509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9692CB66-02AC-4080-B820-0854750421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94844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F1D243D-7FB7-4292-BB1A-58DD823338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41796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FF8978D6-03F4-4E9C-BCD4-08B4BDC5E3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94844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CDB95BD-0B81-4B0E-9DBC-BFBE422DE3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7206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D4BC8306-FDC6-4403-BDF1-0303C3A5B4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541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CB18514-9BAA-4C3C-844C-21F44A5DCC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52493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4E05909B-EAC0-4AFD-BF65-C505B61403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05541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92036A2-8308-48C7-8127-34B39D22A6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91433" y="4021390"/>
            <a:ext cx="53528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9" name="Text Placeholder 45">
            <a:extLst>
              <a:ext uri="{FF2B5EF4-FFF2-40B4-BE49-F238E27FC236}">
                <a16:creationId xmlns:a16="http://schemas.microsoft.com/office/drawing/2014/main" id="{78578D8C-1898-491A-80A2-D4A8C7FC9E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79768" y="4538345"/>
            <a:ext cx="2273097" cy="4908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7F65823-74F0-46F4-8EB0-80EAD325AE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26720" y="4019536"/>
            <a:ext cx="180370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45">
            <a:extLst>
              <a:ext uri="{FF2B5EF4-FFF2-40B4-BE49-F238E27FC236}">
                <a16:creationId xmlns:a16="http://schemas.microsoft.com/office/drawing/2014/main" id="{B43E873E-9E32-4A6F-BBC1-E9CB52C4CB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79768" y="5195207"/>
            <a:ext cx="2273098" cy="97826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</a:t>
            </a: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5FBCB8-00E8-4AD0-870D-CB8886CAD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4" y="0"/>
            <a:ext cx="59978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C6671-B197-4E7B-9E5D-374DBD16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DB40C7AC-3BBF-47E8-AAB8-7A81209F9034}"/>
              </a:ext>
            </a:extLst>
          </p:cNvPr>
          <p:cNvSpPr/>
          <p:nvPr userDrawn="1"/>
        </p:nvSpPr>
        <p:spPr>
          <a:xfrm flipH="1">
            <a:off x="-193042" y="0"/>
            <a:ext cx="6581422" cy="6858000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4E727C-E03B-419F-A2B9-F69A64277A1F}"/>
              </a:ext>
            </a:extLst>
          </p:cNvPr>
          <p:cNvSpPr txBox="1">
            <a:spLocks/>
          </p:cNvSpPr>
          <p:nvPr userDrawn="1"/>
        </p:nvSpPr>
        <p:spPr>
          <a:xfrm>
            <a:off x="1288135" y="2678486"/>
            <a:ext cx="3822390" cy="45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E9E9E9"/>
                </a:solidFill>
                <a:latin typeface="Titillium" panose="00000500000000000000" pitchFamily="50" charset="0"/>
              </a:rPr>
              <a:t>FOR MORE INFORMATION</a:t>
            </a:r>
            <a:endParaRPr lang="en-US" sz="3600" dirty="0">
              <a:solidFill>
                <a:srgbClr val="E9E9E9"/>
              </a:solidFill>
              <a:latin typeface="Titillium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6B28B-1644-4B13-9DA5-DC02E9B054B9}"/>
              </a:ext>
            </a:extLst>
          </p:cNvPr>
          <p:cNvSpPr txBox="1"/>
          <p:nvPr userDrawn="1"/>
        </p:nvSpPr>
        <p:spPr>
          <a:xfrm>
            <a:off x="1757725" y="319132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Willow Springs, York, PA 17406, US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B7258-DBA8-4395-BC2A-6BA414D0EAC8}"/>
              </a:ext>
            </a:extLst>
          </p:cNvPr>
          <p:cNvSpPr txBox="1"/>
          <p:nvPr userDrawn="1"/>
        </p:nvSpPr>
        <p:spPr>
          <a:xfrm>
            <a:off x="1746436" y="392618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+1 (717)767-6511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FF976-22B2-4377-AC4E-0B1EB4A494BC}"/>
              </a:ext>
            </a:extLst>
          </p:cNvPr>
          <p:cNvSpPr txBox="1"/>
          <p:nvPr userDrawn="1"/>
        </p:nvSpPr>
        <p:spPr>
          <a:xfrm>
            <a:off x="1757725" y="43031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9E9E9"/>
                </a:solidFill>
                <a:latin typeface="Titillium" panose="00000500000000000000" pitchFamily="50" charset="0"/>
              </a:rPr>
              <a:t>WWW.REDLION.NET</a:t>
            </a:r>
          </a:p>
          <a:p>
            <a:endParaRPr lang="en-US" dirty="0"/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4FA15BC-3B07-44A5-A0EF-C33999729D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8" y="2240894"/>
            <a:ext cx="2927386" cy="2011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A7C2C3-7BF5-42EB-B3E3-D335D781A7C3}"/>
              </a:ext>
            </a:extLst>
          </p:cNvPr>
          <p:cNvSpPr txBox="1"/>
          <p:nvPr userDrawn="1"/>
        </p:nvSpPr>
        <p:spPr>
          <a:xfrm>
            <a:off x="6830491" y="4331007"/>
            <a:ext cx="513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61D2C"/>
                </a:solidFill>
                <a:latin typeface="BankGothic Md BT" panose="020B0807020203060204" pitchFamily="34" charset="0"/>
              </a:rPr>
              <a:t>Excellence. </a:t>
            </a:r>
            <a:r>
              <a:rPr lang="en-US" sz="2800" dirty="0">
                <a:latin typeface="BankGothic Md BT" panose="020B0807020203060204" pitchFamily="34" charset="0"/>
              </a:rPr>
              <a:t>Redefined.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5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2134F-6FB1-475A-B228-FC669A43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845" cy="6858000"/>
          </a:xfrm>
          <a:prstGeom prst="rect">
            <a:avLst/>
          </a:prstGeom>
        </p:spPr>
      </p:pic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DA6EFBD-71BB-4D81-B1AC-A05F8B8664A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95438" y="3865420"/>
            <a:ext cx="8545512" cy="191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Chart Placeholder 12">
            <a:extLst>
              <a:ext uri="{FF2B5EF4-FFF2-40B4-BE49-F238E27FC236}">
                <a16:creationId xmlns:a16="http://schemas.microsoft.com/office/drawing/2014/main" id="{DEFE520A-0747-4D57-9ADB-0DECFFB9E90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595438" y="1658731"/>
            <a:ext cx="8545512" cy="191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1FFCDAB-93C1-4371-822B-564AF350D0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EAD88B2-2C7A-48FD-8CA4-7A708FA632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609EEDA-2FBC-4CFF-9150-955E3FEFA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5821EC6-292B-4973-8680-B153EA3160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and 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0B7DA-0E8C-4520-8A6F-73E19B574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E8DFDB6-D841-47F7-A68A-C3ED6CD4B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6EE0E06-5D30-4D6F-8B28-5CD2388924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1B702F41-F45D-4795-AE82-1B5E87E23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FE264-08A2-4AAF-B4A4-62BC748EC7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CA69E560-DF0C-4B52-9E18-6FCD89BCE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708507"/>
            <a:ext cx="5350119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5979C381-199C-4CF2-BE5A-A562D3FE057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2226" y="948915"/>
            <a:ext cx="5819774" cy="4394609"/>
          </a:xfrm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872A690-60E0-478B-AC33-8CD42DA9C09F}"/>
              </a:ext>
            </a:extLst>
          </p:cNvPr>
          <p:cNvSpPr/>
          <p:nvPr userDrawn="1"/>
        </p:nvSpPr>
        <p:spPr>
          <a:xfrm>
            <a:off x="7180613" y="654979"/>
            <a:ext cx="7505205" cy="475013"/>
          </a:xfrm>
          <a:prstGeom prst="parallelogram">
            <a:avLst>
              <a:gd name="adj" fmla="val 85000"/>
            </a:avLst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F84F907-0D92-43D7-92B8-DA194B0BDB2D}"/>
              </a:ext>
            </a:extLst>
          </p:cNvPr>
          <p:cNvSpPr/>
          <p:nvPr userDrawn="1"/>
        </p:nvSpPr>
        <p:spPr>
          <a:xfrm>
            <a:off x="5625726" y="5080837"/>
            <a:ext cx="7828810" cy="821469"/>
          </a:xfrm>
          <a:prstGeom prst="parallelogram">
            <a:avLst>
              <a:gd name="adj" fmla="val 90053"/>
            </a:avLst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29FA45-60B8-4741-A063-582F3973D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3D6687D-87DB-41DB-8AB2-DD7B671AB4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4" y="372928"/>
            <a:ext cx="3767062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A3FB9FA-55DB-42AB-B222-D154BCA2D9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56EF03CA-6B58-4AB5-9D64-B72F293D0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7DF6FEFE-6A8C-40E7-8CEE-C413050734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699" y="1647920"/>
            <a:ext cx="3462827" cy="3180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7BC0D0-9F7B-4FB8-B91C-0AA8A548D0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7B89CA9-0BC6-4897-984C-27F8288EC5B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55569" y="948915"/>
            <a:ext cx="5819774" cy="4394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0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9AD9F-3352-454C-8700-FAAB7474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FB5B-0C51-4573-88C7-A8CC6A52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635C1-5B2A-4407-88AF-205B6310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E7F2-C0C4-4E71-9A03-B23A6BE40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1CF7-CB6B-4E37-8C14-1AB08F545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AD3F8-2D5E-49C3-A6F5-7C3EC20B7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0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55" r:id="rId20"/>
    <p:sldLayoutId id="2147483757" r:id="rId21"/>
    <p:sldLayoutId id="2147483764" r:id="rId22"/>
    <p:sldLayoutId id="2147483765" r:id="rId23"/>
    <p:sldLayoutId id="2147483766" r:id="rId24"/>
    <p:sldLayoutId id="2147483767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9AD9F-3352-454C-8700-FAAB7474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FB5B-0C51-4573-88C7-A8CC6A52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9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9AD9F-3352-454C-8700-FAAB7474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FB5B-0C51-4573-88C7-A8CC6A52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FE02E13-B4E7-4CF8-9683-3598AA218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314" y="6571516"/>
            <a:ext cx="57954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26" Type="http://schemas.openxmlformats.org/officeDocument/2006/relationships/image" Target="../media/image68.jpeg"/><Relationship Id="rId3" Type="http://schemas.openxmlformats.org/officeDocument/2006/relationships/image" Target="../media/image51.jpeg"/><Relationship Id="rId21" Type="http://schemas.microsoft.com/office/2007/relationships/hdphoto" Target="../media/hdphoto11.wdp"/><Relationship Id="rId7" Type="http://schemas.openxmlformats.org/officeDocument/2006/relationships/image" Target="../media/image55.png"/><Relationship Id="rId12" Type="http://schemas.microsoft.com/office/2007/relationships/hdphoto" Target="../media/hdphoto7.wdp"/><Relationship Id="rId17" Type="http://schemas.microsoft.com/office/2007/relationships/hdphoto" Target="../media/hdphoto9.wdp"/><Relationship Id="rId25" Type="http://schemas.microsoft.com/office/2007/relationships/hdphoto" Target="../media/hdphoto12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24" Type="http://schemas.openxmlformats.org/officeDocument/2006/relationships/image" Target="../media/image67.png"/><Relationship Id="rId5" Type="http://schemas.openxmlformats.org/officeDocument/2006/relationships/image" Target="../media/image53.png"/><Relationship Id="rId15" Type="http://schemas.openxmlformats.org/officeDocument/2006/relationships/image" Target="../media/image61.jpeg"/><Relationship Id="rId23" Type="http://schemas.openxmlformats.org/officeDocument/2006/relationships/image" Target="../media/image66.png"/><Relationship Id="rId10" Type="http://schemas.openxmlformats.org/officeDocument/2006/relationships/image" Target="../media/image58.png"/><Relationship Id="rId19" Type="http://schemas.microsoft.com/office/2007/relationships/hdphoto" Target="../media/hdphoto10.wdp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microsoft.com/office/2007/relationships/hdphoto" Target="../media/hdphoto8.wdp"/><Relationship Id="rId22" Type="http://schemas.openxmlformats.org/officeDocument/2006/relationships/image" Target="../media/image65.jpeg"/><Relationship Id="rId27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image" Target="../media/image60.png"/><Relationship Id="rId21" Type="http://schemas.openxmlformats.org/officeDocument/2006/relationships/image" Target="../media/image77.jpeg"/><Relationship Id="rId7" Type="http://schemas.openxmlformats.org/officeDocument/2006/relationships/image" Target="../media/image70.png"/><Relationship Id="rId12" Type="http://schemas.openxmlformats.org/officeDocument/2006/relationships/image" Target="../media/image73.jpeg"/><Relationship Id="rId17" Type="http://schemas.openxmlformats.org/officeDocument/2006/relationships/image" Target="../media/image75.png"/><Relationship Id="rId25" Type="http://schemas.openxmlformats.org/officeDocument/2006/relationships/image" Target="../media/image80.jpeg"/><Relationship Id="rId2" Type="http://schemas.openxmlformats.org/officeDocument/2006/relationships/notesSlide" Target="../notesSlides/notesSlide26.xml"/><Relationship Id="rId16" Type="http://schemas.microsoft.com/office/2007/relationships/hdphoto" Target="../media/hdphoto15.wdp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35.xml"/><Relationship Id="rId6" Type="http://schemas.microsoft.com/office/2007/relationships/hdphoto" Target="../media/hdphoto13.wdp"/><Relationship Id="rId11" Type="http://schemas.openxmlformats.org/officeDocument/2006/relationships/image" Target="../media/image58.png"/><Relationship Id="rId24" Type="http://schemas.openxmlformats.org/officeDocument/2006/relationships/image" Target="../media/image79.tiff"/><Relationship Id="rId5" Type="http://schemas.openxmlformats.org/officeDocument/2006/relationships/image" Target="../media/image69.png"/><Relationship Id="rId15" Type="http://schemas.openxmlformats.org/officeDocument/2006/relationships/image" Target="../media/image74.png"/><Relationship Id="rId23" Type="http://schemas.microsoft.com/office/2007/relationships/hdphoto" Target="../media/hdphoto16.wdp"/><Relationship Id="rId10" Type="http://schemas.openxmlformats.org/officeDocument/2006/relationships/image" Target="../media/image72.jpeg"/><Relationship Id="rId19" Type="http://schemas.microsoft.com/office/2007/relationships/hdphoto" Target="../media/hdphoto12.wdp"/><Relationship Id="rId4" Type="http://schemas.microsoft.com/office/2007/relationships/hdphoto" Target="../media/hdphoto8.wdp"/><Relationship Id="rId9" Type="http://schemas.openxmlformats.org/officeDocument/2006/relationships/image" Target="../media/image71.jpeg"/><Relationship Id="rId14" Type="http://schemas.microsoft.com/office/2007/relationships/hdphoto" Target="../media/hdphoto10.wdp"/><Relationship Id="rId22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10.wdp"/><Relationship Id="rId18" Type="http://schemas.microsoft.com/office/2007/relationships/hdphoto" Target="../media/hdphoto12.wdp"/><Relationship Id="rId3" Type="http://schemas.openxmlformats.org/officeDocument/2006/relationships/image" Target="../media/image71.jpeg"/><Relationship Id="rId21" Type="http://schemas.openxmlformats.org/officeDocument/2006/relationships/image" Target="../media/image69.png"/><Relationship Id="rId7" Type="http://schemas.openxmlformats.org/officeDocument/2006/relationships/image" Target="../media/image76.jpeg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75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jpeg"/><Relationship Id="rId11" Type="http://schemas.microsoft.com/office/2007/relationships/hdphoto" Target="../media/hdphoto16.wdp"/><Relationship Id="rId24" Type="http://schemas.microsoft.com/office/2007/relationships/hdphoto" Target="../media/hdphoto14.wdp"/><Relationship Id="rId5" Type="http://schemas.openxmlformats.org/officeDocument/2006/relationships/image" Target="../media/image80.jpeg"/><Relationship Id="rId15" Type="http://schemas.microsoft.com/office/2007/relationships/hdphoto" Target="../media/hdphoto15.wdp"/><Relationship Id="rId23" Type="http://schemas.openxmlformats.org/officeDocument/2006/relationships/image" Target="../media/image70.png"/><Relationship Id="rId10" Type="http://schemas.openxmlformats.org/officeDocument/2006/relationships/image" Target="../media/image78.png"/><Relationship Id="rId19" Type="http://schemas.openxmlformats.org/officeDocument/2006/relationships/image" Target="../media/image60.png"/><Relationship Id="rId4" Type="http://schemas.openxmlformats.org/officeDocument/2006/relationships/image" Target="../media/image72.jpeg"/><Relationship Id="rId9" Type="http://schemas.openxmlformats.org/officeDocument/2006/relationships/image" Target="../media/image73.jpeg"/><Relationship Id="rId14" Type="http://schemas.openxmlformats.org/officeDocument/2006/relationships/image" Target="../media/image74.png"/><Relationship Id="rId22" Type="http://schemas.microsoft.com/office/2007/relationships/hdphoto" Target="../media/hdphoto13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microsoft.com/office/2007/relationships/hdphoto" Target="../media/hdphoto8.wdp"/><Relationship Id="rId18" Type="http://schemas.openxmlformats.org/officeDocument/2006/relationships/image" Target="../media/image73.jpeg"/><Relationship Id="rId3" Type="http://schemas.openxmlformats.org/officeDocument/2006/relationships/image" Target="../media/image75.png"/><Relationship Id="rId21" Type="http://schemas.openxmlformats.org/officeDocument/2006/relationships/image" Target="../media/image74.png"/><Relationship Id="rId7" Type="http://schemas.openxmlformats.org/officeDocument/2006/relationships/image" Target="../media/image72.jpeg"/><Relationship Id="rId12" Type="http://schemas.openxmlformats.org/officeDocument/2006/relationships/image" Target="../media/image60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0.jpeg"/><Relationship Id="rId20" Type="http://schemas.microsoft.com/office/2007/relationships/hdphoto" Target="../media/hdphoto13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24" Type="http://schemas.microsoft.com/office/2007/relationships/hdphoto" Target="../media/hdphoto10.wdp"/><Relationship Id="rId5" Type="http://schemas.microsoft.com/office/2007/relationships/hdphoto" Target="../media/hdphoto12.wdp"/><Relationship Id="rId15" Type="http://schemas.microsoft.com/office/2007/relationships/hdphoto" Target="../media/hdphoto14.wdp"/><Relationship Id="rId23" Type="http://schemas.openxmlformats.org/officeDocument/2006/relationships/image" Target="../media/image63.png"/><Relationship Id="rId10" Type="http://schemas.microsoft.com/office/2007/relationships/hdphoto" Target="../media/hdphoto16.wdp"/><Relationship Id="rId19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78.png"/><Relationship Id="rId14" Type="http://schemas.openxmlformats.org/officeDocument/2006/relationships/image" Target="../media/image70.png"/><Relationship Id="rId22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2.png"/><Relationship Id="rId3" Type="http://schemas.openxmlformats.org/officeDocument/2006/relationships/image" Target="../media/image81.jpeg"/><Relationship Id="rId21" Type="http://schemas.openxmlformats.org/officeDocument/2006/relationships/image" Target="../media/image98.jpeg"/><Relationship Id="rId34" Type="http://schemas.openxmlformats.org/officeDocument/2006/relationships/image" Target="../media/image108.png"/><Relationship Id="rId7" Type="http://schemas.openxmlformats.org/officeDocument/2006/relationships/image" Target="../media/image85.png"/><Relationship Id="rId12" Type="http://schemas.openxmlformats.org/officeDocument/2006/relationships/hyperlink" Target="http://www.google.com/url?sa=i&amp;rct=j&amp;q=&amp;esrc=s&amp;source=images&amp;cd=&amp;cad=rja&amp;uact=8&amp;ved=0ahUKEwj888eUydfOAhVGKyYKHVFTAIoQjRwIBw&amp;url=http://upticknewswire.com/skkynet-wins-best-iot-security-solution-award-at-m2m-expo-2015/&amp;psig=AFQjCNFsH6XVHf0aFCJwq6loRFuOE0REVw&amp;ust=1472042860700318" TargetMode="External"/><Relationship Id="rId17" Type="http://schemas.openxmlformats.org/officeDocument/2006/relationships/image" Target="../media/image94.png"/><Relationship Id="rId25" Type="http://schemas.openxmlformats.org/officeDocument/2006/relationships/image" Target="../media/image58.png"/><Relationship Id="rId33" Type="http://schemas.openxmlformats.org/officeDocument/2006/relationships/image" Target="../media/image107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93.png"/><Relationship Id="rId20" Type="http://schemas.openxmlformats.org/officeDocument/2006/relationships/image" Target="../media/image97.jpe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1.jpeg"/><Relationship Id="rId32" Type="http://schemas.microsoft.com/office/2007/relationships/hdphoto" Target="../media/hdphoto18.wdp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4.png"/><Relationship Id="rId10" Type="http://schemas.openxmlformats.org/officeDocument/2006/relationships/image" Target="../media/image88.png"/><Relationship Id="rId19" Type="http://schemas.openxmlformats.org/officeDocument/2006/relationships/image" Target="../media/image96.jpeg"/><Relationship Id="rId31" Type="http://schemas.openxmlformats.org/officeDocument/2006/relationships/image" Target="../media/image106.png"/><Relationship Id="rId4" Type="http://schemas.openxmlformats.org/officeDocument/2006/relationships/image" Target="../media/image82.png"/><Relationship Id="rId9" Type="http://schemas.openxmlformats.org/officeDocument/2006/relationships/image" Target="../media/image87.jpe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3.png"/><Relationship Id="rId30" Type="http://schemas.microsoft.com/office/2007/relationships/hdphoto" Target="../media/hdphoto17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r="43615"/>
          <a:stretch/>
        </p:blipFill>
        <p:spPr/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65D12E5-3963-4021-A5B3-1559422AD1CF}"/>
              </a:ext>
            </a:extLst>
          </p:cNvPr>
          <p:cNvSpPr/>
          <p:nvPr/>
        </p:nvSpPr>
        <p:spPr>
          <a:xfrm rot="5400000">
            <a:off x="2601802" y="2494981"/>
            <a:ext cx="6858000" cy="186804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342900" dist="38100" sx="112000" sy="112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329BA67-58CD-4897-B081-30E3B602A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47150" y="30248"/>
            <a:ext cx="3153181" cy="6827753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76B20D20-3717-4F0B-8F23-E91BD58E55CF}"/>
              </a:ext>
            </a:extLst>
          </p:cNvPr>
          <p:cNvSpPr/>
          <p:nvPr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29EE2-597E-4846-9B85-480944C85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81" cy="6858000"/>
          </a:xfrm>
          <a:prstGeom prst="rect">
            <a:avLst/>
          </a:prstGeom>
        </p:spPr>
      </p:pic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8005AA32-1124-4D7E-9BF8-9301B5F22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48" y="5890160"/>
            <a:ext cx="1115127" cy="766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EB80-3F33-4661-BE44-2032C2DEEEC0}"/>
              </a:ext>
            </a:extLst>
          </p:cNvPr>
          <p:cNvSpPr txBox="1"/>
          <p:nvPr/>
        </p:nvSpPr>
        <p:spPr>
          <a:xfrm>
            <a:off x="724819" y="6273201"/>
            <a:ext cx="465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61D2C"/>
                </a:solidFill>
                <a:latin typeface="BankGothic Md BT" panose="020B0807020203060204" pitchFamily="34" charset="0"/>
              </a:rPr>
              <a:t>Excellence. </a:t>
            </a:r>
            <a:r>
              <a:rPr lang="en-US" dirty="0">
                <a:latin typeface="BankGothic Md BT" panose="020B0807020203060204" pitchFamily="34" charset="0"/>
              </a:rPr>
              <a:t>Redefined.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0D10A-2A56-495A-A04E-7C4AF1E2072D}"/>
              </a:ext>
            </a:extLst>
          </p:cNvPr>
          <p:cNvSpPr txBox="1">
            <a:spLocks/>
          </p:cNvSpPr>
          <p:nvPr/>
        </p:nvSpPr>
        <p:spPr>
          <a:xfrm>
            <a:off x="799911" y="2729822"/>
            <a:ext cx="5204649" cy="13707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tillium" panose="00000500000000000000" pitchFamily="50" charset="0"/>
              </a:rPr>
              <a:t>From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tillium" panose="00000500000000000000" pitchFamily="50" charset="0"/>
              </a:rPr>
              <a:t>Legacy to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Titillium" panose="00000500000000000000" pitchFamily="50" charset="0"/>
              </a:rPr>
              <a:t>IIoT</a:t>
            </a:r>
            <a:r>
              <a:rPr lang="en-US" dirty="0">
                <a:latin typeface="Titillium" panose="00000500000000000000" pitchFamily="50" charset="0"/>
              </a:rPr>
              <a:t/>
            </a:r>
            <a:br>
              <a:rPr lang="en-US" dirty="0">
                <a:latin typeface="Titillium" panose="00000500000000000000" pitchFamily="50" charset="0"/>
              </a:rPr>
            </a:br>
            <a:endParaRPr lang="en-US" dirty="0" smtClean="0">
              <a:latin typeface="Titillium" panose="00000500000000000000" pitchFamily="50" charset="0"/>
            </a:endParaRPr>
          </a:p>
          <a:p>
            <a:pPr algn="ctr"/>
            <a:r>
              <a:rPr lang="en-US" sz="5300" b="1" dirty="0" smtClean="0">
                <a:solidFill>
                  <a:srgbClr val="A61D2C"/>
                </a:solidFill>
                <a:latin typeface="Titillium" panose="00000500000000000000" pitchFamily="50" charset="0"/>
              </a:rPr>
              <a:t>The Complete Strategy</a:t>
            </a:r>
            <a:endParaRPr lang="en-US" sz="5300" b="1" dirty="0">
              <a:solidFill>
                <a:srgbClr val="A61D2C"/>
              </a:solidFill>
              <a:latin typeface="Titillium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8CA18-7CA6-459A-AE8B-2973EE26DE77}"/>
              </a:ext>
            </a:extLst>
          </p:cNvPr>
          <p:cNvSpPr txBox="1"/>
          <p:nvPr/>
        </p:nvSpPr>
        <p:spPr>
          <a:xfrm>
            <a:off x="12788900" y="30248"/>
            <a:ext cx="241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first use,  if you need to add a new image make sure to right click on the uploaded picture and select “</a:t>
            </a:r>
            <a:r>
              <a:rPr lang="en-US" b="1" dirty="0"/>
              <a:t>Send To Back”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54647-576D-4D7D-A0DD-F849B746B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8900" y="2018257"/>
            <a:ext cx="2205039" cy="126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D2A77B-741D-4424-A780-12A9D2F06875}"/>
              </a:ext>
            </a:extLst>
          </p:cNvPr>
          <p:cNvSpPr txBox="1"/>
          <p:nvPr/>
        </p:nvSpPr>
        <p:spPr>
          <a:xfrm>
            <a:off x="12788900" y="3320349"/>
            <a:ext cx="241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*Correct use of image layers</a:t>
            </a:r>
            <a:endParaRPr lang="en-US" sz="1400" b="1" dirty="0"/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718744" y="5404842"/>
            <a:ext cx="8839200" cy="7572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dirty="0" smtClean="0"/>
              <a:t>Brett Lincoln</a:t>
            </a:r>
          </a:p>
          <a:p>
            <a:pPr marL="0" indent="0">
              <a:buNone/>
            </a:pPr>
            <a:r>
              <a:rPr lang="en-US" sz="2133" dirty="0" smtClean="0"/>
              <a:t>Sales Area Manager for Red 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E34F59-4744-45F5-8592-41025A4A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113" cy="5760720"/>
          </a:xfrm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BDFD2B-721C-4F99-A187-B4DB9F2D3ED5}"/>
              </a:ext>
            </a:extLst>
          </p:cNvPr>
          <p:cNvSpPr txBox="1">
            <a:spLocks/>
          </p:cNvSpPr>
          <p:nvPr/>
        </p:nvSpPr>
        <p:spPr>
          <a:xfrm>
            <a:off x="985002" y="24387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Take Small Steps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“Do the difficult things while they are easy and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do the great things while they are small” – </a:t>
            </a:r>
            <a:r>
              <a:rPr lang="en-US" sz="2000" i="1" baseline="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Lao Tzu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C3EC-77F2-4CE0-9248-1F8B9F6B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220" y="1198273"/>
            <a:ext cx="2292279" cy="124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1675-8CB8-4549-8C8E-5700704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043" y="3462396"/>
            <a:ext cx="2231456" cy="179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2B826-3594-420D-9503-5E711C90C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192" y="6211011"/>
            <a:ext cx="2090784" cy="2019392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FBF1F163-5949-4235-9BDF-6FAEC7FC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0" b="690"/>
          <a:stretch>
            <a:fillRect/>
          </a:stretch>
        </p:blipFill>
        <p:spPr>
          <a:xfrm>
            <a:off x="12838669" y="-269629"/>
            <a:ext cx="2347830" cy="1319452"/>
          </a:xfrm>
          <a:prstGeom prst="rect">
            <a:avLst/>
          </a:prstGeom>
          <a:solidFill>
            <a:srgbClr val="1B365D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1CA67-63A9-4513-AD98-4553F93A356E}"/>
              </a:ext>
            </a:extLst>
          </p:cNvPr>
          <p:cNvSpPr txBox="1"/>
          <p:nvPr/>
        </p:nvSpPr>
        <p:spPr>
          <a:xfrm>
            <a:off x="12838669" y="-8209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Click on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50B9F-4B61-4CC5-9F03-1DEC6876EB8C}"/>
              </a:ext>
            </a:extLst>
          </p:cNvPr>
          <p:cNvSpPr txBox="1"/>
          <p:nvPr/>
        </p:nvSpPr>
        <p:spPr>
          <a:xfrm>
            <a:off x="12838668" y="2626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2. Click on color and choose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Dark blue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98901-64CD-4865-8BC6-34E92800FA44}"/>
              </a:ext>
            </a:extLst>
          </p:cNvPr>
          <p:cNvSpPr txBox="1"/>
          <p:nvPr/>
        </p:nvSpPr>
        <p:spPr>
          <a:xfrm>
            <a:off x="12894220" y="543121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3. Click on corrections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Brightness: -40%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222" y="6404658"/>
            <a:ext cx="626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Contents of this document are confidential and for Red Lion Controls use only. © Copyright Red Lion 2019. </a:t>
            </a:r>
          </a:p>
        </p:txBody>
      </p:sp>
    </p:spTree>
    <p:extLst>
      <p:ext uri="{BB962C8B-B14F-4D97-AF65-F5344CB8AC3E}">
        <p14:creationId xmlns:p14="http://schemas.microsoft.com/office/powerpoint/2010/main" val="10429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761">
            <a:extLst>
              <a:ext uri="{FF2B5EF4-FFF2-40B4-BE49-F238E27FC236}">
                <a16:creationId xmlns:a16="http://schemas.microsoft.com/office/drawing/2014/main" id="{C9608D57-87EA-42B6-8056-B15F65C3C605}"/>
              </a:ext>
            </a:extLst>
          </p:cNvPr>
          <p:cNvSpPr>
            <a:spLocks/>
          </p:cNvSpPr>
          <p:nvPr/>
        </p:nvSpPr>
        <p:spPr bwMode="auto">
          <a:xfrm>
            <a:off x="5484813" y="995503"/>
            <a:ext cx="1209675" cy="1606551"/>
          </a:xfrm>
          <a:custGeom>
            <a:avLst/>
            <a:gdLst>
              <a:gd name="T0" fmla="*/ 0 w 3048"/>
              <a:gd name="T1" fmla="*/ 537 h 4048"/>
              <a:gd name="T2" fmla="*/ 0 w 3048"/>
              <a:gd name="T3" fmla="*/ 2523 h 4048"/>
              <a:gd name="T4" fmla="*/ 1524 w 3048"/>
              <a:gd name="T5" fmla="*/ 4048 h 4048"/>
              <a:gd name="T6" fmla="*/ 3048 w 3048"/>
              <a:gd name="T7" fmla="*/ 2523 h 4048"/>
              <a:gd name="T8" fmla="*/ 3048 w 3048"/>
              <a:gd name="T9" fmla="*/ 537 h 4048"/>
              <a:gd name="T10" fmla="*/ 3046 w 3048"/>
              <a:gd name="T11" fmla="*/ 481 h 4048"/>
              <a:gd name="T12" fmla="*/ 3025 w 3048"/>
              <a:gd name="T13" fmla="*/ 377 h 4048"/>
              <a:gd name="T14" fmla="*/ 2984 w 3048"/>
              <a:gd name="T15" fmla="*/ 281 h 4048"/>
              <a:gd name="T16" fmla="*/ 2926 w 3048"/>
              <a:gd name="T17" fmla="*/ 195 h 4048"/>
              <a:gd name="T18" fmla="*/ 2854 w 3048"/>
              <a:gd name="T19" fmla="*/ 123 h 4048"/>
              <a:gd name="T20" fmla="*/ 2767 w 3048"/>
              <a:gd name="T21" fmla="*/ 64 h 4048"/>
              <a:gd name="T22" fmla="*/ 2672 w 3048"/>
              <a:gd name="T23" fmla="*/ 24 h 4048"/>
              <a:gd name="T24" fmla="*/ 2567 w 3048"/>
              <a:gd name="T25" fmla="*/ 2 h 4048"/>
              <a:gd name="T26" fmla="*/ 2512 w 3048"/>
              <a:gd name="T27" fmla="*/ 0 h 4048"/>
              <a:gd name="T28" fmla="*/ 537 w 3048"/>
              <a:gd name="T29" fmla="*/ 0 h 4048"/>
              <a:gd name="T30" fmla="*/ 482 w 3048"/>
              <a:gd name="T31" fmla="*/ 2 h 4048"/>
              <a:gd name="T32" fmla="*/ 378 w 3048"/>
              <a:gd name="T33" fmla="*/ 24 h 4048"/>
              <a:gd name="T34" fmla="*/ 281 w 3048"/>
              <a:gd name="T35" fmla="*/ 64 h 4048"/>
              <a:gd name="T36" fmla="*/ 196 w 3048"/>
              <a:gd name="T37" fmla="*/ 123 h 4048"/>
              <a:gd name="T38" fmla="*/ 123 w 3048"/>
              <a:gd name="T39" fmla="*/ 195 h 4048"/>
              <a:gd name="T40" fmla="*/ 64 w 3048"/>
              <a:gd name="T41" fmla="*/ 281 h 4048"/>
              <a:gd name="T42" fmla="*/ 24 w 3048"/>
              <a:gd name="T43" fmla="*/ 377 h 4048"/>
              <a:gd name="T44" fmla="*/ 2 w 3048"/>
              <a:gd name="T45" fmla="*/ 481 h 4048"/>
              <a:gd name="T46" fmla="*/ 0 w 3048"/>
              <a:gd name="T47" fmla="*/ 537 h 4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48" h="4048">
                <a:moveTo>
                  <a:pt x="0" y="537"/>
                </a:moveTo>
                <a:lnTo>
                  <a:pt x="0" y="2523"/>
                </a:lnTo>
                <a:lnTo>
                  <a:pt x="1524" y="4048"/>
                </a:lnTo>
                <a:lnTo>
                  <a:pt x="3048" y="2523"/>
                </a:lnTo>
                <a:lnTo>
                  <a:pt x="3048" y="537"/>
                </a:lnTo>
                <a:lnTo>
                  <a:pt x="3046" y="481"/>
                </a:lnTo>
                <a:lnTo>
                  <a:pt x="3025" y="377"/>
                </a:lnTo>
                <a:lnTo>
                  <a:pt x="2984" y="281"/>
                </a:lnTo>
                <a:lnTo>
                  <a:pt x="2926" y="195"/>
                </a:lnTo>
                <a:lnTo>
                  <a:pt x="2854" y="123"/>
                </a:lnTo>
                <a:lnTo>
                  <a:pt x="2767" y="64"/>
                </a:lnTo>
                <a:lnTo>
                  <a:pt x="2672" y="24"/>
                </a:lnTo>
                <a:lnTo>
                  <a:pt x="2567" y="2"/>
                </a:lnTo>
                <a:lnTo>
                  <a:pt x="2512" y="0"/>
                </a:lnTo>
                <a:lnTo>
                  <a:pt x="537" y="0"/>
                </a:lnTo>
                <a:lnTo>
                  <a:pt x="482" y="2"/>
                </a:lnTo>
                <a:lnTo>
                  <a:pt x="378" y="24"/>
                </a:lnTo>
                <a:lnTo>
                  <a:pt x="281" y="64"/>
                </a:lnTo>
                <a:lnTo>
                  <a:pt x="196" y="123"/>
                </a:lnTo>
                <a:lnTo>
                  <a:pt x="123" y="195"/>
                </a:lnTo>
                <a:lnTo>
                  <a:pt x="64" y="281"/>
                </a:lnTo>
                <a:lnTo>
                  <a:pt x="24" y="377"/>
                </a:lnTo>
                <a:lnTo>
                  <a:pt x="2" y="481"/>
                </a:lnTo>
                <a:lnTo>
                  <a:pt x="0" y="5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62">
            <a:extLst>
              <a:ext uri="{FF2B5EF4-FFF2-40B4-BE49-F238E27FC236}">
                <a16:creationId xmlns:a16="http://schemas.microsoft.com/office/drawing/2014/main" id="{C48FAF01-BF2C-4F8D-835C-DE8D84B314A9}"/>
              </a:ext>
            </a:extLst>
          </p:cNvPr>
          <p:cNvSpPr>
            <a:spLocks/>
          </p:cNvSpPr>
          <p:nvPr/>
        </p:nvSpPr>
        <p:spPr bwMode="auto">
          <a:xfrm>
            <a:off x="6599240" y="1459053"/>
            <a:ext cx="1546225" cy="1482725"/>
          </a:xfrm>
          <a:custGeom>
            <a:avLst/>
            <a:gdLst>
              <a:gd name="T0" fmla="*/ 1794 w 3895"/>
              <a:gd name="T1" fmla="*/ 118 h 3740"/>
              <a:gd name="T2" fmla="*/ 240 w 3895"/>
              <a:gd name="T3" fmla="*/ 1356 h 3740"/>
              <a:gd name="T4" fmla="*/ 0 w 3895"/>
              <a:gd name="T5" fmla="*/ 3498 h 3740"/>
              <a:gd name="T6" fmla="*/ 2141 w 3895"/>
              <a:gd name="T7" fmla="*/ 3740 h 3740"/>
              <a:gd name="T8" fmla="*/ 3693 w 3895"/>
              <a:gd name="T9" fmla="*/ 2501 h 3740"/>
              <a:gd name="T10" fmla="*/ 3735 w 3895"/>
              <a:gd name="T11" fmla="*/ 2466 h 3740"/>
              <a:gd name="T12" fmla="*/ 3803 w 3895"/>
              <a:gd name="T13" fmla="*/ 2384 h 3740"/>
              <a:gd name="T14" fmla="*/ 3854 w 3895"/>
              <a:gd name="T15" fmla="*/ 2291 h 3740"/>
              <a:gd name="T16" fmla="*/ 3884 w 3895"/>
              <a:gd name="T17" fmla="*/ 2193 h 3740"/>
              <a:gd name="T18" fmla="*/ 3895 w 3895"/>
              <a:gd name="T19" fmla="*/ 2090 h 3740"/>
              <a:gd name="T20" fmla="*/ 3887 w 3895"/>
              <a:gd name="T21" fmla="*/ 1987 h 3740"/>
              <a:gd name="T22" fmla="*/ 3859 w 3895"/>
              <a:gd name="T23" fmla="*/ 1887 h 3740"/>
              <a:gd name="T24" fmla="*/ 3811 w 3895"/>
              <a:gd name="T25" fmla="*/ 1791 h 3740"/>
              <a:gd name="T26" fmla="*/ 3778 w 3895"/>
              <a:gd name="T27" fmla="*/ 1747 h 3740"/>
              <a:gd name="T28" fmla="*/ 3163 w 3895"/>
              <a:gd name="T29" fmla="*/ 975 h 3740"/>
              <a:gd name="T30" fmla="*/ 2547 w 3895"/>
              <a:gd name="T31" fmla="*/ 202 h 3740"/>
              <a:gd name="T32" fmla="*/ 2511 w 3895"/>
              <a:gd name="T33" fmla="*/ 161 h 3740"/>
              <a:gd name="T34" fmla="*/ 2429 w 3895"/>
              <a:gd name="T35" fmla="*/ 92 h 3740"/>
              <a:gd name="T36" fmla="*/ 2338 w 3895"/>
              <a:gd name="T37" fmla="*/ 42 h 3740"/>
              <a:gd name="T38" fmla="*/ 2239 w 3895"/>
              <a:gd name="T39" fmla="*/ 11 h 3740"/>
              <a:gd name="T40" fmla="*/ 2136 w 3895"/>
              <a:gd name="T41" fmla="*/ 0 h 3740"/>
              <a:gd name="T42" fmla="*/ 2033 w 3895"/>
              <a:gd name="T43" fmla="*/ 8 h 3740"/>
              <a:gd name="T44" fmla="*/ 1933 w 3895"/>
              <a:gd name="T45" fmla="*/ 36 h 3740"/>
              <a:gd name="T46" fmla="*/ 1837 w 3895"/>
              <a:gd name="T47" fmla="*/ 84 h 3740"/>
              <a:gd name="T48" fmla="*/ 1794 w 3895"/>
              <a:gd name="T49" fmla="*/ 118 h 3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95" h="3740">
                <a:moveTo>
                  <a:pt x="1794" y="118"/>
                </a:moveTo>
                <a:lnTo>
                  <a:pt x="240" y="1356"/>
                </a:lnTo>
                <a:lnTo>
                  <a:pt x="0" y="3498"/>
                </a:lnTo>
                <a:lnTo>
                  <a:pt x="2141" y="3740"/>
                </a:lnTo>
                <a:lnTo>
                  <a:pt x="3693" y="2501"/>
                </a:lnTo>
                <a:lnTo>
                  <a:pt x="3735" y="2466"/>
                </a:lnTo>
                <a:lnTo>
                  <a:pt x="3803" y="2384"/>
                </a:lnTo>
                <a:lnTo>
                  <a:pt x="3854" y="2291"/>
                </a:lnTo>
                <a:lnTo>
                  <a:pt x="3884" y="2193"/>
                </a:lnTo>
                <a:lnTo>
                  <a:pt x="3895" y="2090"/>
                </a:lnTo>
                <a:lnTo>
                  <a:pt x="3887" y="1987"/>
                </a:lnTo>
                <a:lnTo>
                  <a:pt x="3859" y="1887"/>
                </a:lnTo>
                <a:lnTo>
                  <a:pt x="3811" y="1791"/>
                </a:lnTo>
                <a:lnTo>
                  <a:pt x="3778" y="1747"/>
                </a:lnTo>
                <a:lnTo>
                  <a:pt x="3163" y="975"/>
                </a:lnTo>
                <a:lnTo>
                  <a:pt x="2547" y="202"/>
                </a:lnTo>
                <a:lnTo>
                  <a:pt x="2511" y="161"/>
                </a:lnTo>
                <a:lnTo>
                  <a:pt x="2429" y="92"/>
                </a:lnTo>
                <a:lnTo>
                  <a:pt x="2338" y="42"/>
                </a:lnTo>
                <a:lnTo>
                  <a:pt x="2239" y="11"/>
                </a:lnTo>
                <a:lnTo>
                  <a:pt x="2136" y="0"/>
                </a:lnTo>
                <a:lnTo>
                  <a:pt x="2033" y="8"/>
                </a:lnTo>
                <a:lnTo>
                  <a:pt x="1933" y="36"/>
                </a:lnTo>
                <a:lnTo>
                  <a:pt x="1837" y="84"/>
                </a:lnTo>
                <a:lnTo>
                  <a:pt x="1794" y="1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63">
            <a:extLst>
              <a:ext uri="{FF2B5EF4-FFF2-40B4-BE49-F238E27FC236}">
                <a16:creationId xmlns:a16="http://schemas.microsoft.com/office/drawing/2014/main" id="{5DC45623-D86F-4E23-A221-4FFF96214058}"/>
              </a:ext>
            </a:extLst>
          </p:cNvPr>
          <p:cNvSpPr>
            <a:spLocks/>
          </p:cNvSpPr>
          <p:nvPr/>
        </p:nvSpPr>
        <p:spPr bwMode="auto">
          <a:xfrm>
            <a:off x="6724650" y="2941777"/>
            <a:ext cx="1657351" cy="1360488"/>
          </a:xfrm>
          <a:custGeom>
            <a:avLst/>
            <a:gdLst>
              <a:gd name="T0" fmla="*/ 3760 w 4176"/>
              <a:gd name="T1" fmla="*/ 443 h 3427"/>
              <a:gd name="T2" fmla="*/ 1824 w 4176"/>
              <a:gd name="T3" fmla="*/ 0 h 3427"/>
              <a:gd name="T4" fmla="*/ 0 w 4176"/>
              <a:gd name="T5" fmla="*/ 1146 h 3427"/>
              <a:gd name="T6" fmla="*/ 1146 w 4176"/>
              <a:gd name="T7" fmla="*/ 2972 h 3427"/>
              <a:gd name="T8" fmla="*/ 3081 w 4176"/>
              <a:gd name="T9" fmla="*/ 3414 h 3427"/>
              <a:gd name="T10" fmla="*/ 3135 w 4176"/>
              <a:gd name="T11" fmla="*/ 3424 h 3427"/>
              <a:gd name="T12" fmla="*/ 3243 w 4176"/>
              <a:gd name="T13" fmla="*/ 3427 h 3427"/>
              <a:gd name="T14" fmla="*/ 3346 w 4176"/>
              <a:gd name="T15" fmla="*/ 3409 h 3427"/>
              <a:gd name="T16" fmla="*/ 3442 w 4176"/>
              <a:gd name="T17" fmla="*/ 3372 h 3427"/>
              <a:gd name="T18" fmla="*/ 3529 w 4176"/>
              <a:gd name="T19" fmla="*/ 3316 h 3427"/>
              <a:gd name="T20" fmla="*/ 3604 w 4176"/>
              <a:gd name="T21" fmla="*/ 3246 h 3427"/>
              <a:gd name="T22" fmla="*/ 3666 w 4176"/>
              <a:gd name="T23" fmla="*/ 3161 h 3427"/>
              <a:gd name="T24" fmla="*/ 3710 w 4176"/>
              <a:gd name="T25" fmla="*/ 3064 h 3427"/>
              <a:gd name="T26" fmla="*/ 3724 w 4176"/>
              <a:gd name="T27" fmla="*/ 3011 h 3427"/>
              <a:gd name="T28" fmla="*/ 3943 w 4176"/>
              <a:gd name="T29" fmla="*/ 2047 h 3427"/>
              <a:gd name="T30" fmla="*/ 4164 w 4176"/>
              <a:gd name="T31" fmla="*/ 1085 h 3427"/>
              <a:gd name="T32" fmla="*/ 4174 w 4176"/>
              <a:gd name="T33" fmla="*/ 1031 h 3427"/>
              <a:gd name="T34" fmla="*/ 4176 w 4176"/>
              <a:gd name="T35" fmla="*/ 924 h 3427"/>
              <a:gd name="T36" fmla="*/ 4158 w 4176"/>
              <a:gd name="T37" fmla="*/ 820 h 3427"/>
              <a:gd name="T38" fmla="*/ 4121 w 4176"/>
              <a:gd name="T39" fmla="*/ 724 h 3427"/>
              <a:gd name="T40" fmla="*/ 4066 w 4176"/>
              <a:gd name="T41" fmla="*/ 637 h 3427"/>
              <a:gd name="T42" fmla="*/ 3995 w 4176"/>
              <a:gd name="T43" fmla="*/ 562 h 3427"/>
              <a:gd name="T44" fmla="*/ 3911 w 4176"/>
              <a:gd name="T45" fmla="*/ 500 h 3427"/>
              <a:gd name="T46" fmla="*/ 3813 w 4176"/>
              <a:gd name="T47" fmla="*/ 456 h 3427"/>
              <a:gd name="T48" fmla="*/ 3760 w 4176"/>
              <a:gd name="T49" fmla="*/ 443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76" h="3427">
                <a:moveTo>
                  <a:pt x="3760" y="443"/>
                </a:moveTo>
                <a:lnTo>
                  <a:pt x="1824" y="0"/>
                </a:lnTo>
                <a:lnTo>
                  <a:pt x="0" y="1146"/>
                </a:lnTo>
                <a:lnTo>
                  <a:pt x="1146" y="2972"/>
                </a:lnTo>
                <a:lnTo>
                  <a:pt x="3081" y="3414"/>
                </a:lnTo>
                <a:lnTo>
                  <a:pt x="3135" y="3424"/>
                </a:lnTo>
                <a:lnTo>
                  <a:pt x="3243" y="3427"/>
                </a:lnTo>
                <a:lnTo>
                  <a:pt x="3346" y="3409"/>
                </a:lnTo>
                <a:lnTo>
                  <a:pt x="3442" y="3372"/>
                </a:lnTo>
                <a:lnTo>
                  <a:pt x="3529" y="3316"/>
                </a:lnTo>
                <a:lnTo>
                  <a:pt x="3604" y="3246"/>
                </a:lnTo>
                <a:lnTo>
                  <a:pt x="3666" y="3161"/>
                </a:lnTo>
                <a:lnTo>
                  <a:pt x="3710" y="3064"/>
                </a:lnTo>
                <a:lnTo>
                  <a:pt x="3724" y="3011"/>
                </a:lnTo>
                <a:lnTo>
                  <a:pt x="3943" y="2047"/>
                </a:lnTo>
                <a:lnTo>
                  <a:pt x="4164" y="1085"/>
                </a:lnTo>
                <a:lnTo>
                  <a:pt x="4174" y="1031"/>
                </a:lnTo>
                <a:lnTo>
                  <a:pt x="4176" y="924"/>
                </a:lnTo>
                <a:lnTo>
                  <a:pt x="4158" y="820"/>
                </a:lnTo>
                <a:lnTo>
                  <a:pt x="4121" y="724"/>
                </a:lnTo>
                <a:lnTo>
                  <a:pt x="4066" y="637"/>
                </a:lnTo>
                <a:lnTo>
                  <a:pt x="3995" y="562"/>
                </a:lnTo>
                <a:lnTo>
                  <a:pt x="3911" y="500"/>
                </a:lnTo>
                <a:lnTo>
                  <a:pt x="3813" y="456"/>
                </a:lnTo>
                <a:lnTo>
                  <a:pt x="3760" y="443"/>
                </a:lnTo>
                <a:close/>
              </a:path>
            </a:pathLst>
          </a:custGeom>
          <a:solidFill>
            <a:srgbClr val="6C2B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64">
            <a:extLst>
              <a:ext uri="{FF2B5EF4-FFF2-40B4-BE49-F238E27FC236}">
                <a16:creationId xmlns:a16="http://schemas.microsoft.com/office/drawing/2014/main" id="{0A70CD5D-EAC4-47A4-9B91-80E031992F41}"/>
              </a:ext>
            </a:extLst>
          </p:cNvPr>
          <p:cNvSpPr>
            <a:spLocks/>
          </p:cNvSpPr>
          <p:nvPr/>
        </p:nvSpPr>
        <p:spPr bwMode="auto">
          <a:xfrm>
            <a:off x="6091239" y="3840303"/>
            <a:ext cx="1452563" cy="1638300"/>
          </a:xfrm>
          <a:custGeom>
            <a:avLst/>
            <a:gdLst>
              <a:gd name="T0" fmla="*/ 3606 w 3660"/>
              <a:gd name="T1" fmla="*/ 2502 h 4129"/>
              <a:gd name="T2" fmla="*/ 2745 w 3660"/>
              <a:gd name="T3" fmla="*/ 712 h 4129"/>
              <a:gd name="T4" fmla="*/ 711 w 3660"/>
              <a:gd name="T5" fmla="*/ 0 h 4129"/>
              <a:gd name="T6" fmla="*/ 0 w 3660"/>
              <a:gd name="T7" fmla="*/ 2034 h 4129"/>
              <a:gd name="T8" fmla="*/ 860 w 3660"/>
              <a:gd name="T9" fmla="*/ 3824 h 4129"/>
              <a:gd name="T10" fmla="*/ 886 w 3660"/>
              <a:gd name="T11" fmla="*/ 3872 h 4129"/>
              <a:gd name="T12" fmla="*/ 952 w 3660"/>
              <a:gd name="T13" fmla="*/ 3958 h 4129"/>
              <a:gd name="T14" fmla="*/ 1029 w 3660"/>
              <a:gd name="T15" fmla="*/ 4027 h 4129"/>
              <a:gd name="T16" fmla="*/ 1119 w 3660"/>
              <a:gd name="T17" fmla="*/ 4079 h 4129"/>
              <a:gd name="T18" fmla="*/ 1216 w 3660"/>
              <a:gd name="T19" fmla="*/ 4113 h 4129"/>
              <a:gd name="T20" fmla="*/ 1318 w 3660"/>
              <a:gd name="T21" fmla="*/ 4129 h 4129"/>
              <a:gd name="T22" fmla="*/ 1422 w 3660"/>
              <a:gd name="T23" fmla="*/ 4123 h 4129"/>
              <a:gd name="T24" fmla="*/ 1526 w 3660"/>
              <a:gd name="T25" fmla="*/ 4097 h 4129"/>
              <a:gd name="T26" fmla="*/ 1576 w 3660"/>
              <a:gd name="T27" fmla="*/ 4075 h 4129"/>
              <a:gd name="T28" fmla="*/ 2467 w 3660"/>
              <a:gd name="T29" fmla="*/ 3646 h 4129"/>
              <a:gd name="T30" fmla="*/ 3356 w 3660"/>
              <a:gd name="T31" fmla="*/ 3218 h 4129"/>
              <a:gd name="T32" fmla="*/ 3405 w 3660"/>
              <a:gd name="T33" fmla="*/ 3192 h 4129"/>
              <a:gd name="T34" fmla="*/ 3489 w 3660"/>
              <a:gd name="T35" fmla="*/ 3127 h 4129"/>
              <a:gd name="T36" fmla="*/ 3559 w 3660"/>
              <a:gd name="T37" fmla="*/ 3049 h 4129"/>
              <a:gd name="T38" fmla="*/ 3611 w 3660"/>
              <a:gd name="T39" fmla="*/ 2959 h 4129"/>
              <a:gd name="T40" fmla="*/ 3645 w 3660"/>
              <a:gd name="T41" fmla="*/ 2863 h 4129"/>
              <a:gd name="T42" fmla="*/ 3660 w 3660"/>
              <a:gd name="T43" fmla="*/ 2760 h 4129"/>
              <a:gd name="T44" fmla="*/ 3655 w 3660"/>
              <a:gd name="T45" fmla="*/ 2656 h 4129"/>
              <a:gd name="T46" fmla="*/ 3629 w 3660"/>
              <a:gd name="T47" fmla="*/ 2552 h 4129"/>
              <a:gd name="T48" fmla="*/ 3606 w 3660"/>
              <a:gd name="T49" fmla="*/ 2502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60" h="4129">
                <a:moveTo>
                  <a:pt x="3606" y="2502"/>
                </a:moveTo>
                <a:lnTo>
                  <a:pt x="2745" y="712"/>
                </a:lnTo>
                <a:lnTo>
                  <a:pt x="711" y="0"/>
                </a:lnTo>
                <a:lnTo>
                  <a:pt x="0" y="2034"/>
                </a:lnTo>
                <a:lnTo>
                  <a:pt x="860" y="3824"/>
                </a:lnTo>
                <a:lnTo>
                  <a:pt x="886" y="3872"/>
                </a:lnTo>
                <a:lnTo>
                  <a:pt x="952" y="3958"/>
                </a:lnTo>
                <a:lnTo>
                  <a:pt x="1029" y="4027"/>
                </a:lnTo>
                <a:lnTo>
                  <a:pt x="1119" y="4079"/>
                </a:lnTo>
                <a:lnTo>
                  <a:pt x="1216" y="4113"/>
                </a:lnTo>
                <a:lnTo>
                  <a:pt x="1318" y="4129"/>
                </a:lnTo>
                <a:lnTo>
                  <a:pt x="1422" y="4123"/>
                </a:lnTo>
                <a:lnTo>
                  <a:pt x="1526" y="4097"/>
                </a:lnTo>
                <a:lnTo>
                  <a:pt x="1576" y="4075"/>
                </a:lnTo>
                <a:lnTo>
                  <a:pt x="2467" y="3646"/>
                </a:lnTo>
                <a:lnTo>
                  <a:pt x="3356" y="3218"/>
                </a:lnTo>
                <a:lnTo>
                  <a:pt x="3405" y="3192"/>
                </a:lnTo>
                <a:lnTo>
                  <a:pt x="3489" y="3127"/>
                </a:lnTo>
                <a:lnTo>
                  <a:pt x="3559" y="3049"/>
                </a:lnTo>
                <a:lnTo>
                  <a:pt x="3611" y="2959"/>
                </a:lnTo>
                <a:lnTo>
                  <a:pt x="3645" y="2863"/>
                </a:lnTo>
                <a:lnTo>
                  <a:pt x="3660" y="2760"/>
                </a:lnTo>
                <a:lnTo>
                  <a:pt x="3655" y="2656"/>
                </a:lnTo>
                <a:lnTo>
                  <a:pt x="3629" y="2552"/>
                </a:lnTo>
                <a:lnTo>
                  <a:pt x="3606" y="25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65">
            <a:extLst>
              <a:ext uri="{FF2B5EF4-FFF2-40B4-BE49-F238E27FC236}">
                <a16:creationId xmlns:a16="http://schemas.microsoft.com/office/drawing/2014/main" id="{CD47AEE2-F7A6-46B5-9013-59C830728F55}"/>
              </a:ext>
            </a:extLst>
          </p:cNvPr>
          <p:cNvSpPr>
            <a:spLocks/>
          </p:cNvSpPr>
          <p:nvPr/>
        </p:nvSpPr>
        <p:spPr bwMode="auto">
          <a:xfrm>
            <a:off x="4035426" y="1460642"/>
            <a:ext cx="1544639" cy="1484313"/>
          </a:xfrm>
          <a:custGeom>
            <a:avLst/>
            <a:gdLst>
              <a:gd name="T0" fmla="*/ 2103 w 3896"/>
              <a:gd name="T1" fmla="*/ 118 h 3739"/>
              <a:gd name="T2" fmla="*/ 3655 w 3896"/>
              <a:gd name="T3" fmla="*/ 1356 h 3739"/>
              <a:gd name="T4" fmla="*/ 3896 w 3896"/>
              <a:gd name="T5" fmla="*/ 3499 h 3739"/>
              <a:gd name="T6" fmla="*/ 1755 w 3896"/>
              <a:gd name="T7" fmla="*/ 3739 h 3739"/>
              <a:gd name="T8" fmla="*/ 203 w 3896"/>
              <a:gd name="T9" fmla="*/ 2501 h 3739"/>
              <a:gd name="T10" fmla="*/ 161 w 3896"/>
              <a:gd name="T11" fmla="*/ 2466 h 3739"/>
              <a:gd name="T12" fmla="*/ 92 w 3896"/>
              <a:gd name="T13" fmla="*/ 2383 h 3739"/>
              <a:gd name="T14" fmla="*/ 42 w 3896"/>
              <a:gd name="T15" fmla="*/ 2291 h 3739"/>
              <a:gd name="T16" fmla="*/ 11 w 3896"/>
              <a:gd name="T17" fmla="*/ 2192 h 3739"/>
              <a:gd name="T18" fmla="*/ 0 w 3896"/>
              <a:gd name="T19" fmla="*/ 2090 h 3739"/>
              <a:gd name="T20" fmla="*/ 8 w 3896"/>
              <a:gd name="T21" fmla="*/ 1988 h 3739"/>
              <a:gd name="T22" fmla="*/ 36 w 3896"/>
              <a:gd name="T23" fmla="*/ 1886 h 3739"/>
              <a:gd name="T24" fmla="*/ 84 w 3896"/>
              <a:gd name="T25" fmla="*/ 1791 h 3739"/>
              <a:gd name="T26" fmla="*/ 117 w 3896"/>
              <a:gd name="T27" fmla="*/ 1747 h 3739"/>
              <a:gd name="T28" fmla="*/ 733 w 3896"/>
              <a:gd name="T29" fmla="*/ 975 h 3739"/>
              <a:gd name="T30" fmla="*/ 1349 w 3896"/>
              <a:gd name="T31" fmla="*/ 203 h 3739"/>
              <a:gd name="T32" fmla="*/ 1385 w 3896"/>
              <a:gd name="T33" fmla="*/ 161 h 3739"/>
              <a:gd name="T34" fmla="*/ 1467 w 3896"/>
              <a:gd name="T35" fmla="*/ 92 h 3739"/>
              <a:gd name="T36" fmla="*/ 1558 w 3896"/>
              <a:gd name="T37" fmla="*/ 43 h 3739"/>
              <a:gd name="T38" fmla="*/ 1657 w 3896"/>
              <a:gd name="T39" fmla="*/ 11 h 3739"/>
              <a:gd name="T40" fmla="*/ 1759 w 3896"/>
              <a:gd name="T41" fmla="*/ 0 h 3739"/>
              <a:gd name="T42" fmla="*/ 1863 w 3896"/>
              <a:gd name="T43" fmla="*/ 8 h 3739"/>
              <a:gd name="T44" fmla="*/ 1963 w 3896"/>
              <a:gd name="T45" fmla="*/ 36 h 3739"/>
              <a:gd name="T46" fmla="*/ 2058 w 3896"/>
              <a:gd name="T47" fmla="*/ 85 h 3739"/>
              <a:gd name="T48" fmla="*/ 2103 w 3896"/>
              <a:gd name="T49" fmla="*/ 118 h 3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96" h="3739">
                <a:moveTo>
                  <a:pt x="2103" y="118"/>
                </a:moveTo>
                <a:lnTo>
                  <a:pt x="3655" y="1356"/>
                </a:lnTo>
                <a:lnTo>
                  <a:pt x="3896" y="3499"/>
                </a:lnTo>
                <a:lnTo>
                  <a:pt x="1755" y="3739"/>
                </a:lnTo>
                <a:lnTo>
                  <a:pt x="203" y="2501"/>
                </a:lnTo>
                <a:lnTo>
                  <a:pt x="161" y="2466"/>
                </a:lnTo>
                <a:lnTo>
                  <a:pt x="92" y="2383"/>
                </a:lnTo>
                <a:lnTo>
                  <a:pt x="42" y="2291"/>
                </a:lnTo>
                <a:lnTo>
                  <a:pt x="11" y="2192"/>
                </a:lnTo>
                <a:lnTo>
                  <a:pt x="0" y="2090"/>
                </a:lnTo>
                <a:lnTo>
                  <a:pt x="8" y="1988"/>
                </a:lnTo>
                <a:lnTo>
                  <a:pt x="36" y="1886"/>
                </a:lnTo>
                <a:lnTo>
                  <a:pt x="84" y="1791"/>
                </a:lnTo>
                <a:lnTo>
                  <a:pt x="117" y="1747"/>
                </a:lnTo>
                <a:lnTo>
                  <a:pt x="733" y="975"/>
                </a:lnTo>
                <a:lnTo>
                  <a:pt x="1349" y="203"/>
                </a:lnTo>
                <a:lnTo>
                  <a:pt x="1385" y="161"/>
                </a:lnTo>
                <a:lnTo>
                  <a:pt x="1467" y="92"/>
                </a:lnTo>
                <a:lnTo>
                  <a:pt x="1558" y="43"/>
                </a:lnTo>
                <a:lnTo>
                  <a:pt x="1657" y="11"/>
                </a:lnTo>
                <a:lnTo>
                  <a:pt x="1759" y="0"/>
                </a:lnTo>
                <a:lnTo>
                  <a:pt x="1863" y="8"/>
                </a:lnTo>
                <a:lnTo>
                  <a:pt x="1963" y="36"/>
                </a:lnTo>
                <a:lnTo>
                  <a:pt x="2058" y="85"/>
                </a:lnTo>
                <a:lnTo>
                  <a:pt x="2103" y="1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66">
            <a:extLst>
              <a:ext uri="{FF2B5EF4-FFF2-40B4-BE49-F238E27FC236}">
                <a16:creationId xmlns:a16="http://schemas.microsoft.com/office/drawing/2014/main" id="{3B1E9FA0-012A-4E1E-9A89-790FD443AD83}"/>
              </a:ext>
            </a:extLst>
          </p:cNvPr>
          <p:cNvSpPr>
            <a:spLocks/>
          </p:cNvSpPr>
          <p:nvPr/>
        </p:nvSpPr>
        <p:spPr bwMode="auto">
          <a:xfrm>
            <a:off x="3797301" y="2944953"/>
            <a:ext cx="1657351" cy="1360488"/>
          </a:xfrm>
          <a:custGeom>
            <a:avLst/>
            <a:gdLst>
              <a:gd name="T0" fmla="*/ 417 w 4177"/>
              <a:gd name="T1" fmla="*/ 441 h 3427"/>
              <a:gd name="T2" fmla="*/ 2353 w 4177"/>
              <a:gd name="T3" fmla="*/ 0 h 3427"/>
              <a:gd name="T4" fmla="*/ 4177 w 4177"/>
              <a:gd name="T5" fmla="*/ 1146 h 3427"/>
              <a:gd name="T6" fmla="*/ 3031 w 4177"/>
              <a:gd name="T7" fmla="*/ 2971 h 3427"/>
              <a:gd name="T8" fmla="*/ 1095 w 4177"/>
              <a:gd name="T9" fmla="*/ 3413 h 3427"/>
              <a:gd name="T10" fmla="*/ 1041 w 4177"/>
              <a:gd name="T11" fmla="*/ 3424 h 3427"/>
              <a:gd name="T12" fmla="*/ 934 w 4177"/>
              <a:gd name="T13" fmla="*/ 3427 h 3427"/>
              <a:gd name="T14" fmla="*/ 831 w 4177"/>
              <a:gd name="T15" fmla="*/ 3407 h 3427"/>
              <a:gd name="T16" fmla="*/ 734 w 4177"/>
              <a:gd name="T17" fmla="*/ 3370 h 3427"/>
              <a:gd name="T18" fmla="*/ 648 w 4177"/>
              <a:gd name="T19" fmla="*/ 3316 h 3427"/>
              <a:gd name="T20" fmla="*/ 572 w 4177"/>
              <a:gd name="T21" fmla="*/ 3246 h 3427"/>
              <a:gd name="T22" fmla="*/ 511 w 4177"/>
              <a:gd name="T23" fmla="*/ 3160 h 3427"/>
              <a:gd name="T24" fmla="*/ 467 w 4177"/>
              <a:gd name="T25" fmla="*/ 3063 h 3427"/>
              <a:gd name="T26" fmla="*/ 452 w 4177"/>
              <a:gd name="T27" fmla="*/ 3009 h 3427"/>
              <a:gd name="T28" fmla="*/ 233 w 4177"/>
              <a:gd name="T29" fmla="*/ 2047 h 3427"/>
              <a:gd name="T30" fmla="*/ 13 w 4177"/>
              <a:gd name="T31" fmla="*/ 1083 h 3427"/>
              <a:gd name="T32" fmla="*/ 3 w 4177"/>
              <a:gd name="T33" fmla="*/ 1029 h 3427"/>
              <a:gd name="T34" fmla="*/ 0 w 4177"/>
              <a:gd name="T35" fmla="*/ 923 h 3427"/>
              <a:gd name="T36" fmla="*/ 18 w 4177"/>
              <a:gd name="T37" fmla="*/ 820 h 3427"/>
              <a:gd name="T38" fmla="*/ 55 w 4177"/>
              <a:gd name="T39" fmla="*/ 724 h 3427"/>
              <a:gd name="T40" fmla="*/ 111 w 4177"/>
              <a:gd name="T41" fmla="*/ 636 h 3427"/>
              <a:gd name="T42" fmla="*/ 181 w 4177"/>
              <a:gd name="T43" fmla="*/ 561 h 3427"/>
              <a:gd name="T44" fmla="*/ 266 w 4177"/>
              <a:gd name="T45" fmla="*/ 500 h 3427"/>
              <a:gd name="T46" fmla="*/ 363 w 4177"/>
              <a:gd name="T47" fmla="*/ 455 h 3427"/>
              <a:gd name="T48" fmla="*/ 417 w 4177"/>
              <a:gd name="T49" fmla="*/ 441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77" h="3427">
                <a:moveTo>
                  <a:pt x="417" y="441"/>
                </a:moveTo>
                <a:lnTo>
                  <a:pt x="2353" y="0"/>
                </a:lnTo>
                <a:lnTo>
                  <a:pt x="4177" y="1146"/>
                </a:lnTo>
                <a:lnTo>
                  <a:pt x="3031" y="2971"/>
                </a:lnTo>
                <a:lnTo>
                  <a:pt x="1095" y="3413"/>
                </a:lnTo>
                <a:lnTo>
                  <a:pt x="1041" y="3424"/>
                </a:lnTo>
                <a:lnTo>
                  <a:pt x="934" y="3427"/>
                </a:lnTo>
                <a:lnTo>
                  <a:pt x="831" y="3407"/>
                </a:lnTo>
                <a:lnTo>
                  <a:pt x="734" y="3370"/>
                </a:lnTo>
                <a:lnTo>
                  <a:pt x="648" y="3316"/>
                </a:lnTo>
                <a:lnTo>
                  <a:pt x="572" y="3246"/>
                </a:lnTo>
                <a:lnTo>
                  <a:pt x="511" y="3160"/>
                </a:lnTo>
                <a:lnTo>
                  <a:pt x="467" y="3063"/>
                </a:lnTo>
                <a:lnTo>
                  <a:pt x="452" y="3009"/>
                </a:lnTo>
                <a:lnTo>
                  <a:pt x="233" y="2047"/>
                </a:lnTo>
                <a:lnTo>
                  <a:pt x="13" y="1083"/>
                </a:lnTo>
                <a:lnTo>
                  <a:pt x="3" y="1029"/>
                </a:lnTo>
                <a:lnTo>
                  <a:pt x="0" y="923"/>
                </a:lnTo>
                <a:lnTo>
                  <a:pt x="18" y="820"/>
                </a:lnTo>
                <a:lnTo>
                  <a:pt x="55" y="724"/>
                </a:lnTo>
                <a:lnTo>
                  <a:pt x="111" y="636"/>
                </a:lnTo>
                <a:lnTo>
                  <a:pt x="181" y="561"/>
                </a:lnTo>
                <a:lnTo>
                  <a:pt x="266" y="500"/>
                </a:lnTo>
                <a:lnTo>
                  <a:pt x="363" y="455"/>
                </a:lnTo>
                <a:lnTo>
                  <a:pt x="417" y="4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67">
            <a:extLst>
              <a:ext uri="{FF2B5EF4-FFF2-40B4-BE49-F238E27FC236}">
                <a16:creationId xmlns:a16="http://schemas.microsoft.com/office/drawing/2014/main" id="{4F079F6E-B13B-4AFD-B8C6-0871820B2F45}"/>
              </a:ext>
            </a:extLst>
          </p:cNvPr>
          <p:cNvSpPr>
            <a:spLocks/>
          </p:cNvSpPr>
          <p:nvPr/>
        </p:nvSpPr>
        <p:spPr bwMode="auto">
          <a:xfrm>
            <a:off x="4635501" y="3843477"/>
            <a:ext cx="1454151" cy="1638300"/>
          </a:xfrm>
          <a:custGeom>
            <a:avLst/>
            <a:gdLst>
              <a:gd name="T0" fmla="*/ 54 w 3661"/>
              <a:gd name="T1" fmla="*/ 2501 h 4128"/>
              <a:gd name="T2" fmla="*/ 915 w 3661"/>
              <a:gd name="T3" fmla="*/ 711 h 4128"/>
              <a:gd name="T4" fmla="*/ 2950 w 3661"/>
              <a:gd name="T5" fmla="*/ 0 h 4128"/>
              <a:gd name="T6" fmla="*/ 3661 w 3661"/>
              <a:gd name="T7" fmla="*/ 2035 h 4128"/>
              <a:gd name="T8" fmla="*/ 2800 w 3661"/>
              <a:gd name="T9" fmla="*/ 3824 h 4128"/>
              <a:gd name="T10" fmla="*/ 2774 w 3661"/>
              <a:gd name="T11" fmla="*/ 3873 h 4128"/>
              <a:gd name="T12" fmla="*/ 2710 w 3661"/>
              <a:gd name="T13" fmla="*/ 3959 h 4128"/>
              <a:gd name="T14" fmla="*/ 2631 w 3661"/>
              <a:gd name="T15" fmla="*/ 4027 h 4128"/>
              <a:gd name="T16" fmla="*/ 2542 w 3661"/>
              <a:gd name="T17" fmla="*/ 4079 h 4128"/>
              <a:gd name="T18" fmla="*/ 2445 w 3661"/>
              <a:gd name="T19" fmla="*/ 4114 h 4128"/>
              <a:gd name="T20" fmla="*/ 2343 w 3661"/>
              <a:gd name="T21" fmla="*/ 4128 h 4128"/>
              <a:gd name="T22" fmla="*/ 2238 w 3661"/>
              <a:gd name="T23" fmla="*/ 4123 h 4128"/>
              <a:gd name="T24" fmla="*/ 2135 w 3661"/>
              <a:gd name="T25" fmla="*/ 4097 h 4128"/>
              <a:gd name="T26" fmla="*/ 2084 w 3661"/>
              <a:gd name="T27" fmla="*/ 4074 h 4128"/>
              <a:gd name="T28" fmla="*/ 1194 w 3661"/>
              <a:gd name="T29" fmla="*/ 3646 h 4128"/>
              <a:gd name="T30" fmla="*/ 305 w 3661"/>
              <a:gd name="T31" fmla="*/ 3218 h 4128"/>
              <a:gd name="T32" fmla="*/ 255 w 3661"/>
              <a:gd name="T33" fmla="*/ 3192 h 4128"/>
              <a:gd name="T34" fmla="*/ 171 w 3661"/>
              <a:gd name="T35" fmla="*/ 3128 h 4128"/>
              <a:gd name="T36" fmla="*/ 101 w 3661"/>
              <a:gd name="T37" fmla="*/ 3049 h 4128"/>
              <a:gd name="T38" fmla="*/ 50 w 3661"/>
              <a:gd name="T39" fmla="*/ 2960 h 4128"/>
              <a:gd name="T40" fmla="*/ 16 w 3661"/>
              <a:gd name="T41" fmla="*/ 2862 h 4128"/>
              <a:gd name="T42" fmla="*/ 0 w 3661"/>
              <a:gd name="T43" fmla="*/ 2760 h 4128"/>
              <a:gd name="T44" fmla="*/ 6 w 3661"/>
              <a:gd name="T45" fmla="*/ 2655 h 4128"/>
              <a:gd name="T46" fmla="*/ 32 w 3661"/>
              <a:gd name="T47" fmla="*/ 2552 h 4128"/>
              <a:gd name="T48" fmla="*/ 54 w 3661"/>
              <a:gd name="T49" fmla="*/ 2501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61" h="4128">
                <a:moveTo>
                  <a:pt x="54" y="2501"/>
                </a:moveTo>
                <a:lnTo>
                  <a:pt x="915" y="711"/>
                </a:lnTo>
                <a:lnTo>
                  <a:pt x="2950" y="0"/>
                </a:lnTo>
                <a:lnTo>
                  <a:pt x="3661" y="2035"/>
                </a:lnTo>
                <a:lnTo>
                  <a:pt x="2800" y="3824"/>
                </a:lnTo>
                <a:lnTo>
                  <a:pt x="2774" y="3873"/>
                </a:lnTo>
                <a:lnTo>
                  <a:pt x="2710" y="3959"/>
                </a:lnTo>
                <a:lnTo>
                  <a:pt x="2631" y="4027"/>
                </a:lnTo>
                <a:lnTo>
                  <a:pt x="2542" y="4079"/>
                </a:lnTo>
                <a:lnTo>
                  <a:pt x="2445" y="4114"/>
                </a:lnTo>
                <a:lnTo>
                  <a:pt x="2343" y="4128"/>
                </a:lnTo>
                <a:lnTo>
                  <a:pt x="2238" y="4123"/>
                </a:lnTo>
                <a:lnTo>
                  <a:pt x="2135" y="4097"/>
                </a:lnTo>
                <a:lnTo>
                  <a:pt x="2084" y="4074"/>
                </a:lnTo>
                <a:lnTo>
                  <a:pt x="1194" y="3646"/>
                </a:lnTo>
                <a:lnTo>
                  <a:pt x="305" y="3218"/>
                </a:lnTo>
                <a:lnTo>
                  <a:pt x="255" y="3192"/>
                </a:lnTo>
                <a:lnTo>
                  <a:pt x="171" y="3128"/>
                </a:lnTo>
                <a:lnTo>
                  <a:pt x="101" y="3049"/>
                </a:lnTo>
                <a:lnTo>
                  <a:pt x="50" y="2960"/>
                </a:lnTo>
                <a:lnTo>
                  <a:pt x="16" y="2862"/>
                </a:lnTo>
                <a:lnTo>
                  <a:pt x="0" y="2760"/>
                </a:lnTo>
                <a:lnTo>
                  <a:pt x="6" y="2655"/>
                </a:lnTo>
                <a:lnTo>
                  <a:pt x="32" y="2552"/>
                </a:lnTo>
                <a:lnTo>
                  <a:pt x="54" y="25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230">
            <a:extLst>
              <a:ext uri="{FF2B5EF4-FFF2-40B4-BE49-F238E27FC236}">
                <a16:creationId xmlns:a16="http://schemas.microsoft.com/office/drawing/2014/main" id="{F9F005AD-1F59-4FFB-A9B9-56C905295134}"/>
              </a:ext>
            </a:extLst>
          </p:cNvPr>
          <p:cNvSpPr>
            <a:spLocks/>
          </p:cNvSpPr>
          <p:nvPr/>
        </p:nvSpPr>
        <p:spPr bwMode="auto">
          <a:xfrm>
            <a:off x="6723065" y="2290902"/>
            <a:ext cx="474663" cy="4762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b="1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1" name="Freeform 1231">
            <a:extLst>
              <a:ext uri="{FF2B5EF4-FFF2-40B4-BE49-F238E27FC236}">
                <a16:creationId xmlns:a16="http://schemas.microsoft.com/office/drawing/2014/main" id="{02570189-99BF-47A4-AFB3-B8F298A4FCB4}"/>
              </a:ext>
            </a:extLst>
          </p:cNvPr>
          <p:cNvSpPr>
            <a:spLocks/>
          </p:cNvSpPr>
          <p:nvPr/>
        </p:nvSpPr>
        <p:spPr bwMode="auto">
          <a:xfrm>
            <a:off x="6929437" y="3243402"/>
            <a:ext cx="476251" cy="4762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b="1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42" name="Freeform 1232">
            <a:extLst>
              <a:ext uri="{FF2B5EF4-FFF2-40B4-BE49-F238E27FC236}">
                <a16:creationId xmlns:a16="http://schemas.microsoft.com/office/drawing/2014/main" id="{AFDC2A99-DE4A-4867-B698-E01425BBC63F}"/>
              </a:ext>
            </a:extLst>
          </p:cNvPr>
          <p:cNvSpPr>
            <a:spLocks/>
          </p:cNvSpPr>
          <p:nvPr/>
        </p:nvSpPr>
        <p:spPr bwMode="auto">
          <a:xfrm>
            <a:off x="6321426" y="4008577"/>
            <a:ext cx="474663" cy="4762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b="1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73" name="Freeform 1233">
            <a:extLst>
              <a:ext uri="{FF2B5EF4-FFF2-40B4-BE49-F238E27FC236}">
                <a16:creationId xmlns:a16="http://schemas.microsoft.com/office/drawing/2014/main" id="{FF3F42C6-8A32-47F1-A235-CB34254D4A4E}"/>
              </a:ext>
            </a:extLst>
          </p:cNvPr>
          <p:cNvSpPr>
            <a:spLocks/>
          </p:cNvSpPr>
          <p:nvPr/>
        </p:nvSpPr>
        <p:spPr bwMode="auto">
          <a:xfrm>
            <a:off x="5346700" y="4008577"/>
            <a:ext cx="476251" cy="4762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74" name="Freeform 1234">
            <a:extLst>
              <a:ext uri="{FF2B5EF4-FFF2-40B4-BE49-F238E27FC236}">
                <a16:creationId xmlns:a16="http://schemas.microsoft.com/office/drawing/2014/main" id="{855A85CC-4F3E-4685-8166-6C7EC9041DDD}"/>
              </a:ext>
            </a:extLst>
          </p:cNvPr>
          <p:cNvSpPr>
            <a:spLocks/>
          </p:cNvSpPr>
          <p:nvPr/>
        </p:nvSpPr>
        <p:spPr bwMode="auto">
          <a:xfrm>
            <a:off x="4811713" y="3249751"/>
            <a:ext cx="476251" cy="4762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b="1">
                <a:solidFill>
                  <a:schemeClr val="tx2"/>
                </a:solidFill>
              </a:rPr>
              <a:t>06</a:t>
            </a:r>
          </a:p>
        </p:txBody>
      </p:sp>
      <p:sp>
        <p:nvSpPr>
          <p:cNvPr id="75" name="Freeform 1235">
            <a:extLst>
              <a:ext uri="{FF2B5EF4-FFF2-40B4-BE49-F238E27FC236}">
                <a16:creationId xmlns:a16="http://schemas.microsoft.com/office/drawing/2014/main" id="{96206EB6-7A5F-403D-9E1D-7C7CBB6ADA47}"/>
              </a:ext>
            </a:extLst>
          </p:cNvPr>
          <p:cNvSpPr>
            <a:spLocks/>
          </p:cNvSpPr>
          <p:nvPr/>
        </p:nvSpPr>
        <p:spPr bwMode="auto">
          <a:xfrm>
            <a:off x="4983165" y="2290902"/>
            <a:ext cx="474663" cy="4762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07</a:t>
            </a:r>
          </a:p>
        </p:txBody>
      </p:sp>
      <p:sp>
        <p:nvSpPr>
          <p:cNvPr id="77" name="Freeform 1229">
            <a:extLst>
              <a:ext uri="{FF2B5EF4-FFF2-40B4-BE49-F238E27FC236}">
                <a16:creationId xmlns:a16="http://schemas.microsoft.com/office/drawing/2014/main" id="{28781D07-66D2-4418-9875-93A9D978C1C6}"/>
              </a:ext>
            </a:extLst>
          </p:cNvPr>
          <p:cNvSpPr>
            <a:spLocks/>
          </p:cNvSpPr>
          <p:nvPr/>
        </p:nvSpPr>
        <p:spPr bwMode="auto">
          <a:xfrm>
            <a:off x="5837237" y="1859102"/>
            <a:ext cx="476251" cy="4762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4E4FB-C0E0-4955-9CB9-B78C6D3DA4D9}"/>
              </a:ext>
            </a:extLst>
          </p:cNvPr>
          <p:cNvGrpSpPr/>
          <p:nvPr/>
        </p:nvGrpSpPr>
        <p:grpSpPr>
          <a:xfrm>
            <a:off x="332936" y="2915175"/>
            <a:ext cx="2937088" cy="1204426"/>
            <a:chOff x="332936" y="3032971"/>
            <a:chExt cx="2937088" cy="1204425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3F70BDE-4CFF-46CC-90A8-BC0FDB3917A2}"/>
                </a:ext>
              </a:extLst>
            </p:cNvPr>
            <p:cNvSpPr txBox="1"/>
            <p:nvPr/>
          </p:nvSpPr>
          <p:spPr>
            <a:xfrm>
              <a:off x="332936" y="3032971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dirty="0"/>
                <a:t>Log &amp; Analyze</a:t>
              </a:r>
              <a:endParaRPr lang="en-US" sz="2400" b="1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C0B180B-EBF1-44F1-BDE2-AE1922A220D1}"/>
                </a:ext>
              </a:extLst>
            </p:cNvPr>
            <p:cNvSpPr txBox="1"/>
            <p:nvPr/>
          </p:nvSpPr>
          <p:spPr>
            <a:xfrm>
              <a:off x="340731" y="3406400"/>
              <a:ext cx="2929293" cy="830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Collect sensor, production, KPI, personnel feedback, and machine data  for historical analysis. Look for correlation between events and data.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A5443E-3EAC-43C6-8AFD-ACEFF3FA1242}"/>
              </a:ext>
            </a:extLst>
          </p:cNvPr>
          <p:cNvGrpSpPr/>
          <p:nvPr/>
        </p:nvGrpSpPr>
        <p:grpSpPr>
          <a:xfrm>
            <a:off x="332936" y="4038042"/>
            <a:ext cx="2937088" cy="1943091"/>
            <a:chOff x="332936" y="5020517"/>
            <a:chExt cx="2937088" cy="194308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6369DDA-6CC6-4D39-B798-29D5702719F8}"/>
                </a:ext>
              </a:extLst>
            </p:cNvPr>
            <p:cNvSpPr txBox="1"/>
            <p:nvPr/>
          </p:nvSpPr>
          <p:spPr>
            <a:xfrm>
              <a:off x="332936" y="5020517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dirty="0"/>
                <a:t>Act Locally</a:t>
              </a:r>
              <a:endParaRPr lang="en-US" sz="2400" b="1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00C6E5-792E-4E5F-AE1D-B736B5767167}"/>
                </a:ext>
              </a:extLst>
            </p:cNvPr>
            <p:cNvSpPr txBox="1"/>
            <p:nvPr/>
          </p:nvSpPr>
          <p:spPr>
            <a:xfrm>
              <a:off x="340731" y="5393948"/>
              <a:ext cx="2929293" cy="156965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panel meters and HMIs to provide information to production personnel. Calculate and display KPIs to provide awareness of performance.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nable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standardized entry of problems and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causes. Use sensor and machine data to facilitate troubleshooting using descriptive diagnostics. 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23119F-26CB-4D97-866F-F745575B2337}"/>
              </a:ext>
            </a:extLst>
          </p:cNvPr>
          <p:cNvGrpSpPr/>
          <p:nvPr/>
        </p:nvGrpSpPr>
        <p:grpSpPr>
          <a:xfrm>
            <a:off x="340731" y="1426072"/>
            <a:ext cx="2937088" cy="1389096"/>
            <a:chOff x="340731" y="1327874"/>
            <a:chExt cx="2937088" cy="138909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068E4D6-027D-4F36-8D88-144C8152E6F4}"/>
                </a:ext>
              </a:extLst>
            </p:cNvPr>
            <p:cNvSpPr txBox="1"/>
            <p:nvPr/>
          </p:nvSpPr>
          <p:spPr>
            <a:xfrm>
              <a:off x="340731" y="1327874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dirty="0"/>
                <a:t>Begin Again</a:t>
              </a:r>
              <a:endParaRPr lang="en-US" sz="2400" b="1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649164-FBAC-4CEF-A2DD-CD361BCB89E2}"/>
                </a:ext>
              </a:extLst>
            </p:cNvPr>
            <p:cNvSpPr txBox="1"/>
            <p:nvPr/>
          </p:nvSpPr>
          <p:spPr>
            <a:xfrm>
              <a:off x="348526" y="1701306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Iterating </a:t>
              </a:r>
              <a:r>
                <a:rPr lang="en-US" sz="1200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often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ensures changes can be adopted, and adapted, quickly. Create and communicate achievable plans with short timetables.  Follow up during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gemba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walks and monitor for success.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A991F-C4D7-4B1D-9BF9-038DE08E2CCF}"/>
              </a:ext>
            </a:extLst>
          </p:cNvPr>
          <p:cNvGrpSpPr/>
          <p:nvPr/>
        </p:nvGrpSpPr>
        <p:grpSpPr>
          <a:xfrm>
            <a:off x="8921977" y="3386890"/>
            <a:ext cx="2937088" cy="1389096"/>
            <a:chOff x="8921977" y="3714532"/>
            <a:chExt cx="2937088" cy="138909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0D22F45-CC7C-4AA6-B8E9-D3AF25E1C202}"/>
                </a:ext>
              </a:extLst>
            </p:cNvPr>
            <p:cNvSpPr txBox="1"/>
            <p:nvPr/>
          </p:nvSpPr>
          <p:spPr>
            <a:xfrm>
              <a:off x="8921977" y="371453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Data Fluency</a:t>
              </a:r>
              <a:endParaRPr lang="en-US" sz="2400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72BC2E8-7136-4FF1-9800-84E78C11A953}"/>
                </a:ext>
              </a:extLst>
            </p:cNvPr>
            <p:cNvSpPr txBox="1"/>
            <p:nvPr/>
          </p:nvSpPr>
          <p:spPr>
            <a:xfrm>
              <a:off x="8929772" y="4087964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Increase your data fluency: take an inventory of the protocols, media types and applications used in the operation. Do you lack insight into orphaned equipment that’s critical to your success?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37CCC2-75D5-4B4F-ADB8-97F6DAC4E5B8}"/>
              </a:ext>
            </a:extLst>
          </p:cNvPr>
          <p:cNvGrpSpPr/>
          <p:nvPr/>
        </p:nvGrpSpPr>
        <p:grpSpPr>
          <a:xfrm>
            <a:off x="8921977" y="4781039"/>
            <a:ext cx="2937088" cy="1573762"/>
            <a:chOff x="8921977" y="5020516"/>
            <a:chExt cx="2937088" cy="157376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3B3D93F-27CE-4A70-B99C-3FD6AB8B31A0}"/>
                </a:ext>
              </a:extLst>
            </p:cNvPr>
            <p:cNvSpPr txBox="1"/>
            <p:nvPr/>
          </p:nvSpPr>
          <p:spPr>
            <a:xfrm>
              <a:off x="8921977" y="502051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Install Sensors</a:t>
              </a:r>
              <a:endParaRPr lang="en-US" sz="2400" b="1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06B7B5D-F360-47BA-B462-D2FDEA976579}"/>
                </a:ext>
              </a:extLst>
            </p:cNvPr>
            <p:cNvSpPr txBox="1"/>
            <p:nvPr/>
          </p:nvSpPr>
          <p:spPr>
            <a:xfrm>
              <a:off x="8929772" y="5393948"/>
              <a:ext cx="2929293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Sensors transform the physical world into digital insights and offer feedback on processes in a predictable, consistent and measurable way. Add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signal conditioners </a:t>
              </a:r>
            </a:p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areas of high noise or if you’re sending data a long distance.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0EF4DC-7551-4E60-8F08-8D4EB39D63D1}"/>
              </a:ext>
            </a:extLst>
          </p:cNvPr>
          <p:cNvGrpSpPr/>
          <p:nvPr/>
        </p:nvGrpSpPr>
        <p:grpSpPr>
          <a:xfrm>
            <a:off x="8921977" y="846891"/>
            <a:ext cx="2937088" cy="1204429"/>
            <a:chOff x="8921977" y="1102566"/>
            <a:chExt cx="2937088" cy="120442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3B7F794-9B58-44E1-A807-6679BC5F5A2B}"/>
                </a:ext>
              </a:extLst>
            </p:cNvPr>
            <p:cNvSpPr txBox="1"/>
            <p:nvPr/>
          </p:nvSpPr>
          <p:spPr>
            <a:xfrm>
              <a:off x="8921977" y="11025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 err="1"/>
                <a:t>Gemba</a:t>
              </a:r>
              <a:r>
                <a:rPr lang="en-US" sz="2400" b="1" dirty="0"/>
                <a:t> Walk</a:t>
              </a:r>
              <a:endParaRPr lang="en-US" sz="2400" b="1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DA41245-C448-4A84-A566-5615F97382CC}"/>
                </a:ext>
              </a:extLst>
            </p:cNvPr>
            <p:cNvSpPr txBox="1"/>
            <p:nvPr/>
          </p:nvSpPr>
          <p:spPr>
            <a:xfrm>
              <a:off x="8929772" y="1475998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Go to the “real place” - where the work happens – and observe. Collaborate with personnel and find improvement spots in the process.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9F3382-8F2B-4D0B-B06A-954A013755AB}"/>
              </a:ext>
            </a:extLst>
          </p:cNvPr>
          <p:cNvGrpSpPr/>
          <p:nvPr/>
        </p:nvGrpSpPr>
        <p:grpSpPr>
          <a:xfrm>
            <a:off x="8921977" y="2169074"/>
            <a:ext cx="2937088" cy="1204429"/>
            <a:chOff x="8921977" y="2408549"/>
            <a:chExt cx="2937088" cy="120442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26A3268-8F1A-478A-ACC7-2B39CA2DA427}"/>
                </a:ext>
              </a:extLst>
            </p:cNvPr>
            <p:cNvSpPr txBox="1"/>
            <p:nvPr/>
          </p:nvSpPr>
          <p:spPr>
            <a:xfrm>
              <a:off x="8921977" y="2408549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Set KPIs</a:t>
              </a:r>
              <a:endParaRPr lang="en-US" sz="2400" b="1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39394D1-4647-49E2-96C3-862D53A92D58}"/>
                </a:ext>
              </a:extLst>
            </p:cNvPr>
            <p:cNvSpPr txBox="1"/>
            <p:nvPr/>
          </p:nvSpPr>
          <p:spPr>
            <a:xfrm>
              <a:off x="8929772" y="27819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Based on your “why”, in alignment with your framework and after understanding your staff’s unique needs, establish metrics in line with key priorities.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A285AA1-BC03-492D-A0B9-5DD69671DD60}"/>
              </a:ext>
            </a:extLst>
          </p:cNvPr>
          <p:cNvSpPr/>
          <p:nvPr/>
        </p:nvSpPr>
        <p:spPr>
          <a:xfrm>
            <a:off x="5541909" y="1160359"/>
            <a:ext cx="1066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Gemba</a:t>
            </a:r>
            <a:r>
              <a:rPr lang="en-US" b="1" dirty="0">
                <a:solidFill>
                  <a:schemeClr val="bg1"/>
                </a:solidFill>
              </a:rPr>
              <a:t> Walk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5696301-3C73-41F3-A5BC-4A1DFBF0D38A}"/>
              </a:ext>
            </a:extLst>
          </p:cNvPr>
          <p:cNvSpPr/>
          <p:nvPr/>
        </p:nvSpPr>
        <p:spPr>
          <a:xfrm rot="3088401">
            <a:off x="6933203" y="1996038"/>
            <a:ext cx="1066911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dirty="0"/>
              <a:t>Set KPIs</a:t>
            </a:r>
            <a:endParaRPr lang="en-US" sz="1600" b="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0ACC191-2B1C-44CA-A885-3CAB9D7D7C43}"/>
              </a:ext>
            </a:extLst>
          </p:cNvPr>
          <p:cNvSpPr/>
          <p:nvPr/>
        </p:nvSpPr>
        <p:spPr>
          <a:xfrm rot="794648">
            <a:off x="7397394" y="3357853"/>
            <a:ext cx="894639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Data Fluency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192240A-E7DB-4E2F-A5C2-9CBECDA323D6}"/>
              </a:ext>
            </a:extLst>
          </p:cNvPr>
          <p:cNvSpPr/>
          <p:nvPr/>
        </p:nvSpPr>
        <p:spPr>
          <a:xfrm rot="20060852">
            <a:off x="6300894" y="4465753"/>
            <a:ext cx="1066911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b="1" dirty="0"/>
              <a:t>Install Sensors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2C6D9C5-A729-4B67-84A9-568A21DC714F}"/>
              </a:ext>
            </a:extLst>
          </p:cNvPr>
          <p:cNvSpPr/>
          <p:nvPr/>
        </p:nvSpPr>
        <p:spPr>
          <a:xfrm rot="1531140">
            <a:off x="4800243" y="4520434"/>
            <a:ext cx="1066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 Locally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1ADB630-ECE0-4461-BC55-6ED0E6D0E05F}"/>
              </a:ext>
            </a:extLst>
          </p:cNvPr>
          <p:cNvSpPr/>
          <p:nvPr/>
        </p:nvSpPr>
        <p:spPr>
          <a:xfrm rot="20830388">
            <a:off x="3923117" y="3342407"/>
            <a:ext cx="894639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b="1" dirty="0"/>
              <a:t>Log &amp; Analyze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36AD0E7-BF5D-41EA-BAF1-1E63B9508B15}"/>
              </a:ext>
            </a:extLst>
          </p:cNvPr>
          <p:cNvSpPr/>
          <p:nvPr/>
        </p:nvSpPr>
        <p:spPr>
          <a:xfrm rot="18496394">
            <a:off x="4153647" y="1831214"/>
            <a:ext cx="1066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Begin Again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BAD267F-69D6-4350-86BF-99B6D9A97164}"/>
              </a:ext>
            </a:extLst>
          </p:cNvPr>
          <p:cNvSpPr/>
          <p:nvPr/>
        </p:nvSpPr>
        <p:spPr>
          <a:xfrm>
            <a:off x="3389341" y="4144912"/>
            <a:ext cx="93635" cy="288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523D7CD-0D4F-473C-B032-3C23B8873ED7}"/>
              </a:ext>
            </a:extLst>
          </p:cNvPr>
          <p:cNvSpPr/>
          <p:nvPr/>
        </p:nvSpPr>
        <p:spPr>
          <a:xfrm>
            <a:off x="3389341" y="3040888"/>
            <a:ext cx="93635" cy="28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8C680B-23D9-4AF3-AFBD-7138AE873326}"/>
              </a:ext>
            </a:extLst>
          </p:cNvPr>
          <p:cNvSpPr/>
          <p:nvPr/>
        </p:nvSpPr>
        <p:spPr>
          <a:xfrm>
            <a:off x="3389341" y="1570632"/>
            <a:ext cx="93635" cy="2884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A471BA5-892D-49BC-92A6-E6C4A4730EAD}"/>
              </a:ext>
            </a:extLst>
          </p:cNvPr>
          <p:cNvSpPr/>
          <p:nvPr/>
        </p:nvSpPr>
        <p:spPr>
          <a:xfrm>
            <a:off x="8723117" y="4866004"/>
            <a:ext cx="93635" cy="288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E4E6D50-CAE7-4C96-B0C5-A5645595D94E}"/>
              </a:ext>
            </a:extLst>
          </p:cNvPr>
          <p:cNvSpPr/>
          <p:nvPr/>
        </p:nvSpPr>
        <p:spPr>
          <a:xfrm>
            <a:off x="8723117" y="2268293"/>
            <a:ext cx="93635" cy="288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6BF388E-9EC8-4F9B-983A-288AC839AFC3}"/>
              </a:ext>
            </a:extLst>
          </p:cNvPr>
          <p:cNvSpPr/>
          <p:nvPr/>
        </p:nvSpPr>
        <p:spPr>
          <a:xfrm>
            <a:off x="8723117" y="953237"/>
            <a:ext cx="93635" cy="288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993A4DA-6E97-40D1-BED6-E2E7CDAFF45D}"/>
              </a:ext>
            </a:extLst>
          </p:cNvPr>
          <p:cNvSpPr/>
          <p:nvPr/>
        </p:nvSpPr>
        <p:spPr>
          <a:xfrm>
            <a:off x="8723117" y="3478977"/>
            <a:ext cx="93635" cy="288471"/>
          </a:xfrm>
          <a:prstGeom prst="rect">
            <a:avLst/>
          </a:prstGeom>
          <a:solidFill>
            <a:srgbClr val="6C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8526" y="145871"/>
            <a:ext cx="10515600" cy="1325563"/>
          </a:xfrm>
        </p:spPr>
        <p:txBody>
          <a:bodyPr/>
          <a:lstStyle/>
          <a:p>
            <a:r>
              <a:rPr lang="en-US" dirty="0" smtClean="0"/>
              <a:t>Take Small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07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23123" y="291844"/>
            <a:ext cx="1128456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Small Step: Connect Operators to Goals with Key Performance Indicators (KPIs)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1219170">
              <a:defRPr/>
            </a:pPr>
            <a:fld id="{F68327C5-B821-4FE9-A59A-A60D9EB59A9A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algn="r" defTabSz="1219170">
                <a:defRPr/>
              </a:pPr>
              <a:t>12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38953" y="4494836"/>
            <a:ext cx="2345220" cy="2031326"/>
            <a:chOff x="167962" y="4131779"/>
            <a:chExt cx="3002340" cy="2031326"/>
          </a:xfrm>
        </p:grpSpPr>
        <p:sp>
          <p:nvSpPr>
            <p:cNvPr id="60" name="Rectangle 59"/>
            <p:cNvSpPr/>
            <p:nvPr/>
          </p:nvSpPr>
          <p:spPr>
            <a:xfrm>
              <a:off x="167962" y="4131779"/>
              <a:ext cx="2967199" cy="615554"/>
            </a:xfrm>
            <a:prstGeom prst="rect">
              <a:avLst/>
            </a:prstGeom>
            <a:noFill/>
          </p:spPr>
          <p:txBody>
            <a:bodyPr wrap="square" anchor="b">
              <a:noAutofit/>
            </a:bodyPr>
            <a:lstStyle/>
            <a:p>
              <a:pPr algn="ctr" defTabSz="1219170"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Count &amp; Reject Ratio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3100" y="4747333"/>
              <a:ext cx="2967202" cy="14157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Many companies</a:t>
              </a:r>
            </a:p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will compare individual worker and shift output to invoke a</a:t>
              </a:r>
            </a:p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competitive spirit among employees.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08897" y="4528818"/>
            <a:ext cx="2085184" cy="1997345"/>
            <a:chOff x="203098" y="4165758"/>
            <a:chExt cx="2967204" cy="1997345"/>
          </a:xfrm>
        </p:grpSpPr>
        <p:sp>
          <p:nvSpPr>
            <p:cNvPr id="31" name="Rectangle 30"/>
            <p:cNvSpPr/>
            <p:nvPr/>
          </p:nvSpPr>
          <p:spPr>
            <a:xfrm>
              <a:off x="203098" y="4165758"/>
              <a:ext cx="2967202" cy="615554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3100" y="4747331"/>
              <a:ext cx="2967202" cy="141577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Display target values for output, rate, takt time and quality. This KPI helps motivate employees to meet specific performance targets.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60201" y="4528815"/>
            <a:ext cx="2085184" cy="1997347"/>
            <a:chOff x="203098" y="4165758"/>
            <a:chExt cx="2967204" cy="1997347"/>
          </a:xfrm>
        </p:grpSpPr>
        <p:sp>
          <p:nvSpPr>
            <p:cNvPr id="34" name="Rectangle 33"/>
            <p:cNvSpPr/>
            <p:nvPr/>
          </p:nvSpPr>
          <p:spPr>
            <a:xfrm>
              <a:off x="203098" y="4165758"/>
              <a:ext cx="2967202" cy="615554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Takt Time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3100" y="4747333"/>
              <a:ext cx="2967202" cy="141577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Takt time is the amount of time required for the completion of a task or the cycle time of a specific operation.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03027" y="4528815"/>
            <a:ext cx="2085184" cy="2066476"/>
            <a:chOff x="203098" y="4165758"/>
            <a:chExt cx="2967204" cy="2066477"/>
          </a:xfrm>
        </p:grpSpPr>
        <p:sp>
          <p:nvSpPr>
            <p:cNvPr id="37" name="Rectangle 36"/>
            <p:cNvSpPr/>
            <p:nvPr/>
          </p:nvSpPr>
          <p:spPr>
            <a:xfrm>
              <a:off x="203098" y="4165758"/>
              <a:ext cx="2967202" cy="615554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Downtime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3100" y="4747333"/>
              <a:ext cx="2967202" cy="148490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Whether the result of a breakdown or simply a changeover, downtime is considered one of the most important KPI metrics to track.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15235" y="4528815"/>
            <a:ext cx="2085184" cy="1997347"/>
            <a:chOff x="203098" y="4165758"/>
            <a:chExt cx="2967204" cy="1997347"/>
          </a:xfrm>
        </p:grpSpPr>
        <p:sp>
          <p:nvSpPr>
            <p:cNvPr id="40" name="Rectangle 39"/>
            <p:cNvSpPr/>
            <p:nvPr/>
          </p:nvSpPr>
          <p:spPr>
            <a:xfrm>
              <a:off x="203098" y="4165758"/>
              <a:ext cx="2967202" cy="615554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OEE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3100" y="4747333"/>
              <a:ext cx="2967202" cy="141577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OEE is a metric that multiplies availability by performance and</a:t>
              </a:r>
            </a:p>
            <a:p>
              <a:pPr algn="ctr" defTabSz="1219170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quality to determine utilization. The higher the number, the more efficient the operation.</a:t>
              </a:r>
            </a:p>
          </p:txBody>
        </p:sp>
      </p:grp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2602661"/>
            <a:ext cx="2929464" cy="16478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180" y="2527210"/>
            <a:ext cx="3197741" cy="1798729"/>
          </a:xfrm>
          <a:prstGeom prst="rect">
            <a:avLst/>
          </a:prstGeom>
          <a:noFill/>
          <a:ln w="317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9601" y="1621845"/>
            <a:ext cx="10721788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Although changing from a reactive to proactive culture is difficult, it is achievable. It requires monitoring and rewarding operating activities aligned with organizational policies.</a:t>
            </a:r>
          </a:p>
        </p:txBody>
      </p:sp>
      <p:pic>
        <p:nvPicPr>
          <p:cNvPr id="23" name="Content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71" y="2361805"/>
            <a:ext cx="3194304" cy="212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E34F59-4744-45F5-8592-41025A4A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113" cy="5760720"/>
          </a:xfrm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BDFD2B-721C-4F99-A187-B4DB9F2D3ED5}"/>
              </a:ext>
            </a:extLst>
          </p:cNvPr>
          <p:cNvSpPr txBox="1">
            <a:spLocks/>
          </p:cNvSpPr>
          <p:nvPr/>
        </p:nvSpPr>
        <p:spPr>
          <a:xfrm>
            <a:off x="985002" y="24387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Increase Operational</a:t>
            </a:r>
            <a:r>
              <a:rPr lang="en-US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 Efficiency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Address intermittent inefficiencies and improve output across the organization,</a:t>
            </a:r>
            <a:r>
              <a:rPr lang="en-US" sz="200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 RIGHT NOW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C3EC-77F2-4CE0-9248-1F8B9F6B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220" y="1198273"/>
            <a:ext cx="2292279" cy="124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1675-8CB8-4549-8C8E-5700704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043" y="3462396"/>
            <a:ext cx="2231456" cy="179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2B826-3594-420D-9503-5E711C90C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192" y="6211011"/>
            <a:ext cx="2090784" cy="2019392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FBF1F163-5949-4235-9BDF-6FAEC7FC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0" b="690"/>
          <a:stretch>
            <a:fillRect/>
          </a:stretch>
        </p:blipFill>
        <p:spPr>
          <a:xfrm>
            <a:off x="12838669" y="-269629"/>
            <a:ext cx="2347830" cy="1319452"/>
          </a:xfrm>
          <a:prstGeom prst="rect">
            <a:avLst/>
          </a:prstGeom>
          <a:solidFill>
            <a:srgbClr val="1B365D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1CA67-63A9-4513-AD98-4553F93A356E}"/>
              </a:ext>
            </a:extLst>
          </p:cNvPr>
          <p:cNvSpPr txBox="1"/>
          <p:nvPr/>
        </p:nvSpPr>
        <p:spPr>
          <a:xfrm>
            <a:off x="12838669" y="-8209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Click on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50B9F-4B61-4CC5-9F03-1DEC6876EB8C}"/>
              </a:ext>
            </a:extLst>
          </p:cNvPr>
          <p:cNvSpPr txBox="1"/>
          <p:nvPr/>
        </p:nvSpPr>
        <p:spPr>
          <a:xfrm>
            <a:off x="12838668" y="2626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2. Click on color and choose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Dark blue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98901-64CD-4865-8BC6-34E92800FA44}"/>
              </a:ext>
            </a:extLst>
          </p:cNvPr>
          <p:cNvSpPr txBox="1"/>
          <p:nvPr/>
        </p:nvSpPr>
        <p:spPr>
          <a:xfrm>
            <a:off x="12894220" y="543121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3. Click on corrections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Brightness: -40%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222" y="6404658"/>
            <a:ext cx="626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Contents of this document are confidential and for Red Lion Controls use only. © Copyright Red Lion 2019. </a:t>
            </a:r>
          </a:p>
        </p:txBody>
      </p:sp>
    </p:spTree>
    <p:extLst>
      <p:ext uri="{BB962C8B-B14F-4D97-AF65-F5344CB8AC3E}">
        <p14:creationId xmlns:p14="http://schemas.microsoft.com/office/powerpoint/2010/main" val="3108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90423"/>
            <a:ext cx="4132739" cy="271968"/>
          </a:xfrm>
          <a:prstGeom prst="rect">
            <a:avLst/>
          </a:prstGeom>
          <a:gradFill flip="none" rotWithShape="1">
            <a:gsLst>
              <a:gs pos="98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31000">
                <a:srgbClr val="666666">
                  <a:tint val="44500"/>
                  <a:satMod val="160000"/>
                </a:srgbClr>
              </a:gs>
              <a:gs pos="55000">
                <a:srgbClr val="6666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95" y="2689807"/>
            <a:ext cx="3136900" cy="1473200"/>
          </a:xfrm>
          <a:prstGeom prst="roundRect">
            <a:avLst>
              <a:gd name="adj" fmla="val 6322"/>
            </a:avLst>
          </a:prstGeom>
          <a:solidFill>
            <a:srgbClr val="16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COST &amp; COMPLEXITY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19170" y="2752434"/>
            <a:ext cx="3003551" cy="1347948"/>
          </a:xfrm>
          <a:prstGeom prst="roundRect">
            <a:avLst>
              <a:gd name="adj" fmla="val 29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9" name="Group 28"/>
          <p:cNvGrpSpPr/>
          <p:nvPr/>
        </p:nvGrpSpPr>
        <p:grpSpPr>
          <a:xfrm>
            <a:off x="3761666" y="2226413"/>
            <a:ext cx="1620671" cy="2399993"/>
            <a:chOff x="3132153" y="3403957"/>
            <a:chExt cx="1620670" cy="2399993"/>
          </a:xfrm>
        </p:grpSpPr>
        <p:grpSp>
          <p:nvGrpSpPr>
            <p:cNvPr id="30" name="Group 29"/>
            <p:cNvGrpSpPr/>
            <p:nvPr/>
          </p:nvGrpSpPr>
          <p:grpSpPr>
            <a:xfrm>
              <a:off x="4418954" y="3565145"/>
              <a:ext cx="333869" cy="1829815"/>
              <a:chOff x="4418954" y="3565145"/>
              <a:chExt cx="333869" cy="1829815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418954" y="4966519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422441" y="3565145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424517" y="4265832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32153" y="3565145"/>
              <a:ext cx="338328" cy="1829815"/>
              <a:chOff x="3132153" y="3565145"/>
              <a:chExt cx="338328" cy="1829815"/>
            </a:xfrm>
          </p:grpSpPr>
          <p:sp>
            <p:nvSpPr>
              <p:cNvPr id="50" name="Freeform 49"/>
              <p:cNvSpPr/>
              <p:nvPr/>
            </p:nvSpPr>
            <p:spPr>
              <a:xfrm flipH="1">
                <a:off x="3137790" y="4966519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flipH="1">
                <a:off x="3134257" y="3565145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flipH="1">
                <a:off x="3132153" y="4265832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87364" y="3403957"/>
              <a:ext cx="914706" cy="2399993"/>
              <a:chOff x="3490146" y="3403957"/>
              <a:chExt cx="914706" cy="239999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490146" y="3403957"/>
                <a:ext cx="914706" cy="2399993"/>
              </a:xfrm>
              <a:prstGeom prst="roundRect">
                <a:avLst/>
              </a:prstGeom>
              <a:solidFill>
                <a:srgbClr val="666666"/>
              </a:solidFill>
              <a:ln w="57150">
                <a:solidFill>
                  <a:srgbClr val="CAC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641470" y="4987181"/>
                <a:ext cx="612058" cy="621890"/>
                <a:chOff x="3641470" y="4987181"/>
                <a:chExt cx="612058" cy="62189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641470" y="4987181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691861" y="5038799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691861" y="5097794"/>
                  <a:ext cx="511277" cy="51127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734723" y="5140656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641470" y="4293008"/>
                <a:ext cx="612058" cy="621890"/>
                <a:chOff x="3641470" y="4293008"/>
                <a:chExt cx="612058" cy="62189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641470" y="4293008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691861" y="4344626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3691861" y="4403621"/>
                  <a:ext cx="511277" cy="511277"/>
                  <a:chOff x="4839624" y="5660921"/>
                  <a:chExt cx="511277" cy="511277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4839624" y="5660921"/>
                    <a:ext cx="511277" cy="511277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4882486" y="5703783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3641470" y="3598835"/>
                <a:ext cx="612058" cy="621890"/>
                <a:chOff x="3641470" y="3598835"/>
                <a:chExt cx="612058" cy="62189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641470" y="3598835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691861" y="3650453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691861" y="3709448"/>
                  <a:ext cx="511277" cy="51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734723" y="3752310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017" y="28717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136696" y="1056124"/>
            <a:ext cx="53848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/>
                </a:solidFill>
              </a:rPr>
              <a:t>How can I improve data collection &amp; monitoring without adding significant cost and complexity?</a:t>
            </a:r>
          </a:p>
          <a:p>
            <a:endParaRPr lang="en-US" dirty="0" smtClean="0"/>
          </a:p>
          <a:p>
            <a:r>
              <a:rPr lang="en-US" kern="0" dirty="0" smtClean="0">
                <a:solidFill>
                  <a:srgbClr val="000000"/>
                </a:solidFill>
                <a:ea typeface=""/>
                <a:cs typeface=""/>
              </a:rPr>
              <a:t>Accessing diverse data across an entire plant is key to improving processes and increasing operational efficiency. </a:t>
            </a:r>
          </a:p>
          <a:p>
            <a:endParaRPr lang="en-US" kern="0" dirty="0">
              <a:solidFill>
                <a:srgbClr val="000000"/>
              </a:solidFill>
              <a:ea typeface=""/>
              <a:cs typeface=""/>
            </a:endParaRPr>
          </a:p>
          <a:p>
            <a:r>
              <a:rPr lang="en-US" kern="0" dirty="0" smtClean="0">
                <a:solidFill>
                  <a:srgbClr val="000000"/>
                </a:solidFill>
                <a:ea typeface=""/>
                <a:cs typeface=""/>
              </a:rPr>
              <a:t>However, many</a:t>
            </a:r>
            <a:r>
              <a:rPr lang="en-US" dirty="0" smtClean="0">
                <a:solidFill>
                  <a:srgbClr val="000000"/>
                </a:solidFill>
                <a:ea typeface=""/>
                <a:cs typeface=""/>
              </a:rPr>
              <a:t> data acquisition systems are designed with proprietary technology which can limit flexibility or require a significant investment in hardware or software in order to connect equipment.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0" y="5010733"/>
            <a:ext cx="6840760" cy="1844675"/>
            <a:chOff x="1151620" y="3598661"/>
            <a:chExt cx="6840760" cy="3259339"/>
          </a:xfrm>
        </p:grpSpPr>
        <p:sp>
          <p:nvSpPr>
            <p:cNvPr id="58" name="Isosceles Triangle 57"/>
            <p:cNvSpPr/>
            <p:nvPr/>
          </p:nvSpPr>
          <p:spPr>
            <a:xfrm>
              <a:off x="1151620" y="3598661"/>
              <a:ext cx="6840760" cy="3259339"/>
            </a:xfrm>
            <a:prstGeom prst="triangle">
              <a:avLst>
                <a:gd name="adj" fmla="val 50212"/>
              </a:avLst>
            </a:prstGeom>
            <a:solidFill>
              <a:srgbClr val="8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465007" y="3598661"/>
              <a:ext cx="6213987" cy="3259339"/>
            </a:xfrm>
            <a:prstGeom prst="triangle">
              <a:avLst>
                <a:gd name="adj" fmla="val 50212"/>
              </a:avLst>
            </a:prstGeom>
            <a:solidFill>
              <a:srgbClr val="546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1710346" y="3598661"/>
              <a:ext cx="5723308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2086313" y="3598661"/>
              <a:ext cx="4971374" cy="3259339"/>
            </a:xfrm>
            <a:prstGeom prst="triangle">
              <a:avLst>
                <a:gd name="adj" fmla="val 50212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237641" y="3598661"/>
              <a:ext cx="4668719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4225977" y="3947706"/>
              <a:ext cx="698090" cy="2910294"/>
            </a:xfrm>
            <a:prstGeom prst="triangle">
              <a:avLst>
                <a:gd name="adj" fmla="val 5021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73793" y="5766620"/>
              <a:ext cx="796413" cy="486696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73793" y="4927190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73793" y="4322506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36643" y="3939047"/>
              <a:ext cx="261392" cy="124132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58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396" y="124416"/>
            <a:ext cx="10515600" cy="1325563"/>
          </a:xfrm>
        </p:spPr>
        <p:txBody>
          <a:bodyPr/>
          <a:lstStyle/>
          <a:p>
            <a:r>
              <a:rPr lang="en-US" dirty="0" smtClean="0"/>
              <a:t>Reduce Total Cost of Deployment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99396" y="1347146"/>
            <a:ext cx="5384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Leverage data </a:t>
            </a:r>
            <a:r>
              <a:rPr lang="en-US" dirty="0"/>
              <a:t>acquisition </a:t>
            </a:r>
            <a:r>
              <a:rPr lang="en-US" dirty="0" smtClean="0"/>
              <a:t>products that </a:t>
            </a:r>
            <a:r>
              <a:rPr lang="en-US" dirty="0"/>
              <a:t>can collect data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virtually any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endParaRPr lang="en-US" dirty="0"/>
          </a:p>
          <a:p>
            <a:r>
              <a:rPr lang="en-US" dirty="0" smtClean="0"/>
              <a:t>Use simultaneous </a:t>
            </a:r>
            <a:r>
              <a:rPr lang="en-US" dirty="0"/>
              <a:t>protocol </a:t>
            </a:r>
            <a:r>
              <a:rPr lang="en-US" dirty="0" smtClean="0"/>
              <a:t>conversion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simplify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networks </a:t>
            </a:r>
            <a:r>
              <a:rPr lang="en-US" dirty="0"/>
              <a:t>by passing data to almost any device without </a:t>
            </a:r>
            <a:r>
              <a:rPr lang="en-US" dirty="0" smtClean="0"/>
              <a:t>additional </a:t>
            </a:r>
            <a:r>
              <a:rPr lang="en-US" dirty="0"/>
              <a:t>converters</a:t>
            </a:r>
          </a:p>
          <a:p>
            <a:endParaRPr lang="en-US" dirty="0" smtClean="0"/>
          </a:p>
          <a:p>
            <a:r>
              <a:rPr lang="en-US" dirty="0" smtClean="0"/>
              <a:t>Gain insight </a:t>
            </a:r>
            <a:r>
              <a:rPr lang="en-US" dirty="0"/>
              <a:t>into what equipment is doing anytime, anywhere, any </a:t>
            </a:r>
            <a:r>
              <a:rPr lang="en-US" dirty="0" smtClean="0"/>
              <a:t>way while also reducing development time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point-and-click simplicity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3A643560-72AD-4ACB-B7F5-318D149A17C1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96" y="1965224"/>
            <a:ext cx="5384800" cy="3375025"/>
          </a:xfrm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2374" y="26784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Create Out-of-Box Compatibility with </a:t>
            </a:r>
            <a:br>
              <a:rPr lang="en-US" dirty="0" smtClean="0"/>
            </a:br>
            <a:r>
              <a:rPr lang="en-US" dirty="0" smtClean="0"/>
              <a:t>New or Existing Equipment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6928" y="1781783"/>
            <a:ext cx="8167179" cy="4755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1701800"/>
            <a:ext cx="49784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Built-in support for over 300 industrial drivers ensures equipment remains relevant for years to come</a:t>
            </a: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421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6875" y="25812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Seamlessly Integrate Multi-Generation, Multi-Vendor Systems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6875" y="1799461"/>
            <a:ext cx="9068138" cy="4833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1923" y="3334966"/>
            <a:ext cx="56896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Bridge the communication gap between disparate serial, </a:t>
            </a:r>
            <a:r>
              <a:rPr lang="en-US" sz="2400" dirty="0">
                <a:solidFill>
                  <a:prstClr val="white"/>
                </a:solidFill>
                <a:latin typeface="Segoe UI"/>
              </a:rPr>
              <a:t>Ethernet and fieldbus </a:t>
            </a:r>
            <a:r>
              <a:rPr lang="en-US" sz="2400" dirty="0">
                <a:solidFill>
                  <a:prstClr val="white"/>
                </a:solidFill>
                <a:latin typeface="Segoe UI"/>
              </a:rPr>
              <a:t>devices, </a:t>
            </a:r>
            <a:r>
              <a:rPr lang="en-US" sz="2400" dirty="0">
                <a:solidFill>
                  <a:prstClr val="white"/>
                </a:solidFill>
                <a:latin typeface="Segoe UI"/>
              </a:rPr>
              <a:t>orphaned </a:t>
            </a:r>
            <a:r>
              <a:rPr lang="en-US" sz="2400" dirty="0">
                <a:solidFill>
                  <a:prstClr val="white"/>
                </a:solidFill>
                <a:latin typeface="Segoe UI"/>
              </a:rPr>
              <a:t>by incompatible communications </a:t>
            </a:r>
            <a:r>
              <a:rPr lang="en-US" sz="2400" dirty="0">
                <a:solidFill>
                  <a:prstClr val="white"/>
                </a:solidFill>
                <a:latin typeface="Segoe UI"/>
              </a:rPr>
              <a:t>standards, using a simple point-and-click user interface</a:t>
            </a: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886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2026" y="232601"/>
            <a:ext cx="8940800" cy="1062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the Move to Managed Switches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96111" y="1294639"/>
            <a:ext cx="10871200" cy="254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it’s important to have input and control over traffic on the LAN, it’s time to move to a managed switch.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>
              <a:defRPr/>
            </a:pPr>
            <a:fld id="{FC45B0D9-A08B-4419-BB09-02E69E7555D7}" type="datetime1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8/13/2019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>
              <a:defRPr/>
            </a:pPr>
            <a:fld id="{6A5CEB0A-32B2-4797-AD62-041837E9D509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18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66993" y="3978275"/>
            <a:ext cx="10871200" cy="2540000"/>
          </a:xfrm>
        </p:spPr>
        <p:txBody>
          <a:bodyPr>
            <a:normAutofit/>
          </a:bodyPr>
          <a:lstStyle/>
          <a:p>
            <a:r>
              <a:rPr lang="en-US" dirty="0" smtClean="0"/>
              <a:t>Managed switches enable you to:</a:t>
            </a:r>
          </a:p>
          <a:p>
            <a:pPr lvl="1"/>
            <a:r>
              <a:rPr lang="en-US" dirty="0" smtClean="0"/>
              <a:t>Provide communications redundancy </a:t>
            </a:r>
          </a:p>
          <a:p>
            <a:pPr lvl="1"/>
            <a:r>
              <a:rPr lang="en-US" dirty="0" smtClean="0"/>
              <a:t>Have control over how data travels and who has access to it</a:t>
            </a:r>
          </a:p>
          <a:p>
            <a:pPr lvl="1"/>
            <a:r>
              <a:rPr lang="en-US" dirty="0" smtClean="0"/>
              <a:t>Monitor switch performance</a:t>
            </a:r>
          </a:p>
          <a:p>
            <a:pPr lvl="1"/>
            <a:r>
              <a:rPr lang="en-US" i="1" dirty="0"/>
              <a:t>Detect, diagnose &amp; repair </a:t>
            </a:r>
            <a:r>
              <a:rPr lang="en-US" i="1" dirty="0" smtClean="0"/>
              <a:t>problems</a:t>
            </a:r>
            <a:endParaRPr lang="en-US" i="1" dirty="0"/>
          </a:p>
        </p:txBody>
      </p:sp>
      <p:pic>
        <p:nvPicPr>
          <p:cNvPr id="8" name="Picture 2" descr="\\sharepoint.redlion.net@SSL\DavWWWRoot\p\PL\SharedDocuments\Product Launch\00-Open Product Marketing Launches\Netw DD N-View 2\images N-View 2\LogicalTopologyWi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625" y="1905001"/>
            <a:ext cx="3852568" cy="28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01265" y="267285"/>
            <a:ext cx="10515600" cy="1325563"/>
          </a:xfrm>
        </p:spPr>
        <p:txBody>
          <a:bodyPr/>
          <a:lstStyle/>
          <a:p>
            <a:r>
              <a:rPr lang="en-US" dirty="0" smtClean="0"/>
              <a:t>Key Managed Switch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pPr defTabSz="1219170">
              <a:defRPr/>
            </a:pPr>
            <a:fld id="{FC45B0D9-A08B-4419-BB09-02E69E7555D7}" type="datetime1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8/13/2019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1219170">
              <a:defRPr/>
            </a:pPr>
            <a:fld id="{6A5CEB0A-32B2-4797-AD62-041837E9D509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algn="r" defTabSz="1219170">
                <a:defRPr/>
              </a:pPr>
              <a:t>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787" y="2413815"/>
            <a:ext cx="3112428" cy="3112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92390" y="1704897"/>
            <a:ext cx="3115649" cy="1487844"/>
            <a:chOff x="369292" y="1278673"/>
            <a:chExt cx="2336737" cy="1115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TextBox 9"/>
            <p:cNvSpPr txBox="1"/>
            <p:nvPr/>
          </p:nvSpPr>
          <p:spPr>
            <a:xfrm>
              <a:off x="369292" y="1278673"/>
              <a:ext cx="2336737" cy="34624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Segoe UI"/>
                </a:rPr>
                <a:t>Virtual LAN (VLAN)</a:t>
              </a:r>
              <a:endParaRPr lang="en-US" sz="2400" b="1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9292" y="1648005"/>
              <a:ext cx="2336737" cy="746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Logically </a:t>
              </a: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group devices together to isolate traffic between them, even when traffic is passing through same switch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2390" y="4488812"/>
            <a:ext cx="3115649" cy="1487844"/>
            <a:chOff x="369292" y="3366610"/>
            <a:chExt cx="2336737" cy="1115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Box 12"/>
            <p:cNvSpPr txBox="1"/>
            <p:nvPr/>
          </p:nvSpPr>
          <p:spPr>
            <a:xfrm>
              <a:off x="369292" y="3366610"/>
              <a:ext cx="2336737" cy="3462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Segoe UI"/>
                </a:rPr>
                <a:t>Redundancy</a:t>
              </a:r>
              <a:endParaRPr lang="en-US" sz="2400" b="1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9292" y="3735942"/>
              <a:ext cx="2336737" cy="7465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Safeguard </a:t>
              </a: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a network in case a connection or cable fails by providing an alternate data path for traffic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66752" y="4488812"/>
            <a:ext cx="3115649" cy="1487844"/>
            <a:chOff x="369292" y="3366610"/>
            <a:chExt cx="2336737" cy="1115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TextBox 17"/>
            <p:cNvSpPr txBox="1"/>
            <p:nvPr/>
          </p:nvSpPr>
          <p:spPr>
            <a:xfrm>
              <a:off x="369292" y="3366610"/>
              <a:ext cx="2336737" cy="3462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Segoe UI"/>
                </a:rPr>
                <a:t>Port Mirroring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9292" y="3735942"/>
              <a:ext cx="2336737" cy="74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Copy &amp; forward network traffic to observe data on other ports or segments without taking the network out of service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66750" y="1686243"/>
            <a:ext cx="3115649" cy="1487844"/>
            <a:chOff x="369292" y="1278673"/>
            <a:chExt cx="2336737" cy="1115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TextBox 20"/>
            <p:cNvSpPr txBox="1"/>
            <p:nvPr/>
          </p:nvSpPr>
          <p:spPr>
            <a:xfrm>
              <a:off x="369292" y="1278673"/>
              <a:ext cx="2336737" cy="3462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Segoe UI"/>
                </a:rPr>
                <a:t>Remote Monitoring</a:t>
              </a:r>
              <a:endParaRPr lang="en-US" sz="2400" b="1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9292" y="1648005"/>
              <a:ext cx="2336737" cy="7465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Get </a:t>
              </a: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easy-to-understand information </a:t>
              </a: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about network </a:t>
              </a:r>
              <a:r>
                <a:rPr lang="en-US" sz="1467" dirty="0">
                  <a:solidFill>
                    <a:prstClr val="black"/>
                  </a:solidFill>
                  <a:latin typeface="Segoe UI"/>
                </a:rPr>
                <a:t>devices and real-time alerts when there are problems</a:t>
              </a:r>
            </a:p>
          </p:txBody>
        </p:sp>
      </p:grpSp>
      <p:cxnSp>
        <p:nvCxnSpPr>
          <p:cNvPr id="28" name="Elbow Connector 27"/>
          <p:cNvCxnSpPr>
            <a:stCxn id="23" idx="0"/>
            <a:endCxn id="10" idx="3"/>
          </p:cNvCxnSpPr>
          <p:nvPr/>
        </p:nvCxnSpPr>
        <p:spPr>
          <a:xfrm rot="16200000" flipV="1">
            <a:off x="3405591" y="2153568"/>
            <a:ext cx="2355924" cy="1951027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4" idx="4"/>
            <a:endCxn id="13" idx="1"/>
          </p:cNvCxnSpPr>
          <p:nvPr/>
        </p:nvCxnSpPr>
        <p:spPr>
          <a:xfrm rot="5400000">
            <a:off x="3083592" y="1897611"/>
            <a:ext cx="246221" cy="5428627"/>
          </a:xfrm>
          <a:prstGeom prst="bentConnector4">
            <a:avLst>
              <a:gd name="adj1" fmla="val 732302"/>
              <a:gd name="adj2" fmla="val 10561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5" idx="0"/>
            <a:endCxn id="21" idx="3"/>
          </p:cNvCxnSpPr>
          <p:nvPr/>
        </p:nvCxnSpPr>
        <p:spPr>
          <a:xfrm rot="5400000" flipH="1" flipV="1">
            <a:off x="7745393" y="470037"/>
            <a:ext cx="2374579" cy="5299432"/>
          </a:xfrm>
          <a:prstGeom prst="bentConnector4">
            <a:avLst>
              <a:gd name="adj1" fmla="val 119264"/>
              <a:gd name="adj2" fmla="val 105752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6" idx="0"/>
            <a:endCxn id="18" idx="0"/>
          </p:cNvCxnSpPr>
          <p:nvPr/>
        </p:nvCxnSpPr>
        <p:spPr>
          <a:xfrm rot="16200000" flipH="1">
            <a:off x="8233701" y="2697939"/>
            <a:ext cx="181771" cy="3399979"/>
          </a:xfrm>
          <a:prstGeom prst="bentConnector3">
            <a:avLst>
              <a:gd name="adj1" fmla="val -25711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468180" y="4307043"/>
            <a:ext cx="181771" cy="18177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30131" y="4307043"/>
            <a:ext cx="181771" cy="1817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92081" y="4307043"/>
            <a:ext cx="181771" cy="18177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33712" y="4307043"/>
            <a:ext cx="181771" cy="1817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710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1219170">
              <a:defRPr/>
            </a:pPr>
            <a:fld id="{F68327C5-B821-4FE9-A59A-A60D9EB59A9A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algn="r" defTabSz="1219170">
                <a:defRPr/>
              </a:pPr>
              <a:t>2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8613" y="1995485"/>
            <a:ext cx="9994776" cy="3103306"/>
            <a:chOff x="823960" y="1496613"/>
            <a:chExt cx="7496082" cy="2327480"/>
          </a:xfrm>
        </p:grpSpPr>
        <p:grpSp>
          <p:nvGrpSpPr>
            <p:cNvPr id="3" name="Group 2"/>
            <p:cNvGrpSpPr/>
            <p:nvPr/>
          </p:nvGrpSpPr>
          <p:grpSpPr>
            <a:xfrm>
              <a:off x="823960" y="1496613"/>
              <a:ext cx="7496082" cy="2327480"/>
              <a:chOff x="823960" y="1496613"/>
              <a:chExt cx="7496082" cy="23274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23960" y="1496613"/>
                <a:ext cx="7496082" cy="2327480"/>
                <a:chOff x="823960" y="1496613"/>
                <a:chExt cx="7496082" cy="2327480"/>
              </a:xfrm>
            </p:grpSpPr>
            <p:sp>
              <p:nvSpPr>
                <p:cNvPr id="52" name="Shape 2716"/>
                <p:cNvSpPr/>
                <p:nvPr/>
              </p:nvSpPr>
              <p:spPr>
                <a:xfrm>
                  <a:off x="823960" y="1496613"/>
                  <a:ext cx="1840031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90" name="Shape 2722"/>
                <p:cNvSpPr/>
                <p:nvPr/>
              </p:nvSpPr>
              <p:spPr>
                <a:xfrm flipH="1">
                  <a:off x="2709309" y="1496613"/>
                  <a:ext cx="1840033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93" name="Shape 2723"/>
                <p:cNvSpPr/>
                <p:nvPr/>
              </p:nvSpPr>
              <p:spPr>
                <a:xfrm>
                  <a:off x="2890222" y="2040694"/>
                  <a:ext cx="1400382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Establish Your Why</a:t>
                  </a:r>
                  <a:endParaRPr b="0"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92" name="Shape 2726"/>
                <p:cNvSpPr/>
                <p:nvPr/>
              </p:nvSpPr>
              <p:spPr>
                <a:xfrm>
                  <a:off x="3457908" y="1645149"/>
                  <a:ext cx="244777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3200">
                      <a:solidFill>
                        <a:srgbClr val="FFFFFF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defRPr>
                  </a:lvl1pPr>
                </a:lstStyle>
                <a:p>
                  <a:pPr defTabSz="1219170">
                    <a:def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0</a:t>
                  </a:r>
                  <a:r>
                    <a:rPr lang="en-US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1</a:t>
                  </a:r>
                  <a:endParaRPr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96" name="Shape 2728"/>
                <p:cNvSpPr/>
                <p:nvPr/>
              </p:nvSpPr>
              <p:spPr>
                <a:xfrm>
                  <a:off x="4594659" y="1496613"/>
                  <a:ext cx="1840031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99" name="Shape 2729"/>
                <p:cNvSpPr/>
                <p:nvPr/>
              </p:nvSpPr>
              <p:spPr>
                <a:xfrm>
                  <a:off x="4767483" y="2040694"/>
                  <a:ext cx="1486992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Create a Framework</a:t>
                  </a:r>
                  <a:endParaRPr b="0"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98" name="Shape 2732"/>
                <p:cNvSpPr/>
                <p:nvPr/>
              </p:nvSpPr>
              <p:spPr>
                <a:xfrm>
                  <a:off x="5397914" y="1645149"/>
                  <a:ext cx="244777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3200">
                      <a:solidFill>
                        <a:srgbClr val="FFFFFF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defRPr>
                  </a:lvl1pPr>
                </a:lstStyle>
                <a:p>
                  <a:pPr defTabSz="1219170">
                    <a:def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0</a:t>
                  </a:r>
                  <a:r>
                    <a:rPr lang="en-US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2</a:t>
                  </a:r>
                  <a:endParaRPr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102" name="Shape 2734"/>
                <p:cNvSpPr/>
                <p:nvPr/>
              </p:nvSpPr>
              <p:spPr>
                <a:xfrm flipH="1">
                  <a:off x="6480008" y="1496613"/>
                  <a:ext cx="1840032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05" name="Shape 2735"/>
                <p:cNvSpPr/>
                <p:nvPr/>
              </p:nvSpPr>
              <p:spPr>
                <a:xfrm>
                  <a:off x="6789100" y="2040694"/>
                  <a:ext cx="1220813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Take Small Steps</a:t>
                  </a:r>
                </a:p>
              </p:txBody>
            </p:sp>
            <p:sp>
              <p:nvSpPr>
                <p:cNvPr id="104" name="Shape 2738"/>
                <p:cNvSpPr/>
                <p:nvPr/>
              </p:nvSpPr>
              <p:spPr>
                <a:xfrm>
                  <a:off x="7277093" y="1645149"/>
                  <a:ext cx="244777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3200">
                      <a:solidFill>
                        <a:srgbClr val="595959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defRPr>
                  </a:lvl1pPr>
                </a:lstStyle>
                <a:p>
                  <a:pPr defTabSz="1219170">
                    <a:def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0</a:t>
                  </a:r>
                  <a:r>
                    <a:rPr lang="en-US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3</a:t>
                  </a:r>
                  <a:endParaRPr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108" name="Shape 2740"/>
                <p:cNvSpPr/>
                <p:nvPr/>
              </p:nvSpPr>
              <p:spPr>
                <a:xfrm rot="10800000" flipH="1">
                  <a:off x="823961" y="2679762"/>
                  <a:ext cx="1840032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11" name="Shape 2741"/>
                <p:cNvSpPr/>
                <p:nvPr/>
              </p:nvSpPr>
              <p:spPr>
                <a:xfrm>
                  <a:off x="1052945" y="3087468"/>
                  <a:ext cx="1501638" cy="6924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Increase Operational Efficiency</a:t>
                  </a:r>
                  <a:endParaRPr b="0"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110" name="Shape 2744"/>
                <p:cNvSpPr/>
                <p:nvPr/>
              </p:nvSpPr>
              <p:spPr>
                <a:xfrm>
                  <a:off x="1617878" y="2691686"/>
                  <a:ext cx="244777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3200">
                      <a:solidFill>
                        <a:srgbClr val="FFFFFF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defRPr>
                  </a:lvl1pPr>
                </a:lstStyle>
                <a:p>
                  <a:pPr defTabSz="1219170">
                    <a:def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0</a:t>
                  </a:r>
                  <a:r>
                    <a:rPr lang="en-US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4</a:t>
                  </a:r>
                  <a:endParaRPr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114" name="Shape 2746"/>
                <p:cNvSpPr/>
                <p:nvPr/>
              </p:nvSpPr>
              <p:spPr>
                <a:xfrm rot="10800000">
                  <a:off x="6480009" y="2679762"/>
                  <a:ext cx="1840033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17" name="Shape 2747"/>
                <p:cNvSpPr/>
                <p:nvPr/>
              </p:nvSpPr>
              <p:spPr>
                <a:xfrm>
                  <a:off x="7019911" y="3087468"/>
                  <a:ext cx="738566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sym typeface="Calibri"/>
                    </a:rPr>
                    <a:t>Summary</a:t>
                  </a:r>
                  <a:endParaRPr b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120" name="Shape 2752"/>
                <p:cNvSpPr/>
                <p:nvPr/>
              </p:nvSpPr>
              <p:spPr>
                <a:xfrm rot="10800000">
                  <a:off x="2709311" y="2679762"/>
                  <a:ext cx="1840032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23" name="Shape 2753"/>
                <p:cNvSpPr/>
                <p:nvPr/>
              </p:nvSpPr>
              <p:spPr>
                <a:xfrm>
                  <a:off x="3143194" y="3087468"/>
                  <a:ext cx="964878" cy="4847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Gamify Your </a:t>
                  </a:r>
                </a:p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Operations</a:t>
                  </a:r>
                  <a:endParaRPr b="0"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122" name="Shape 2756"/>
                <p:cNvSpPr/>
                <p:nvPr/>
              </p:nvSpPr>
              <p:spPr>
                <a:xfrm>
                  <a:off x="3457908" y="2691686"/>
                  <a:ext cx="244777" cy="276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3200">
                      <a:solidFill>
                        <a:srgbClr val="595959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defRPr>
                  </a:lvl1pPr>
                </a:lstStyle>
                <a:p>
                  <a:pPr defTabSz="1219170">
                    <a:def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0</a:t>
                  </a:r>
                  <a:r>
                    <a:rPr lang="en-US" dirty="0">
                      <a:solidFill>
                        <a:prstClr val="white"/>
                      </a:solidFill>
                      <a:latin typeface="Calibri"/>
                      <a:sym typeface="Calibri"/>
                    </a:rPr>
                    <a:t>5</a:t>
                  </a:r>
                  <a:endParaRPr dirty="0">
                    <a:solidFill>
                      <a:prstClr val="white"/>
                    </a:solidFill>
                    <a:latin typeface="Calibri"/>
                    <a:sym typeface="Calibri"/>
                  </a:endParaRPr>
                </a:p>
              </p:txBody>
            </p:sp>
            <p:sp>
              <p:nvSpPr>
                <p:cNvPr id="126" name="Shape 2758"/>
                <p:cNvSpPr/>
                <p:nvPr/>
              </p:nvSpPr>
              <p:spPr>
                <a:xfrm rot="10800000" flipH="1">
                  <a:off x="4594659" y="2679762"/>
                  <a:ext cx="1840032" cy="114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1219170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129" name="Shape 2759"/>
                <p:cNvSpPr/>
                <p:nvPr/>
              </p:nvSpPr>
              <p:spPr>
                <a:xfrm>
                  <a:off x="4835535" y="3087468"/>
                  <a:ext cx="1356668" cy="4847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600" b="1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schemeClr val="bg1"/>
                      </a:solidFill>
                      <a:latin typeface="Calibri"/>
                      <a:sym typeface="Calibri"/>
                    </a:rPr>
                    <a:t>Create End-to-End</a:t>
                  </a:r>
                </a:p>
                <a:p>
                  <a:pPr defTabSz="1219170">
                    <a:defRPr sz="1800" b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b="0" dirty="0">
                      <a:solidFill>
                        <a:schemeClr val="bg1"/>
                      </a:solidFill>
                      <a:latin typeface="Calibri"/>
                      <a:sym typeface="Calibri"/>
                    </a:rPr>
                    <a:t>Connectedness</a:t>
                  </a:r>
                  <a:endParaRPr b="0" dirty="0">
                    <a:solidFill>
                      <a:schemeClr val="bg1"/>
                    </a:solidFill>
                    <a:latin typeface="Calibri"/>
                    <a:sym typeface="Calibri"/>
                  </a:endParaRPr>
                </a:p>
              </p:txBody>
            </p:sp>
          </p:grp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466" y="1862851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26" name="Shape 2756"/>
            <p:cNvSpPr/>
            <p:nvPr/>
          </p:nvSpPr>
          <p:spPr>
            <a:xfrm>
              <a:off x="5397914" y="2691686"/>
              <a:ext cx="244777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595959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>
                  <a:solidFill>
                    <a:prstClr val="white"/>
                  </a:solidFill>
                  <a:latin typeface="Calibri"/>
                  <a:sym typeface="Calibri"/>
                </a:rPr>
                <a:t>0</a:t>
              </a:r>
              <a:r>
                <a:rPr lang="en-US" dirty="0">
                  <a:solidFill>
                    <a:prstClr val="white"/>
                  </a:solidFill>
                  <a:latin typeface="Calibri"/>
                  <a:sym typeface="Calibri"/>
                </a:rPr>
                <a:t>6</a:t>
              </a:r>
              <a:endParaRPr dirty="0">
                <a:solidFill>
                  <a:prstClr val="white"/>
                </a:solidFill>
                <a:latin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4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64205" y="384580"/>
            <a:ext cx="10515600" cy="1325563"/>
          </a:xfrm>
        </p:spPr>
        <p:txBody>
          <a:bodyPr/>
          <a:lstStyle/>
          <a:p>
            <a:r>
              <a:rPr lang="en-US" dirty="0" smtClean="0"/>
              <a:t>Additional Uptime Considerations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92647560"/>
              </p:ext>
            </p:extLst>
          </p:nvPr>
        </p:nvGraphicFramePr>
        <p:xfrm>
          <a:off x="486383" y="1256490"/>
          <a:ext cx="1087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fld id="{3A643560-72AD-4ACB-B7F5-318D149A17C1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</p:spPr>
        <p:txBody>
          <a:bodyPr/>
          <a:lstStyle/>
          <a:p>
            <a:fld id="{6A5CEB0A-32B2-4797-AD62-041837E9D5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0400" y="2252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Consider IP67-Rated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0400" y="1336675"/>
            <a:ext cx="10871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Some customers are moving to IP67 options they can mount directly in-cell, versus non-IP67 devices built into custom panels</a:t>
            </a:r>
          </a:p>
          <a:p>
            <a:endParaRPr lang="en-US" dirty="0" smtClean="0"/>
          </a:p>
          <a:p>
            <a:r>
              <a:rPr lang="en-US" dirty="0" smtClean="0"/>
              <a:t>As a result, the units are:</a:t>
            </a:r>
          </a:p>
          <a:p>
            <a:pPr lvl="1"/>
            <a:r>
              <a:rPr lang="en-US" dirty="0" smtClean="0"/>
              <a:t>Easier to install with reduced wiring</a:t>
            </a:r>
          </a:p>
          <a:p>
            <a:pPr lvl="1"/>
            <a:r>
              <a:rPr lang="en-US" dirty="0" smtClean="0"/>
              <a:t>Easier to access &amp; maintain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And consequently offer them: </a:t>
            </a:r>
          </a:p>
          <a:p>
            <a:pPr lvl="1"/>
            <a:r>
              <a:rPr lang="en-US" dirty="0"/>
              <a:t>Reduced total </a:t>
            </a:r>
            <a:r>
              <a:rPr lang="en-US" dirty="0" smtClean="0"/>
              <a:t>system cost</a:t>
            </a:r>
          </a:p>
          <a:p>
            <a:pPr lvl="1"/>
            <a:r>
              <a:rPr lang="en-US" dirty="0" smtClean="0"/>
              <a:t>Reduced downtime when there is a problem</a:t>
            </a:r>
          </a:p>
          <a:p>
            <a:pPr lvl="1"/>
            <a:r>
              <a:rPr lang="en-US" dirty="0" smtClean="0"/>
              <a:t>Reduced total cost of ownership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pPr defTabSz="1219170">
              <a:defRPr/>
            </a:pPr>
            <a:fld id="{F9CFBDC5-42F4-4B73-900B-84BFD4C5C244}" type="datetime1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8/13/2019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</p:spPr>
        <p:txBody>
          <a:bodyPr/>
          <a:lstStyle/>
          <a:p>
            <a:pPr defTabSz="1219170">
              <a:defRPr/>
            </a:pPr>
            <a:fld id="{6A5CEB0A-32B2-4797-AD62-041837E9D509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21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pic>
        <p:nvPicPr>
          <p:cNvPr id="6" name="Picture 13" descr="C:\Users\dianed\Pictures\NT24k-16M12-POE (MoW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2008">
            <a:off x="7456344" y="2039657"/>
            <a:ext cx="4188113" cy="41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E34F59-4744-45F5-8592-41025A4A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113" cy="5760720"/>
          </a:xfrm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BDFD2B-721C-4F99-A187-B4DB9F2D3ED5}"/>
              </a:ext>
            </a:extLst>
          </p:cNvPr>
          <p:cNvSpPr txBox="1">
            <a:spLocks/>
          </p:cNvSpPr>
          <p:nvPr/>
        </p:nvSpPr>
        <p:spPr>
          <a:xfrm>
            <a:off x="985002" y="24387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Gamify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 Your Operations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Improve employee engagement,</a:t>
            </a:r>
            <a:r>
              <a:rPr lang="en-US" sz="200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 reduce turnover, and increase productivity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C3EC-77F2-4CE0-9248-1F8B9F6B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220" y="1198273"/>
            <a:ext cx="2292279" cy="124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1675-8CB8-4549-8C8E-5700704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043" y="3462396"/>
            <a:ext cx="2231456" cy="179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2B826-3594-420D-9503-5E711C90C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192" y="6211011"/>
            <a:ext cx="2090784" cy="2019392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FBF1F163-5949-4235-9BDF-6FAEC7FC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0" b="690"/>
          <a:stretch>
            <a:fillRect/>
          </a:stretch>
        </p:blipFill>
        <p:spPr>
          <a:xfrm>
            <a:off x="12838669" y="-269629"/>
            <a:ext cx="2347830" cy="1319452"/>
          </a:xfrm>
          <a:prstGeom prst="rect">
            <a:avLst/>
          </a:prstGeom>
          <a:solidFill>
            <a:srgbClr val="1B365D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1CA67-63A9-4513-AD98-4553F93A356E}"/>
              </a:ext>
            </a:extLst>
          </p:cNvPr>
          <p:cNvSpPr txBox="1"/>
          <p:nvPr/>
        </p:nvSpPr>
        <p:spPr>
          <a:xfrm>
            <a:off x="12838669" y="-8209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Click on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50B9F-4B61-4CC5-9F03-1DEC6876EB8C}"/>
              </a:ext>
            </a:extLst>
          </p:cNvPr>
          <p:cNvSpPr txBox="1"/>
          <p:nvPr/>
        </p:nvSpPr>
        <p:spPr>
          <a:xfrm>
            <a:off x="12838668" y="2626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2. Click on color and choose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Dark blue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98901-64CD-4865-8BC6-34E92800FA44}"/>
              </a:ext>
            </a:extLst>
          </p:cNvPr>
          <p:cNvSpPr txBox="1"/>
          <p:nvPr/>
        </p:nvSpPr>
        <p:spPr>
          <a:xfrm>
            <a:off x="12894220" y="543121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3. Click on corrections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Brightness: -40%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222" y="6404658"/>
            <a:ext cx="626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Contents of this document are confidential and for Red Lion Controls use only. © Copyright Red Lion 2019. </a:t>
            </a:r>
          </a:p>
        </p:txBody>
      </p:sp>
    </p:spTree>
    <p:extLst>
      <p:ext uri="{BB962C8B-B14F-4D97-AF65-F5344CB8AC3E}">
        <p14:creationId xmlns:p14="http://schemas.microsoft.com/office/powerpoint/2010/main" val="3791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idx="4294967295"/>
          </p:nvPr>
        </p:nvSpPr>
        <p:spPr>
          <a:xfrm>
            <a:off x="406400" y="170132"/>
            <a:ext cx="8940800" cy="1062038"/>
          </a:xfrm>
        </p:spPr>
        <p:txBody>
          <a:bodyPr/>
          <a:lstStyle/>
          <a:p>
            <a:r>
              <a:rPr lang="en-US" dirty="0" smtClean="0"/>
              <a:t>Why Gamification? </a:t>
            </a:r>
            <a:endParaRPr lang="en-US" dirty="0"/>
          </a:p>
        </p:txBody>
      </p:sp>
      <p:pic>
        <p:nvPicPr>
          <p:cNvPr id="27" name="Content Placeholder 6" descr="Old Xbox 360 &lt;strong&gt;Controller&lt;/strong&gt; Cutie Mark by ikillyou121 on ...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89" y="2431155"/>
            <a:ext cx="3175000" cy="254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fld id="{F9CFBDC5-42F4-4B73-900B-84BFD4C5C244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</p:spPr>
        <p:txBody>
          <a:bodyPr/>
          <a:lstStyle/>
          <a:p>
            <a:fld id="{6A5CEB0A-32B2-4797-AD62-041837E9D50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390322" y="1292225"/>
            <a:ext cx="3556000" cy="2540000"/>
          </a:xfrm>
          <a:solidFill>
            <a:schemeClr val="accent1"/>
          </a:solidFill>
        </p:spPr>
        <p:txBody>
          <a:bodyPr anchor="ctr"/>
          <a:lstStyle/>
          <a:p>
            <a:pPr marL="0" indent="0" algn="r">
              <a:buNone/>
            </a:pPr>
            <a:r>
              <a:rPr lang="en-US" sz="2133" dirty="0">
                <a:solidFill>
                  <a:schemeClr val="bg1"/>
                </a:solidFill>
              </a:rPr>
              <a:t>Employees who perform better are </a:t>
            </a:r>
            <a:r>
              <a:rPr lang="en-US" sz="2133" b="1" dirty="0">
                <a:solidFill>
                  <a:schemeClr val="bg1"/>
                </a:solidFill>
              </a:rPr>
              <a:t>aligned </a:t>
            </a:r>
            <a:r>
              <a:rPr lang="en-US" sz="2133" dirty="0">
                <a:solidFill>
                  <a:schemeClr val="bg1"/>
                </a:solidFill>
              </a:rPr>
              <a:t>with their </a:t>
            </a:r>
            <a:r>
              <a:rPr lang="en-US" sz="2133" b="1" dirty="0">
                <a:solidFill>
                  <a:schemeClr val="bg1"/>
                </a:solidFill>
              </a:rPr>
              <a:t>goals</a:t>
            </a:r>
            <a:r>
              <a:rPr lang="en-US" sz="2133" dirty="0">
                <a:solidFill>
                  <a:schemeClr val="bg1"/>
                </a:solidFill>
              </a:rPr>
              <a:t>, </a:t>
            </a:r>
            <a:r>
              <a:rPr lang="en-US" sz="2133" b="1" dirty="0">
                <a:solidFill>
                  <a:schemeClr val="bg1"/>
                </a:solidFill>
              </a:rPr>
              <a:t>aware</a:t>
            </a:r>
            <a:r>
              <a:rPr lang="en-US" sz="2133" dirty="0">
                <a:solidFill>
                  <a:schemeClr val="bg1"/>
                </a:solidFill>
              </a:rPr>
              <a:t> of their performance gaps and </a:t>
            </a:r>
            <a:r>
              <a:rPr lang="en-US" sz="2133" b="1" dirty="0">
                <a:solidFill>
                  <a:schemeClr val="bg1"/>
                </a:solidFill>
              </a:rPr>
              <a:t>motivated to improve.</a:t>
            </a:r>
            <a:endParaRPr lang="en-US" sz="2133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7290779" y="1150234"/>
            <a:ext cx="3559175" cy="2540000"/>
          </a:xfrm>
          <a:solidFill>
            <a:schemeClr val="accent3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sz="2133" b="1" dirty="0">
                <a:solidFill>
                  <a:schemeClr val="bg1"/>
                </a:solidFill>
              </a:rPr>
              <a:t>Unengaged employees </a:t>
            </a:r>
            <a:r>
              <a:rPr lang="en-US" sz="2133" dirty="0">
                <a:solidFill>
                  <a:schemeClr val="bg1"/>
                </a:solidFill>
              </a:rPr>
              <a:t>are more likely to contribute to </a:t>
            </a:r>
            <a:r>
              <a:rPr lang="en-US" sz="2133" b="1" dirty="0">
                <a:solidFill>
                  <a:schemeClr val="bg1"/>
                </a:solidFill>
              </a:rPr>
              <a:t>errors</a:t>
            </a:r>
            <a:r>
              <a:rPr lang="en-US" sz="2133" dirty="0">
                <a:solidFill>
                  <a:schemeClr val="bg1"/>
                </a:solidFill>
              </a:rPr>
              <a:t> and </a:t>
            </a:r>
            <a:r>
              <a:rPr lang="en-US" sz="2133" b="1" dirty="0">
                <a:solidFill>
                  <a:schemeClr val="bg1"/>
                </a:solidFill>
              </a:rPr>
              <a:t>mistakes</a:t>
            </a:r>
            <a:r>
              <a:rPr lang="en-US" sz="2133" dirty="0">
                <a:solidFill>
                  <a:schemeClr val="bg1"/>
                </a:solidFill>
              </a:rPr>
              <a:t> </a:t>
            </a:r>
            <a:r>
              <a:rPr lang="en-US" sz="2133" dirty="0">
                <a:solidFill>
                  <a:schemeClr val="bg1"/>
                </a:solidFill>
              </a:rPr>
              <a:t>and costs an approximately </a:t>
            </a:r>
            <a:r>
              <a:rPr lang="en-US" sz="2133" b="1" dirty="0">
                <a:solidFill>
                  <a:schemeClr val="bg1"/>
                </a:solidFill>
              </a:rPr>
              <a:t>$3,400</a:t>
            </a:r>
            <a:r>
              <a:rPr lang="en-US" sz="2133" b="1" baseline="30000" dirty="0">
                <a:solidFill>
                  <a:schemeClr val="bg1"/>
                </a:solidFill>
              </a:rPr>
              <a:t>‡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dirty="0">
                <a:solidFill>
                  <a:schemeClr val="bg1"/>
                </a:solidFill>
              </a:rPr>
              <a:t>for every $10,000 in annual salary.</a:t>
            </a: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390322" y="3929062"/>
            <a:ext cx="3556000" cy="2540000"/>
          </a:xfrm>
          <a:solidFill>
            <a:schemeClr val="accent6"/>
          </a:solidFill>
        </p:spPr>
        <p:txBody>
          <a:bodyPr vert="horz" lIns="91440" tIns="243840" rIns="91440" bIns="243840" rtlCol="0" anchor="ctr">
            <a:noAutofit/>
          </a:bodyPr>
          <a:lstStyle/>
          <a:p>
            <a:pPr marL="0" indent="0" algn="r">
              <a:buNone/>
            </a:pPr>
            <a:r>
              <a:rPr lang="en-US" sz="1867" dirty="0">
                <a:solidFill>
                  <a:schemeClr val="bg1"/>
                </a:solidFill>
              </a:rPr>
              <a:t>Millennials will make up </a:t>
            </a:r>
            <a:r>
              <a:rPr lang="en-US" sz="1867" b="1" dirty="0">
                <a:solidFill>
                  <a:schemeClr val="bg1"/>
                </a:solidFill>
              </a:rPr>
              <a:t>75% of the workforce </a:t>
            </a:r>
            <a:r>
              <a:rPr lang="en-US" sz="1867" dirty="0">
                <a:solidFill>
                  <a:schemeClr val="bg1"/>
                </a:solidFill>
              </a:rPr>
              <a:t>by 2025, with the average millennial having played </a:t>
            </a:r>
            <a:r>
              <a:rPr lang="en-US" sz="1867" b="1" dirty="0">
                <a:solidFill>
                  <a:schemeClr val="bg1"/>
                </a:solidFill>
              </a:rPr>
              <a:t>6,000-9,000 hours</a:t>
            </a:r>
            <a:r>
              <a:rPr lang="en-US" sz="1867" b="1" baseline="30000" dirty="0">
                <a:solidFill>
                  <a:schemeClr val="bg1"/>
                </a:solidFill>
              </a:rPr>
              <a:t>‡</a:t>
            </a:r>
            <a:r>
              <a:rPr lang="en-US" sz="1867" b="1" dirty="0">
                <a:solidFill>
                  <a:schemeClr val="bg1"/>
                </a:solidFill>
              </a:rPr>
              <a:t> </a:t>
            </a:r>
            <a:r>
              <a:rPr lang="en-US" sz="1867" dirty="0">
                <a:solidFill>
                  <a:schemeClr val="bg1"/>
                </a:solidFill>
              </a:rPr>
              <a:t>of video games before the age of 21</a:t>
            </a:r>
            <a:r>
              <a:rPr lang="en-US" sz="1867" dirty="0">
                <a:solidFill>
                  <a:schemeClr val="bg1"/>
                </a:solidFill>
              </a:rPr>
              <a:t>.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4294967295"/>
          </p:nvPr>
        </p:nvSpPr>
        <p:spPr>
          <a:xfrm>
            <a:off x="7290779" y="3832225"/>
            <a:ext cx="3559175" cy="2540000"/>
          </a:xfrm>
          <a:solidFill>
            <a:schemeClr val="accent4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sz="1867" b="1" dirty="0">
                <a:solidFill>
                  <a:schemeClr val="bg1"/>
                </a:solidFill>
              </a:rPr>
              <a:t>It works. </a:t>
            </a:r>
            <a:r>
              <a:rPr lang="en-US" sz="1867" dirty="0">
                <a:solidFill>
                  <a:schemeClr val="bg1"/>
                </a:solidFill>
              </a:rPr>
              <a:t>Ford </a:t>
            </a:r>
            <a:r>
              <a:rPr lang="en-US" sz="1867" dirty="0">
                <a:solidFill>
                  <a:schemeClr val="bg1"/>
                </a:solidFill>
              </a:rPr>
              <a:t>Motor Company recently reported a </a:t>
            </a:r>
            <a:r>
              <a:rPr lang="en-US" sz="1867" b="1" dirty="0">
                <a:solidFill>
                  <a:schemeClr val="bg1"/>
                </a:solidFill>
              </a:rPr>
              <a:t>417% increase</a:t>
            </a:r>
            <a:r>
              <a:rPr lang="en-US" sz="1867" dirty="0">
                <a:solidFill>
                  <a:schemeClr val="bg1"/>
                </a:solidFill>
              </a:rPr>
              <a:t> in worker use of </a:t>
            </a:r>
            <a:r>
              <a:rPr lang="en-US" sz="1867" b="1" dirty="0">
                <a:solidFill>
                  <a:schemeClr val="bg1"/>
                </a:solidFill>
              </a:rPr>
              <a:t>gamified learning portals</a:t>
            </a:r>
            <a:r>
              <a:rPr lang="en-US" sz="1867" dirty="0">
                <a:solidFill>
                  <a:schemeClr val="bg1"/>
                </a:solidFill>
              </a:rPr>
              <a:t>, with their younger workforce responding particularly strongly to the new </a:t>
            </a:r>
            <a:r>
              <a:rPr lang="en-US" sz="1867" dirty="0">
                <a:solidFill>
                  <a:schemeClr val="bg1"/>
                </a:solidFill>
              </a:rPr>
              <a:t>strategy.*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5875" y="6518275"/>
            <a:ext cx="1309974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3" i="1" dirty="0"/>
              <a:t>*Source: dynistics.com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712035" y="6518275"/>
            <a:ext cx="105509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3" i="1" dirty="0"/>
              <a:t>‡Source: inc.com </a:t>
            </a:r>
            <a:endParaRPr lang="en-US" sz="933" i="1" dirty="0"/>
          </a:p>
        </p:txBody>
      </p:sp>
    </p:spTree>
    <p:extLst>
      <p:ext uri="{BB962C8B-B14F-4D97-AF65-F5344CB8AC3E}">
        <p14:creationId xmlns:p14="http://schemas.microsoft.com/office/powerpoint/2010/main" val="24110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72830" y="365125"/>
            <a:ext cx="10515600" cy="1325563"/>
          </a:xfrm>
        </p:spPr>
        <p:txBody>
          <a:bodyPr/>
          <a:lstStyle/>
          <a:p>
            <a:r>
              <a:rPr lang="en-US" dirty="0" smtClean="0"/>
              <a:t>What is Gamification?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5384800" cy="51816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184630" y="1295399"/>
            <a:ext cx="5384800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most accepted definition of gamification is ‘the use of game elements and game-design techniques in non-game contexts’.</a:t>
            </a:r>
          </a:p>
          <a:p>
            <a:endParaRPr lang="en-US" dirty="0" smtClean="0"/>
          </a:p>
          <a:p>
            <a:r>
              <a:rPr lang="en-US" dirty="0"/>
              <a:t>The goal of gamification is to improve employee engagement </a:t>
            </a:r>
            <a:r>
              <a:rPr lang="en-US" dirty="0" smtClean="0"/>
              <a:t>by:</a:t>
            </a:r>
            <a:endParaRPr lang="en-US" dirty="0"/>
          </a:p>
          <a:p>
            <a:pPr lvl="1"/>
            <a:r>
              <a:rPr lang="en-US" dirty="0"/>
              <a:t>Fighting against tasks that can easily become routine</a:t>
            </a:r>
          </a:p>
          <a:p>
            <a:pPr lvl="1"/>
            <a:r>
              <a:rPr lang="en-US" dirty="0"/>
              <a:t>Preventing employees from ‘zoning out’, a potentially dangerous occurrence, </a:t>
            </a:r>
            <a:r>
              <a:rPr lang="en-US" dirty="0" smtClean="0"/>
              <a:t>especially in industrial environments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" y="1537067"/>
            <a:ext cx="5283200" cy="46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Gamification is a </a:t>
            </a:r>
            <a:r>
              <a:rPr lang="en-US" i="1" dirty="0" smtClean="0"/>
              <a:t>Mindset</a:t>
            </a:r>
            <a:endParaRPr lang="en-US" i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Gamification isn’t about any one technology nor is it just about feedback.</a:t>
            </a:r>
          </a:p>
          <a:p>
            <a:endParaRPr lang="en-US" b="1" dirty="0"/>
          </a:p>
          <a:p>
            <a:r>
              <a:rPr lang="en-US" dirty="0"/>
              <a:t>It’s important to understand the </a:t>
            </a:r>
            <a:r>
              <a:rPr lang="en-US" dirty="0">
                <a:solidFill>
                  <a:schemeClr val="accent3"/>
                </a:solidFill>
              </a:rPr>
              <a:t>psychological and social motivations </a:t>
            </a:r>
            <a:r>
              <a:rPr lang="en-US" dirty="0"/>
              <a:t>of human beings and how game mechanics can help satisfy those needs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Game psychology drives players to continue even after seeing “GAME OVER” on the screen</a:t>
            </a:r>
            <a:r>
              <a:rPr lang="en-US" dirty="0" smtClean="0"/>
              <a:t>. On average, gamers fail 80% and yet still find the experience enjoyable.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addition, game behavior aligns well with the Lean iterative process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6850387" y="3462515"/>
          <a:ext cx="3964516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/>
          </p:nvPr>
        </p:nvGraphicFramePr>
        <p:xfrm>
          <a:off x="6191045" y="2514601"/>
          <a:ext cx="5283200" cy="484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60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7"/>
          <p:cNvSpPr txBox="1">
            <a:spLocks/>
          </p:cNvSpPr>
          <p:nvPr/>
        </p:nvSpPr>
        <p:spPr>
          <a:xfrm>
            <a:off x="582658" y="2880677"/>
            <a:ext cx="1853581" cy="3860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33" b="1" dirty="0"/>
              <a:t>Highlight Progress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Games offer progress bars and leaderboards that inform where the player started, how far they’ve come, how they stack up and how far they have left to go.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Clear visibility into the progress being made is an informative tool that offers motivation and fosters a competitive spirit.</a:t>
            </a:r>
            <a:endParaRPr lang="en-US" sz="2667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421640" y="273718"/>
            <a:ext cx="1256478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Leverage Game </a:t>
            </a:r>
            <a:r>
              <a:rPr lang="en-US" dirty="0"/>
              <a:t>Elements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Motivate </a:t>
            </a:r>
            <a:r>
              <a:rPr lang="en-US" dirty="0"/>
              <a:t>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fld id="{6D51620A-2ED8-420E-91F5-E44CB908F1A2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61" y="1741204"/>
            <a:ext cx="853440" cy="853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9" y="1680244"/>
            <a:ext cx="975360" cy="975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68" y="1680244"/>
            <a:ext cx="975360" cy="975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71" y="1680244"/>
            <a:ext cx="975360" cy="975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77" y="1680244"/>
            <a:ext cx="975360" cy="975360"/>
          </a:xfrm>
          <a:prstGeom prst="rect">
            <a:avLst/>
          </a:prstGeom>
        </p:spPr>
      </p:pic>
      <p:sp>
        <p:nvSpPr>
          <p:cNvPr id="19" name="Content Placeholder 7"/>
          <p:cNvSpPr txBox="1">
            <a:spLocks/>
          </p:cNvSpPr>
          <p:nvPr/>
        </p:nvSpPr>
        <p:spPr>
          <a:xfrm>
            <a:off x="2560132" y="2880677"/>
            <a:ext cx="1853184" cy="3860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33" b="1" dirty="0"/>
              <a:t>Provide Hints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Games </a:t>
            </a:r>
            <a:r>
              <a:rPr lang="en-US" sz="2667" dirty="0"/>
              <a:t>serve up hints when players are stuck to ensure they continue to play and stay engaged. They explain what is needed in enough detail to enable forward action</a:t>
            </a:r>
            <a:r>
              <a:rPr lang="en-US" sz="2667" dirty="0"/>
              <a:t>.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Use real-time data </a:t>
            </a:r>
            <a:r>
              <a:rPr lang="en-US" sz="2667" dirty="0"/>
              <a:t>to </a:t>
            </a:r>
            <a:r>
              <a:rPr lang="en-US" sz="2667" dirty="0"/>
              <a:t>provide hints on how operators can improve their </a:t>
            </a:r>
            <a:r>
              <a:rPr lang="en-US" sz="2667" dirty="0"/>
              <a:t>performance in the moment.</a:t>
            </a:r>
            <a:endParaRPr lang="en-US" sz="2667" dirty="0"/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4562456" y="2880677"/>
            <a:ext cx="1853184" cy="3860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33" b="1" dirty="0"/>
              <a:t>Promote Collaboration</a:t>
            </a:r>
            <a:endParaRPr lang="en-US" sz="2933" b="1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Growing up playing massive multiplayer online games, millennials seek collaboration and learn better &amp; quicker in teams</a:t>
            </a:r>
            <a:r>
              <a:rPr lang="en-US" sz="2667" dirty="0"/>
              <a:t>.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Provide team-based performance insights in addition to transparency within individual  functions.</a:t>
            </a: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6497265" y="2880677"/>
            <a:ext cx="1853184" cy="3860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33" b="1" dirty="0"/>
              <a:t>Deliver Development</a:t>
            </a:r>
            <a:endParaRPr lang="en-US" sz="3333" b="1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Gamers learn through action – but gamers </a:t>
            </a:r>
            <a:r>
              <a:rPr lang="en-US" sz="2667" i="1" dirty="0"/>
              <a:t>also</a:t>
            </a:r>
            <a:r>
              <a:rPr lang="en-US" sz="2667" dirty="0"/>
              <a:t> have the option to enter tutorials where they can hone their skills or practice a level until they master it</a:t>
            </a:r>
            <a:r>
              <a:rPr lang="en-US" sz="2667" dirty="0"/>
              <a:t>.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Using real-time data insights, give </a:t>
            </a:r>
            <a:r>
              <a:rPr lang="en-US" sz="2667" dirty="0"/>
              <a:t>a clear picture of what is expected and what skills are required to </a:t>
            </a:r>
            <a:r>
              <a:rPr lang="en-US" sz="2667" dirty="0"/>
              <a:t>“level-up” within the organization.</a:t>
            </a:r>
            <a:endParaRPr lang="en-US" sz="2667" dirty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8507289" y="2880677"/>
            <a:ext cx="1853184" cy="3860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33" b="1" dirty="0"/>
              <a:t>Communicate Meaning</a:t>
            </a:r>
            <a:endParaRPr lang="en-US" sz="2933" b="1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Gamers willingly struggle from level to level for the ultimate goal of saving the world. </a:t>
            </a: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By </a:t>
            </a:r>
            <a:r>
              <a:rPr lang="en-US" sz="2667" dirty="0"/>
              <a:t>explaining clearly “</a:t>
            </a:r>
            <a:r>
              <a:rPr lang="en-US" sz="2667" dirty="0"/>
              <a:t>If you do this, you’ll achieve this,” you engage employees in the “why” and give their efforts meaning.</a:t>
            </a:r>
          </a:p>
        </p:txBody>
      </p:sp>
    </p:spTree>
    <p:extLst>
      <p:ext uri="{BB962C8B-B14F-4D97-AF65-F5344CB8AC3E}">
        <p14:creationId xmlns:p14="http://schemas.microsoft.com/office/powerpoint/2010/main" val="22036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E34F59-4744-45F5-8592-41025A4A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113" cy="5760720"/>
          </a:xfrm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BDFD2B-721C-4F99-A187-B4DB9F2D3ED5}"/>
              </a:ext>
            </a:extLst>
          </p:cNvPr>
          <p:cNvSpPr txBox="1">
            <a:spLocks/>
          </p:cNvSpPr>
          <p:nvPr/>
        </p:nvSpPr>
        <p:spPr>
          <a:xfrm>
            <a:off x="985002" y="2438730"/>
            <a:ext cx="10515600" cy="1325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Create End to End Connectedness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  <a:p>
            <a:pPr algn="ctr">
              <a:defRPr/>
            </a:pPr>
            <a:r>
              <a:rPr lang="en-US" sz="210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Whether </a:t>
            </a:r>
            <a:r>
              <a:rPr lang="en-US" sz="2100" dirty="0">
                <a:solidFill>
                  <a:srgbClr val="FFFFFF"/>
                </a:solidFill>
                <a:latin typeface="Titillium Bd" panose="00000800000000000000" pitchFamily="50" charset="0"/>
              </a:rPr>
              <a:t>on the plant floor or in the front office, employees should be able to act on real-time data from virtually any equipment, anywhere to make operational decisions that have meaningful business impact.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C3EC-77F2-4CE0-9248-1F8B9F6B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220" y="1198273"/>
            <a:ext cx="2292279" cy="124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1675-8CB8-4549-8C8E-5700704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043" y="3462396"/>
            <a:ext cx="2231456" cy="179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2B826-3594-420D-9503-5E711C90C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192" y="6211011"/>
            <a:ext cx="2090784" cy="2019392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FBF1F163-5949-4235-9BDF-6FAEC7FC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0" b="690"/>
          <a:stretch>
            <a:fillRect/>
          </a:stretch>
        </p:blipFill>
        <p:spPr>
          <a:xfrm>
            <a:off x="12838669" y="-269629"/>
            <a:ext cx="2347830" cy="1319452"/>
          </a:xfrm>
          <a:prstGeom prst="rect">
            <a:avLst/>
          </a:prstGeom>
          <a:solidFill>
            <a:srgbClr val="1B365D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1CA67-63A9-4513-AD98-4553F93A356E}"/>
              </a:ext>
            </a:extLst>
          </p:cNvPr>
          <p:cNvSpPr txBox="1"/>
          <p:nvPr/>
        </p:nvSpPr>
        <p:spPr>
          <a:xfrm>
            <a:off x="12838669" y="-8209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Click on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50B9F-4B61-4CC5-9F03-1DEC6876EB8C}"/>
              </a:ext>
            </a:extLst>
          </p:cNvPr>
          <p:cNvSpPr txBox="1"/>
          <p:nvPr/>
        </p:nvSpPr>
        <p:spPr>
          <a:xfrm>
            <a:off x="12838668" y="2626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2. Click on color and choose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Dark blue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98901-64CD-4865-8BC6-34E92800FA44}"/>
              </a:ext>
            </a:extLst>
          </p:cNvPr>
          <p:cNvSpPr txBox="1"/>
          <p:nvPr/>
        </p:nvSpPr>
        <p:spPr>
          <a:xfrm>
            <a:off x="12894220" y="543121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3. Click on corrections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Brightness: -40%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222" y="6404658"/>
            <a:ext cx="626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Contents of this document are confidential and for Red Lion Controls use only. © Copyright Red Lion 2019. </a:t>
            </a:r>
          </a:p>
        </p:txBody>
      </p:sp>
    </p:spTree>
    <p:extLst>
      <p:ext uri="{BB962C8B-B14F-4D97-AF65-F5344CB8AC3E}">
        <p14:creationId xmlns:p14="http://schemas.microsoft.com/office/powerpoint/2010/main" val="12076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6" y="1360322"/>
            <a:ext cx="754644" cy="754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825" y="4903928"/>
            <a:ext cx="1855208" cy="1855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3515" y="15675"/>
            <a:ext cx="10515600" cy="1325563"/>
          </a:xfrm>
        </p:spPr>
        <p:txBody>
          <a:bodyPr/>
          <a:lstStyle/>
          <a:p>
            <a:r>
              <a:rPr lang="en-US" dirty="0" smtClean="0"/>
              <a:t>End-to-End Connectivity: So Far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0183"/>
            <a:ext cx="2844800" cy="365125"/>
          </a:xfrm>
          <a:prstGeom prst="rect">
            <a:avLst/>
          </a:prstGeom>
        </p:spPr>
        <p:txBody>
          <a:bodyPr/>
          <a:lstStyle/>
          <a:p>
            <a:fld id="{3A643560-72AD-4ACB-B7F5-318D149A17C1}" type="datetime1">
              <a:rPr lang="en-US" smtClean="0"/>
              <a:t>8/13/2019</a:t>
            </a:fld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28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68" y="1786380"/>
            <a:ext cx="3772025" cy="37720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9667" y="1540575"/>
            <a:ext cx="7128933" cy="4639733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6559969" y="4420210"/>
            <a:ext cx="321068" cy="162045"/>
          </a:xfrm>
          <a:prstGeom prst="bentConnector3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99" y="4108401"/>
            <a:ext cx="523892" cy="290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75681">
            <a:off x="6677765" y="2749209"/>
            <a:ext cx="489932" cy="19130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710664" y="2384031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7572136" y="3449353"/>
            <a:ext cx="589128" cy="589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6803627" y="3550207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4322459" y="2265626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1698020" y="4075307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>
            <a:off x="615928" y="2640212"/>
            <a:ext cx="449883" cy="44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Oval 36"/>
          <p:cNvSpPr/>
          <p:nvPr/>
        </p:nvSpPr>
        <p:spPr>
          <a:xfrm>
            <a:off x="2504608" y="5672471"/>
            <a:ext cx="449883" cy="44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Oval 37"/>
          <p:cNvSpPr/>
          <p:nvPr/>
        </p:nvSpPr>
        <p:spPr>
          <a:xfrm>
            <a:off x="3429181" y="1395583"/>
            <a:ext cx="449883" cy="44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Oval 39"/>
          <p:cNvSpPr/>
          <p:nvPr/>
        </p:nvSpPr>
        <p:spPr>
          <a:xfrm>
            <a:off x="9053806" y="2536955"/>
            <a:ext cx="349084" cy="349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42" name="Elbow Connector 41"/>
          <p:cNvCxnSpPr>
            <a:stCxn id="38" idx="4"/>
            <a:endCxn id="26" idx="2"/>
          </p:cNvCxnSpPr>
          <p:nvPr/>
        </p:nvCxnSpPr>
        <p:spPr>
          <a:xfrm rot="16200000" flipH="1">
            <a:off x="3731345" y="1768244"/>
            <a:ext cx="513895" cy="6683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8" idx="6"/>
          </p:cNvCxnSpPr>
          <p:nvPr/>
        </p:nvCxnSpPr>
        <p:spPr>
          <a:xfrm>
            <a:off x="3879064" y="1620524"/>
            <a:ext cx="1206723" cy="4269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8" idx="5"/>
          </p:cNvCxnSpPr>
          <p:nvPr/>
        </p:nvCxnSpPr>
        <p:spPr>
          <a:xfrm rot="16200000" flipH="1">
            <a:off x="3911309" y="1681451"/>
            <a:ext cx="861480" cy="1057740"/>
          </a:xfrm>
          <a:prstGeom prst="bentConnector3">
            <a:avLst>
              <a:gd name="adj1" fmla="val 234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56" idx="6"/>
          </p:cNvCxnSpPr>
          <p:nvPr/>
        </p:nvCxnSpPr>
        <p:spPr>
          <a:xfrm>
            <a:off x="3776981" y="1516322"/>
            <a:ext cx="2366823" cy="7090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327097" y="1291380"/>
            <a:ext cx="449883" cy="44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63" name="Elbow Connector 62"/>
          <p:cNvCxnSpPr>
            <a:stCxn id="56" idx="3"/>
          </p:cNvCxnSpPr>
          <p:nvPr/>
        </p:nvCxnSpPr>
        <p:spPr>
          <a:xfrm rot="16200000" flipH="1">
            <a:off x="3195805" y="1872555"/>
            <a:ext cx="1043169" cy="6488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21" idx="6"/>
            <a:endCxn id="40" idx="2"/>
          </p:cNvCxnSpPr>
          <p:nvPr/>
        </p:nvCxnSpPr>
        <p:spPr>
          <a:xfrm flipV="1">
            <a:off x="8161264" y="2711498"/>
            <a:ext cx="892541" cy="10324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21" idx="7"/>
            <a:endCxn id="20" idx="5"/>
          </p:cNvCxnSpPr>
          <p:nvPr/>
        </p:nvCxnSpPr>
        <p:spPr>
          <a:xfrm rot="16200000" flipV="1">
            <a:off x="7477041" y="2937683"/>
            <a:ext cx="991584" cy="204309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18" idx="3"/>
            <a:endCxn id="20" idx="2"/>
          </p:cNvCxnSpPr>
          <p:nvPr/>
        </p:nvCxnSpPr>
        <p:spPr>
          <a:xfrm flipV="1">
            <a:off x="7109267" y="2477766"/>
            <a:ext cx="601397" cy="208313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22" idx="0"/>
            <a:endCxn id="21" idx="0"/>
          </p:cNvCxnSpPr>
          <p:nvPr/>
        </p:nvCxnSpPr>
        <p:spPr>
          <a:xfrm rot="5400000" flipH="1" flipV="1">
            <a:off x="7331604" y="3015111"/>
            <a:ext cx="100853" cy="969339"/>
          </a:xfrm>
          <a:prstGeom prst="bentConnector3">
            <a:avLst>
              <a:gd name="adj1" fmla="val 402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21" idx="3"/>
          </p:cNvCxnSpPr>
          <p:nvPr/>
        </p:nvCxnSpPr>
        <p:spPr>
          <a:xfrm rot="16200000" flipH="1">
            <a:off x="6892367" y="3186161"/>
            <a:ext cx="73248" cy="1458841"/>
          </a:xfrm>
          <a:prstGeom prst="bentConnector3">
            <a:avLst>
              <a:gd name="adj1" fmla="val 1332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91" idx="6"/>
            <a:endCxn id="21" idx="5"/>
          </p:cNvCxnSpPr>
          <p:nvPr/>
        </p:nvCxnSpPr>
        <p:spPr>
          <a:xfrm flipV="1">
            <a:off x="7022169" y="3952206"/>
            <a:ext cx="1052820" cy="9186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741688" y="4730577"/>
            <a:ext cx="280481" cy="28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93" name="Elbow Connector 92"/>
          <p:cNvCxnSpPr>
            <a:stCxn id="36" idx="7"/>
          </p:cNvCxnSpPr>
          <p:nvPr/>
        </p:nvCxnSpPr>
        <p:spPr>
          <a:xfrm rot="16200000" flipH="1">
            <a:off x="1872463" y="1833559"/>
            <a:ext cx="198839" cy="1943912"/>
          </a:xfrm>
          <a:prstGeom prst="bentConnector4">
            <a:avLst>
              <a:gd name="adj1" fmla="val -153290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36" idx="4"/>
            <a:endCxn id="31" idx="2"/>
          </p:cNvCxnSpPr>
          <p:nvPr/>
        </p:nvCxnSpPr>
        <p:spPr>
          <a:xfrm rot="16200000" flipH="1">
            <a:off x="729971" y="3200993"/>
            <a:ext cx="1078947" cy="85715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36" idx="5"/>
          </p:cNvCxnSpPr>
          <p:nvPr/>
        </p:nvCxnSpPr>
        <p:spPr>
          <a:xfrm rot="16200000" flipH="1">
            <a:off x="1762661" y="2261477"/>
            <a:ext cx="762100" cy="2287567"/>
          </a:xfrm>
          <a:prstGeom prst="bentConnector3">
            <a:avLst>
              <a:gd name="adj1" fmla="val 799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39" y="3734862"/>
            <a:ext cx="1142932" cy="1006965"/>
          </a:xfrm>
          <a:prstGeom prst="rect">
            <a:avLst/>
          </a:prstGeom>
        </p:spPr>
      </p:pic>
      <p:cxnSp>
        <p:nvCxnSpPr>
          <p:cNvPr id="124" name="Elbow Connector 123"/>
          <p:cNvCxnSpPr>
            <a:endCxn id="37" idx="0"/>
          </p:cNvCxnSpPr>
          <p:nvPr/>
        </p:nvCxnSpPr>
        <p:spPr>
          <a:xfrm rot="10800000" flipV="1">
            <a:off x="2729550" y="4253781"/>
            <a:ext cx="1225533" cy="14186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endCxn id="37" idx="7"/>
          </p:cNvCxnSpPr>
          <p:nvPr/>
        </p:nvCxnSpPr>
        <p:spPr>
          <a:xfrm rot="5400000">
            <a:off x="3050527" y="4997211"/>
            <a:ext cx="579224" cy="9030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endCxn id="37" idx="6"/>
          </p:cNvCxnSpPr>
          <p:nvPr/>
        </p:nvCxnSpPr>
        <p:spPr>
          <a:xfrm rot="5400000">
            <a:off x="3759448" y="4440145"/>
            <a:ext cx="652312" cy="22622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endCxn id="37" idx="5"/>
          </p:cNvCxnSpPr>
          <p:nvPr/>
        </p:nvCxnSpPr>
        <p:spPr>
          <a:xfrm rot="5400000">
            <a:off x="3969712" y="3853875"/>
            <a:ext cx="1121491" cy="3283700"/>
          </a:xfrm>
          <a:prstGeom prst="bentConnector3">
            <a:avLst>
              <a:gd name="adj1" fmla="val 1330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137" idx="2"/>
            <a:endCxn id="40" idx="5"/>
          </p:cNvCxnSpPr>
          <p:nvPr/>
        </p:nvCxnSpPr>
        <p:spPr>
          <a:xfrm rot="10800000">
            <a:off x="9351767" y="2834916"/>
            <a:ext cx="710827" cy="11031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10062594" y="3797844"/>
            <a:ext cx="280481" cy="28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758" y="2908953"/>
            <a:ext cx="1766721" cy="154764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834" y="1322157"/>
            <a:ext cx="1155609" cy="1155609"/>
          </a:xfrm>
          <a:prstGeom prst="rect">
            <a:avLst/>
          </a:prstGeom>
        </p:spPr>
      </p:pic>
      <p:cxnSp>
        <p:nvCxnSpPr>
          <p:cNvPr id="141" name="Elbow Connector 140"/>
          <p:cNvCxnSpPr>
            <a:stCxn id="140" idx="1"/>
            <a:endCxn id="40" idx="0"/>
          </p:cNvCxnSpPr>
          <p:nvPr/>
        </p:nvCxnSpPr>
        <p:spPr>
          <a:xfrm rot="10800000" flipV="1">
            <a:off x="9228348" y="1899961"/>
            <a:ext cx="974485" cy="636993"/>
          </a:xfrm>
          <a:prstGeom prst="bentConnector2">
            <a:avLst/>
          </a:prstGeom>
          <a:ln w="22225" cmpd="sng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41" idx="0"/>
            <a:endCxn id="40" idx="4"/>
          </p:cNvCxnSpPr>
          <p:nvPr/>
        </p:nvCxnSpPr>
        <p:spPr>
          <a:xfrm rot="5400000" flipH="1" flipV="1">
            <a:off x="8523849" y="3492836"/>
            <a:ext cx="1311297" cy="977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723" y="683641"/>
            <a:ext cx="1828800" cy="1828800"/>
          </a:xfrm>
          <a:prstGeom prst="rect">
            <a:avLst/>
          </a:prstGeom>
        </p:spPr>
      </p:pic>
      <p:pic>
        <p:nvPicPr>
          <p:cNvPr id="7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005" y="3137959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187" y="2057041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94"/>
          <a:stretch/>
        </p:blipFill>
        <p:spPr>
          <a:xfrm>
            <a:off x="6596161" y="4609101"/>
            <a:ext cx="602404" cy="589657"/>
          </a:xfrm>
          <a:prstGeom prst="rect">
            <a:avLst/>
          </a:prstGeom>
        </p:spPr>
      </p:pic>
      <p:pic>
        <p:nvPicPr>
          <p:cNvPr id="19" name="Picture 4" descr="http://www.redlion.net/sites/default/files/styles/uc_product/public/media/1000POEplus_1.jpg?itok=ThA3Is2K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0000" r="9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370" y="2057042"/>
            <a:ext cx="677333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761" y="3381853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40"/>
          <p:cNvSpPr/>
          <p:nvPr/>
        </p:nvSpPr>
        <p:spPr>
          <a:xfrm>
            <a:off x="9013166" y="4197336"/>
            <a:ext cx="234957" cy="234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0" name="Elbow Connector 49"/>
          <p:cNvCxnSpPr>
            <a:endCxn id="41" idx="4"/>
          </p:cNvCxnSpPr>
          <p:nvPr/>
        </p:nvCxnSpPr>
        <p:spPr>
          <a:xfrm rot="16200000" flipV="1">
            <a:off x="8914669" y="4648271"/>
            <a:ext cx="1079932" cy="647979"/>
          </a:xfrm>
          <a:prstGeom prst="bentConnector3">
            <a:avLst>
              <a:gd name="adj1" fmla="val 50000"/>
            </a:avLst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://www.redlion.net/sites/default/files/styles/uc_product_full/public/media/1002MC_0.jpg?itok=7yQ4USlp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77" b="99149" l="25200" r="75200">
                        <a14:foregroundMark x1="60800" y1="6809" x2="54400" y2="6809"/>
                        <a14:foregroundMark x1="34000" y1="15745" x2="44000" y2="16170"/>
                        <a14:foregroundMark x1="40000" y1="61277" x2="39200" y2="84255"/>
                        <a14:foregroundMark x1="55200" y1="4681" x2="60400" y2="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519" y="3961103"/>
            <a:ext cx="765067" cy="7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8" name="Elbow Connector 157"/>
          <p:cNvCxnSpPr>
            <a:endCxn id="140" idx="3"/>
          </p:cNvCxnSpPr>
          <p:nvPr/>
        </p:nvCxnSpPr>
        <p:spPr>
          <a:xfrm flipV="1">
            <a:off x="11079734" y="1899962"/>
            <a:ext cx="278709" cy="3740175"/>
          </a:xfrm>
          <a:prstGeom prst="bentConnector3">
            <a:avLst>
              <a:gd name="adj1" fmla="val 315077"/>
            </a:avLst>
          </a:prstGeom>
          <a:ln w="50800" cmpd="tri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381120" y="5924159"/>
            <a:ext cx="39493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35444" y="6062491"/>
            <a:ext cx="394936" cy="0"/>
          </a:xfrm>
          <a:prstGeom prst="line">
            <a:avLst/>
          </a:prstGeom>
          <a:ln w="4445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381120" y="6145805"/>
            <a:ext cx="39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381120" y="5717897"/>
            <a:ext cx="3949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381120" y="5484087"/>
            <a:ext cx="39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820801" y="5348546"/>
            <a:ext cx="98937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Gigabit POE+</a:t>
            </a:r>
            <a:endParaRPr lang="en-US" sz="1067" dirty="0"/>
          </a:p>
        </p:txBody>
      </p:sp>
      <p:sp>
        <p:nvSpPr>
          <p:cNvPr id="102" name="TextBox 101"/>
          <p:cNvSpPr txBox="1"/>
          <p:nvPr/>
        </p:nvSpPr>
        <p:spPr>
          <a:xfrm>
            <a:off x="7820800" y="5574269"/>
            <a:ext cx="6992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N-Ring™</a:t>
            </a:r>
            <a:endParaRPr lang="en-US" sz="1067" dirty="0"/>
          </a:p>
        </p:txBody>
      </p:sp>
      <p:sp>
        <p:nvSpPr>
          <p:cNvPr id="103" name="TextBox 102"/>
          <p:cNvSpPr txBox="1"/>
          <p:nvPr/>
        </p:nvSpPr>
        <p:spPr>
          <a:xfrm>
            <a:off x="7820801" y="5780530"/>
            <a:ext cx="63350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RS-485</a:t>
            </a:r>
            <a:endParaRPr lang="en-US" sz="1067" dirty="0"/>
          </a:p>
        </p:txBody>
      </p:sp>
      <p:sp>
        <p:nvSpPr>
          <p:cNvPr id="104" name="TextBox 103"/>
          <p:cNvSpPr txBox="1"/>
          <p:nvPr/>
        </p:nvSpPr>
        <p:spPr>
          <a:xfrm>
            <a:off x="567856" y="5905647"/>
            <a:ext cx="48763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Fiber</a:t>
            </a:r>
            <a:endParaRPr lang="en-US" sz="1067" dirty="0"/>
          </a:p>
        </p:txBody>
      </p:sp>
      <p:sp>
        <p:nvSpPr>
          <p:cNvPr id="105" name="TextBox 104"/>
          <p:cNvSpPr txBox="1"/>
          <p:nvPr/>
        </p:nvSpPr>
        <p:spPr>
          <a:xfrm>
            <a:off x="7820800" y="6002177"/>
            <a:ext cx="119776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Ethernet 10/100</a:t>
            </a:r>
            <a:endParaRPr lang="en-US" sz="1067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7381120" y="6338136"/>
            <a:ext cx="394936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820800" y="6214983"/>
            <a:ext cx="15776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Ethernet 10/100/1000</a:t>
            </a:r>
            <a:endParaRPr lang="en-US" sz="1067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130843" y="6280601"/>
            <a:ext cx="394936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63255" y="6123758"/>
            <a:ext cx="62549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Copper</a:t>
            </a:r>
            <a:endParaRPr lang="en-US" sz="1067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93" y="5576711"/>
            <a:ext cx="1419705" cy="69842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085" y="2128033"/>
            <a:ext cx="995064" cy="606343"/>
          </a:xfrm>
          <a:prstGeom prst="rect">
            <a:avLst/>
          </a:prstGeom>
        </p:spPr>
      </p:pic>
      <p:pic>
        <p:nvPicPr>
          <p:cNvPr id="39" name="Picture 2" descr="https://www.shopcross.com/sites/default/files/styles/fancybox/public/images/products/Red-Lion-RAM%206021-Image.jpg?itok=TOQCTeP0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220" b="86525" l="7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277" y="2319130"/>
            <a:ext cx="1408864" cy="7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ttp://www.redlion.net/sites/default/files/styles/uc_product_full/public/field/image/logicaltopology_467wide.jpg?itok=02jIpF9f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178" y="4333190"/>
            <a:ext cx="724873" cy="8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Straight Connector 117"/>
          <p:cNvCxnSpPr/>
          <p:nvPr/>
        </p:nvCxnSpPr>
        <p:spPr>
          <a:xfrm>
            <a:off x="7381120" y="6551249"/>
            <a:ext cx="394936" cy="0"/>
          </a:xfrm>
          <a:prstGeom prst="line">
            <a:avLst/>
          </a:prstGeom>
          <a:ln>
            <a:solidFill>
              <a:schemeClr val="accent1"/>
            </a:solidFill>
            <a:prstDash val="lgDash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815845" y="6418183"/>
            <a:ext cx="5757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MQTT</a:t>
            </a:r>
            <a:endParaRPr lang="en-US" sz="1067" dirty="0"/>
          </a:p>
        </p:txBody>
      </p:sp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15" y="1287925"/>
            <a:ext cx="1166200" cy="655988"/>
          </a:xfrm>
          <a:prstGeom prst="rect">
            <a:avLst/>
          </a:prstGeom>
          <a:noFill/>
          <a:ln w="317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Elbow Connector 22"/>
          <p:cNvCxnSpPr>
            <a:stCxn id="8" idx="2"/>
          </p:cNvCxnSpPr>
          <p:nvPr/>
        </p:nvCxnSpPr>
        <p:spPr>
          <a:xfrm rot="5400000">
            <a:off x="1093099" y="2087678"/>
            <a:ext cx="603581" cy="6581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961" y="2351098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19667" y="1608667"/>
            <a:ext cx="7128933" cy="4639733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7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005" y="3206051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93" y="5644803"/>
            <a:ext cx="1419705" cy="698429"/>
          </a:xfrm>
          <a:prstGeom prst="rect">
            <a:avLst/>
          </a:prstGeom>
        </p:spPr>
      </p:pic>
      <p:pic>
        <p:nvPicPr>
          <p:cNvPr id="110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961" y="2419190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723" y="751733"/>
            <a:ext cx="1828800" cy="1828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825" y="4972020"/>
            <a:ext cx="1855208" cy="1855208"/>
          </a:xfrm>
          <a:prstGeom prst="rect">
            <a:avLst/>
          </a:prstGeom>
        </p:spPr>
      </p:pic>
      <p:pic>
        <p:nvPicPr>
          <p:cNvPr id="86" name="Picture 2" descr="http://www.redlion.net/sites/default/files/styles/uc_product_full/public/field/image/logicaltopology_467wide.jpg?itok=02jIpF9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178" y="4401282"/>
            <a:ext cx="724873" cy="8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964" y="91661"/>
            <a:ext cx="10515600" cy="1325563"/>
          </a:xfrm>
        </p:spPr>
        <p:txBody>
          <a:bodyPr/>
          <a:lstStyle/>
          <a:p>
            <a:r>
              <a:rPr lang="en-US" dirty="0" smtClean="0"/>
              <a:t>Ensure Operations Visibility, Anywhere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>
              <a:defRPr/>
            </a:pPr>
            <a:fld id="{3A643560-72AD-4ACB-B7F5-318D149A17C1}" type="datetime1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8/13/2019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1219170">
              <a:defRPr/>
            </a:pPr>
            <a:fld id="{6A5CEB0A-32B2-4797-AD62-041837E9D509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algn="r" defTabSz="1219170">
                <a:defRPr/>
              </a:pPr>
              <a:t>29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6559969" y="4488302"/>
            <a:ext cx="321068" cy="162045"/>
          </a:xfrm>
          <a:prstGeom prst="bentConnector3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710664" y="2452123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03627" y="3618299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22459" y="2333718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98020" y="4143399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053806" y="2605047"/>
            <a:ext cx="349084" cy="349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741688" y="4798669"/>
            <a:ext cx="280481" cy="28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0062594" y="3865936"/>
            <a:ext cx="280481" cy="28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834" y="1390249"/>
            <a:ext cx="1155609" cy="115560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187" y="2125133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redlion.net/sites/default/files/styles/uc_product/public/media/1000POEplus_1.jpg?itok=ThA3Is2K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370" y="2125134"/>
            <a:ext cx="677333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761" y="3449945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40"/>
          <p:cNvSpPr/>
          <p:nvPr/>
        </p:nvSpPr>
        <p:spPr>
          <a:xfrm>
            <a:off x="9013166" y="4265428"/>
            <a:ext cx="234957" cy="234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44034" name="Picture 2" descr="http://www.redlion.net/sites/default/files/styles/uc_product_full/public/media/1002MC_0.jpg?itok=7yQ4USlp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77" b="99149" l="25200" r="75200">
                        <a14:foregroundMark x1="60800" y1="6809" x2="54400" y2="6809"/>
                        <a14:foregroundMark x1="34000" y1="15745" x2="44000" y2="16170"/>
                        <a14:foregroundMark x1="40000" y1="61277" x2="39200" y2="84255"/>
                        <a14:foregroundMark x1="55200" y1="4681" x2="60400" y2="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519" y="4029195"/>
            <a:ext cx="765067" cy="7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085" y="2196125"/>
            <a:ext cx="995064" cy="606343"/>
          </a:xfrm>
          <a:prstGeom prst="rect">
            <a:avLst/>
          </a:prstGeom>
        </p:spPr>
      </p:pic>
      <p:pic>
        <p:nvPicPr>
          <p:cNvPr id="39" name="Picture 2" descr="https://www.shopcross.com/sites/default/files/styles/fancybox/public/images/products/Red-Lion-RAM%206021-Image.jpg?itok=TOQCTeP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20" b="86525" l="7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277" y="2387222"/>
            <a:ext cx="1408864" cy="7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286882"/>
            <a:ext cx="12192000" cy="5374477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758" y="2977045"/>
            <a:ext cx="1766721" cy="1547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39" y="3802954"/>
            <a:ext cx="1142932" cy="1006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94"/>
          <a:stretch/>
        </p:blipFill>
        <p:spPr>
          <a:xfrm>
            <a:off x="6596161" y="4677193"/>
            <a:ext cx="602404" cy="58965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06731" y="4959355"/>
            <a:ext cx="2872584" cy="1153396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CR HMI </a:t>
            </a:r>
            <a:endParaRPr lang="en-US" sz="1600" b="1" dirty="0">
              <a:solidFill>
                <a:prstClr val="white"/>
              </a:solidFill>
              <a:latin typeface="Segoe UI"/>
            </a:endParaRP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Local display of information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Simultaneous protocol conversion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Data </a:t>
            </a:r>
            <a:r>
              <a:rPr lang="en-US" sz="1067" dirty="0">
                <a:solidFill>
                  <a:prstClr val="white"/>
                </a:solidFill>
                <a:latin typeface="Segoe UI"/>
              </a:rPr>
              <a:t>logging*, SQL server synchronization &amp; queries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53192" y="5348642"/>
            <a:ext cx="2561032" cy="1132055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Modular Controller</a:t>
            </a:r>
            <a:endParaRPr lang="en-US" sz="1600" b="1" dirty="0">
              <a:solidFill>
                <a:prstClr val="white"/>
              </a:solidFill>
              <a:latin typeface="Segoe UI"/>
            </a:endParaRP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Simultaneous protocol conversion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Data logging &amp; server synchronization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76" y="5068115"/>
            <a:ext cx="877824" cy="3738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64" y="4601248"/>
            <a:ext cx="877824" cy="37388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9117913" y="4590622"/>
            <a:ext cx="2926383" cy="1132055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ProducTVity Station</a:t>
            </a:r>
            <a:endParaRPr lang="en-US" sz="1600" b="1" dirty="0">
              <a:solidFill>
                <a:prstClr val="white"/>
              </a:solidFill>
              <a:latin typeface="Segoe UI"/>
            </a:endParaRP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Plant floor visualization solution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Simultaneous protocol conversion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Data logging &amp; server synchronization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Integrated web server enables insights anywhere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791" y="4231025"/>
            <a:ext cx="877824" cy="373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99" y="4176493"/>
            <a:ext cx="523892" cy="29076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709451" y="3503553"/>
            <a:ext cx="2738895" cy="1132055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PAX2 Panel Meter</a:t>
            </a:r>
            <a:endParaRPr lang="en-US" sz="1600" b="1" dirty="0">
              <a:solidFill>
                <a:prstClr val="white"/>
              </a:solidFill>
              <a:latin typeface="Segoe UI"/>
            </a:endParaRP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Dual-line, tri color display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Universal power and input capabilities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Optional field installable communications</a:t>
            </a:r>
          </a:p>
          <a:p>
            <a:pPr defTabSz="1219170">
              <a:defRPr/>
            </a:pPr>
            <a:r>
              <a:rPr lang="en-US" sz="1067" dirty="0">
                <a:solidFill>
                  <a:prstClr val="white"/>
                </a:solidFill>
                <a:latin typeface="Segoe UI"/>
              </a:rPr>
              <a:t>Local display of information</a:t>
            </a:r>
          </a:p>
          <a:p>
            <a:pPr defTabSz="1219170">
              <a:defRPr/>
            </a:pPr>
            <a:endParaRPr lang="en-US" sz="1067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258312"/>
            <a:ext cx="877824" cy="3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E34F59-4744-45F5-8592-41025A4A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113" cy="5760720"/>
          </a:xfrm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BDFD2B-721C-4F99-A187-B4DB9F2D3ED5}"/>
              </a:ext>
            </a:extLst>
          </p:cNvPr>
          <p:cNvSpPr txBox="1">
            <a:spLocks/>
          </p:cNvSpPr>
          <p:nvPr/>
        </p:nvSpPr>
        <p:spPr>
          <a:xfrm>
            <a:off x="954522" y="221757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Establish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 Your Why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Quality</a:t>
            </a:r>
            <a:r>
              <a:rPr lang="en-US" sz="200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 Improvement? Margin Enhancement?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Knowing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 what the final picture should look like is critical to success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C3EC-77F2-4CE0-9248-1F8B9F6B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220" y="1198273"/>
            <a:ext cx="2292279" cy="124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1675-8CB8-4549-8C8E-5700704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043" y="3462396"/>
            <a:ext cx="2231456" cy="179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2B826-3594-420D-9503-5E711C90C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192" y="6211011"/>
            <a:ext cx="2090784" cy="2019392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FBF1F163-5949-4235-9BDF-6FAEC7FC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0" b="690"/>
          <a:stretch>
            <a:fillRect/>
          </a:stretch>
        </p:blipFill>
        <p:spPr>
          <a:xfrm>
            <a:off x="12838669" y="-269629"/>
            <a:ext cx="2347830" cy="1319452"/>
          </a:xfrm>
          <a:prstGeom prst="rect">
            <a:avLst/>
          </a:prstGeom>
          <a:solidFill>
            <a:srgbClr val="1B365D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1CA67-63A9-4513-AD98-4553F93A356E}"/>
              </a:ext>
            </a:extLst>
          </p:cNvPr>
          <p:cNvSpPr txBox="1"/>
          <p:nvPr/>
        </p:nvSpPr>
        <p:spPr>
          <a:xfrm>
            <a:off x="12838669" y="-8209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Click on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50B9F-4B61-4CC5-9F03-1DEC6876EB8C}"/>
              </a:ext>
            </a:extLst>
          </p:cNvPr>
          <p:cNvSpPr txBox="1"/>
          <p:nvPr/>
        </p:nvSpPr>
        <p:spPr>
          <a:xfrm>
            <a:off x="12838668" y="2626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2. Click on color and choose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Dark blue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98901-64CD-4865-8BC6-34E92800FA44}"/>
              </a:ext>
            </a:extLst>
          </p:cNvPr>
          <p:cNvSpPr txBox="1"/>
          <p:nvPr/>
        </p:nvSpPr>
        <p:spPr>
          <a:xfrm>
            <a:off x="12894220" y="543121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3. Click on corrections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Brightness: -40%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222" y="6404658"/>
            <a:ext cx="626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Contents of this document are confidential and for Red Lion Controls use only. © Copyright Red Lion 2019. </a:t>
            </a:r>
          </a:p>
        </p:txBody>
      </p:sp>
    </p:spTree>
    <p:extLst>
      <p:ext uri="{BB962C8B-B14F-4D97-AF65-F5344CB8AC3E}">
        <p14:creationId xmlns:p14="http://schemas.microsoft.com/office/powerpoint/2010/main" val="34758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825" y="4972020"/>
            <a:ext cx="1855208" cy="1855208"/>
          </a:xfrm>
          <a:prstGeom prst="rect">
            <a:avLst/>
          </a:prstGeom>
        </p:spPr>
      </p:pic>
      <p:pic>
        <p:nvPicPr>
          <p:cNvPr id="86" name="Picture 2" descr="http://www.redlion.net/sites/default/files/styles/uc_product_full/public/field/image/logicaltopology_467wide.jpg?itok=02jIpF9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178" y="4401282"/>
            <a:ext cx="724873" cy="8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643" y="2524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Experience Increased Uptime and Greater </a:t>
            </a:r>
            <a:br>
              <a:rPr lang="en-US" dirty="0" smtClean="0"/>
            </a:br>
            <a:r>
              <a:rPr lang="en-US" dirty="0" smtClean="0"/>
              <a:t>Control of Your Network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pPr defTabSz="1219170">
              <a:defRPr/>
            </a:pPr>
            <a:fld id="{3A643560-72AD-4ACB-B7F5-318D149A17C1}" type="datetime1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8/13/2019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1219170">
              <a:defRPr/>
            </a:pPr>
            <a:fld id="{6A5CEB0A-32B2-4797-AD62-041837E9D509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algn="r" defTabSz="1219170">
                <a:defRPr/>
              </a:pPr>
              <a:t>30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6559969" y="4488302"/>
            <a:ext cx="321068" cy="162045"/>
          </a:xfrm>
          <a:prstGeom prst="bentConnector3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99" y="4176493"/>
            <a:ext cx="523892" cy="29076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710664" y="2452123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72136" y="3517445"/>
            <a:ext cx="589128" cy="589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03627" y="3618299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22459" y="2333718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98020" y="4143399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28" y="2708304"/>
            <a:ext cx="449883" cy="44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04608" y="5740563"/>
            <a:ext cx="449883" cy="44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053806" y="2605047"/>
            <a:ext cx="349084" cy="349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741688" y="4798669"/>
            <a:ext cx="280481" cy="28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39" y="3802954"/>
            <a:ext cx="1142932" cy="1006965"/>
          </a:xfrm>
          <a:prstGeom prst="rect">
            <a:avLst/>
          </a:prstGeom>
        </p:spPr>
      </p:pic>
      <p:sp>
        <p:nvSpPr>
          <p:cNvPr id="137" name="Oval 136"/>
          <p:cNvSpPr/>
          <p:nvPr/>
        </p:nvSpPr>
        <p:spPr>
          <a:xfrm>
            <a:off x="10062594" y="3865936"/>
            <a:ext cx="280481" cy="28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758" y="2977045"/>
            <a:ext cx="1766721" cy="154764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834" y="1390249"/>
            <a:ext cx="1155609" cy="115560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187" y="2125133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94"/>
          <a:stretch/>
        </p:blipFill>
        <p:spPr>
          <a:xfrm>
            <a:off x="6596161" y="4677193"/>
            <a:ext cx="602404" cy="589657"/>
          </a:xfrm>
          <a:prstGeom prst="rect">
            <a:avLst/>
          </a:prstGeom>
        </p:spPr>
      </p:pic>
      <p:pic>
        <p:nvPicPr>
          <p:cNvPr id="19" name="Picture 4" descr="http://www.redlion.net/sites/default/files/styles/uc_product/public/media/1000POEplus_1.jpg?itok=ThA3Is2K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000" r="9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370" y="2125134"/>
            <a:ext cx="677333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761" y="3449945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40"/>
          <p:cNvSpPr/>
          <p:nvPr/>
        </p:nvSpPr>
        <p:spPr>
          <a:xfrm>
            <a:off x="9013166" y="4265428"/>
            <a:ext cx="234957" cy="234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44034" name="Picture 2" descr="http://www.redlion.net/sites/default/files/styles/uc_product_full/public/media/1002MC_0.jpg?itok=7yQ4USl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77" b="99149" l="25200" r="75200">
                        <a14:foregroundMark x1="60800" y1="6809" x2="54400" y2="6809"/>
                        <a14:foregroundMark x1="34000" y1="15745" x2="44000" y2="16170"/>
                        <a14:foregroundMark x1="40000" y1="61277" x2="39200" y2="84255"/>
                        <a14:foregroundMark x1="55200" y1="4681" x2="60400" y2="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519" y="4029195"/>
            <a:ext cx="765067" cy="7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085" y="2196125"/>
            <a:ext cx="995064" cy="606343"/>
          </a:xfrm>
          <a:prstGeom prst="rect">
            <a:avLst/>
          </a:prstGeom>
        </p:spPr>
      </p:pic>
      <p:pic>
        <p:nvPicPr>
          <p:cNvPr id="39" name="Picture 2" descr="https://www.shopcross.com/sites/default/files/styles/fancybox/public/images/products/Red-Lion-RAM%206021-Image.jpg?itok=TOQCTeP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220" b="86525" l="7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277" y="2387222"/>
            <a:ext cx="1408864" cy="7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286882"/>
            <a:ext cx="12192000" cy="5374477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9667" y="1608667"/>
            <a:ext cx="7128933" cy="4639733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7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005" y="3206051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93" y="5644803"/>
            <a:ext cx="1419705" cy="698429"/>
          </a:xfrm>
          <a:prstGeom prst="rect">
            <a:avLst/>
          </a:prstGeom>
        </p:spPr>
      </p:pic>
      <p:pic>
        <p:nvPicPr>
          <p:cNvPr id="110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961" y="2419190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723" y="751733"/>
            <a:ext cx="1828800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7303" y="1924860"/>
            <a:ext cx="2188039" cy="97985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NT24k-8TX </a:t>
            </a:r>
          </a:p>
          <a:p>
            <a:pPr defTabSz="1219170">
              <a:defRPr/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Layer 2 All Gigabit Managed Switch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905375" y="5081653"/>
            <a:ext cx="2380288" cy="97536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NT24k-16M12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IP67-Rated 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Layer 2 All Gigabit 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Managed Switch</a:t>
            </a:r>
            <a:endParaRPr lang="en-US" sz="1333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815245" y="1252431"/>
            <a:ext cx="2380288" cy="97536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708TX</a:t>
            </a:r>
          </a:p>
          <a:p>
            <a:pPr defTabSz="1219170">
              <a:defRPr/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Layer 2 Fast Ethernet</a:t>
            </a:r>
          </a:p>
          <a:p>
            <a:pPr defTabSz="1219170">
              <a:defRPr/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Managed Switch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898134" y="2871819"/>
            <a:ext cx="2188039" cy="97985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NT24k-8TX </a:t>
            </a:r>
          </a:p>
          <a:p>
            <a:pPr defTabSz="1219170">
              <a:defRPr/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Layer 2 All Gigabit Managed Switch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075914" y="5496512"/>
            <a:ext cx="2188039" cy="979859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N-Ring™</a:t>
            </a:r>
            <a:endParaRPr lang="en-US" sz="1600" b="1" dirty="0">
              <a:solidFill>
                <a:prstClr val="white"/>
              </a:solidFill>
              <a:latin typeface="Segoe UI"/>
            </a:endParaRPr>
          </a:p>
          <a:p>
            <a:pPr defTabSz="1219170">
              <a:defRPr/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Redundant media path</a:t>
            </a:r>
          </a:p>
          <a:p>
            <a:pPr defTabSz="1219170">
              <a:defRPr/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~30ms heal time</a:t>
            </a:r>
            <a:endParaRPr lang="en-US" sz="1400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914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085" y="2196125"/>
            <a:ext cx="995064" cy="606343"/>
          </a:xfrm>
          <a:prstGeom prst="rect">
            <a:avLst/>
          </a:prstGeom>
        </p:spPr>
      </p:pic>
      <p:pic>
        <p:nvPicPr>
          <p:cNvPr id="39" name="Picture 2" descr="https://www.shopcross.com/sites/default/files/styles/fancybox/public/images/products/Red-Lion-RAM%206021-Image.jpg?itok=TOQCTeP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0" b="86525" l="7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277" y="2387222"/>
            <a:ext cx="1408864" cy="7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825" y="4972020"/>
            <a:ext cx="1855208" cy="1855208"/>
          </a:xfrm>
          <a:prstGeom prst="rect">
            <a:avLst/>
          </a:prstGeom>
        </p:spPr>
      </p:pic>
      <p:pic>
        <p:nvPicPr>
          <p:cNvPr id="45058" name="Picture 2" descr="http://www.redlion.net/sites/default/files/styles/uc_product_full/public/field/image/logicaltopology_467wide.jpg?itok=02jIpF9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178" y="4401282"/>
            <a:ext cx="724873" cy="8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39" y="3802954"/>
            <a:ext cx="1142932" cy="1006965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rot="16200000" flipH="1">
            <a:off x="6559969" y="4488302"/>
            <a:ext cx="321068" cy="162045"/>
          </a:xfrm>
          <a:prstGeom prst="bentConnector3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94"/>
          <a:stretch/>
        </p:blipFill>
        <p:spPr>
          <a:xfrm>
            <a:off x="6596161" y="4677193"/>
            <a:ext cx="602404" cy="58965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758" y="2977045"/>
            <a:ext cx="1766721" cy="15476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9667" y="1608667"/>
            <a:ext cx="7128933" cy="4639733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7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005" y="3206051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E:\Projects\Redstone_Manowar\Photography\Edited photography\NT24k-8TX JPEG\NT24k-8TX_L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0" b="96154" l="6965" r="92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961" y="2419190"/>
            <a:ext cx="853191" cy="1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723" y="751733"/>
            <a:ext cx="1828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99" y="4176493"/>
            <a:ext cx="523892" cy="29076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834" y="1390249"/>
            <a:ext cx="1155609" cy="115560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187" y="2125133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761" y="3449945"/>
            <a:ext cx="598436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518" y="250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Leverage PoE, Media Conversion and </a:t>
            </a:r>
            <a:br>
              <a:rPr lang="en-US" dirty="0" smtClean="0"/>
            </a:br>
            <a:r>
              <a:rPr lang="en-US" dirty="0" smtClean="0"/>
              <a:t>IP67-Rated Products for Additional Uptime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pPr defTabSz="1219170">
              <a:defRPr/>
            </a:pPr>
            <a:fld id="{3A643560-72AD-4ACB-B7F5-318D149A17C1}" type="datetime1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8/13/2019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1219170">
              <a:defRPr/>
            </a:pPr>
            <a:fld id="{6A5CEB0A-32B2-4797-AD62-041837E9D509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algn="r" defTabSz="1219170">
                <a:defRPr/>
              </a:pPr>
              <a:t>31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10664" y="2452123"/>
            <a:ext cx="187469" cy="187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13166" y="4265428"/>
            <a:ext cx="234957" cy="234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93" y="1241294"/>
            <a:ext cx="12192000" cy="5374477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93" y="5644803"/>
            <a:ext cx="1419705" cy="698429"/>
          </a:xfrm>
          <a:prstGeom prst="rect">
            <a:avLst/>
          </a:prstGeom>
        </p:spPr>
      </p:pic>
      <p:pic>
        <p:nvPicPr>
          <p:cNvPr id="44034" name="Picture 2" descr="http://www.redlion.net/sites/default/files/styles/uc_product_full/public/media/1002MC_0.jpg?itok=7yQ4USlp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77" b="99149" l="25200" r="75200">
                        <a14:foregroundMark x1="60800" y1="6809" x2="54400" y2="6809"/>
                        <a14:foregroundMark x1="34000" y1="15745" x2="44000" y2="16170"/>
                        <a14:foregroundMark x1="40000" y1="61277" x2="39200" y2="84255"/>
                        <a14:foregroundMark x1="55200" y1="4681" x2="60400" y2="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519" y="4029195"/>
            <a:ext cx="765067" cy="7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redlion.net/sites/default/files/styles/uc_product/public/media/1000POEplus_1.jpg?itok=ThA3Is2K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370" y="2125134"/>
            <a:ext cx="677333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905375" y="5081653"/>
            <a:ext cx="2380288" cy="97536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NT24k-16M12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IP67-Rated 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Layer 2 All Gigabit 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Managed Switch</a:t>
            </a:r>
            <a:endParaRPr lang="en-US" sz="1333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82472" y="3331984"/>
            <a:ext cx="2380288" cy="97536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1002MC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Industrial Media Converter</a:t>
            </a:r>
            <a:endParaRPr lang="en-US" sz="1333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4371" y="1717512"/>
            <a:ext cx="2380288" cy="97536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1600" b="1" dirty="0">
                <a:solidFill>
                  <a:prstClr val="white"/>
                </a:solidFill>
                <a:latin typeface="Segoe UI"/>
              </a:rPr>
              <a:t>1000-POE+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Gigabit Power </a:t>
            </a:r>
            <a:r>
              <a:rPr lang="en-US" sz="1333" dirty="0">
                <a:solidFill>
                  <a:prstClr val="white"/>
                </a:solidFill>
                <a:latin typeface="Segoe UI"/>
              </a:rPr>
              <a:t>Over Ethernet</a:t>
            </a:r>
          </a:p>
          <a:p>
            <a:pPr defTabSz="1219170">
              <a:defRPr/>
            </a:pPr>
            <a:r>
              <a:rPr lang="en-US" sz="1333" dirty="0">
                <a:solidFill>
                  <a:prstClr val="white"/>
                </a:solidFill>
                <a:latin typeface="Segoe UI"/>
              </a:rPr>
              <a:t>Injector</a:t>
            </a:r>
            <a:endParaRPr lang="en-US" sz="1333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340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90423"/>
            <a:ext cx="4132739" cy="271968"/>
          </a:xfrm>
          <a:prstGeom prst="rect">
            <a:avLst/>
          </a:prstGeom>
          <a:gradFill flip="none" rotWithShape="1">
            <a:gsLst>
              <a:gs pos="98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31000">
                <a:srgbClr val="666666">
                  <a:tint val="44500"/>
                  <a:satMod val="160000"/>
                </a:srgbClr>
              </a:gs>
              <a:gs pos="55000">
                <a:srgbClr val="6666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95" y="2689807"/>
            <a:ext cx="3136900" cy="1473200"/>
          </a:xfrm>
          <a:prstGeom prst="roundRect">
            <a:avLst>
              <a:gd name="adj" fmla="val 6322"/>
            </a:avLst>
          </a:prstGeom>
          <a:solidFill>
            <a:srgbClr val="16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/>
              <a:t>ERP, CLOUD &amp; BIG DATA</a:t>
            </a:r>
            <a:endParaRPr lang="en-US" sz="2667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19170" y="2752434"/>
            <a:ext cx="3003551" cy="1347948"/>
          </a:xfrm>
          <a:prstGeom prst="roundRect">
            <a:avLst>
              <a:gd name="adj" fmla="val 29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9" name="Group 28"/>
          <p:cNvGrpSpPr/>
          <p:nvPr/>
        </p:nvGrpSpPr>
        <p:grpSpPr>
          <a:xfrm>
            <a:off x="3761666" y="2226413"/>
            <a:ext cx="1620671" cy="2399993"/>
            <a:chOff x="3132153" y="3403957"/>
            <a:chExt cx="1620670" cy="2399993"/>
          </a:xfrm>
        </p:grpSpPr>
        <p:grpSp>
          <p:nvGrpSpPr>
            <p:cNvPr id="30" name="Group 29"/>
            <p:cNvGrpSpPr/>
            <p:nvPr/>
          </p:nvGrpSpPr>
          <p:grpSpPr>
            <a:xfrm>
              <a:off x="4418954" y="3565145"/>
              <a:ext cx="333869" cy="1829815"/>
              <a:chOff x="4418954" y="3565145"/>
              <a:chExt cx="333869" cy="1829815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418954" y="4966519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422441" y="3565145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424517" y="4265832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32153" y="3565145"/>
              <a:ext cx="338328" cy="1829815"/>
              <a:chOff x="3132153" y="3565145"/>
              <a:chExt cx="338328" cy="1829815"/>
            </a:xfrm>
          </p:grpSpPr>
          <p:sp>
            <p:nvSpPr>
              <p:cNvPr id="50" name="Freeform 49"/>
              <p:cNvSpPr/>
              <p:nvPr/>
            </p:nvSpPr>
            <p:spPr>
              <a:xfrm flipH="1">
                <a:off x="3137790" y="4966519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flipH="1">
                <a:off x="3134257" y="3565145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flipH="1">
                <a:off x="3132153" y="4265832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87364" y="3403957"/>
              <a:ext cx="914706" cy="2399993"/>
              <a:chOff x="3490146" y="3403957"/>
              <a:chExt cx="914706" cy="239999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490146" y="3403957"/>
                <a:ext cx="914706" cy="2399993"/>
              </a:xfrm>
              <a:prstGeom prst="roundRect">
                <a:avLst/>
              </a:prstGeom>
              <a:solidFill>
                <a:srgbClr val="666666"/>
              </a:solidFill>
              <a:ln w="57150">
                <a:solidFill>
                  <a:srgbClr val="CAC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641470" y="4987181"/>
                <a:ext cx="612058" cy="621890"/>
                <a:chOff x="3641470" y="4987181"/>
                <a:chExt cx="612058" cy="62189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641470" y="4987181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691861" y="5038799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691861" y="5097794"/>
                  <a:ext cx="511277" cy="51127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734723" y="5140656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641470" y="4293008"/>
                <a:ext cx="612058" cy="621890"/>
                <a:chOff x="3641470" y="4293008"/>
                <a:chExt cx="612058" cy="62189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641470" y="4293008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691861" y="4344626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3691861" y="4403621"/>
                  <a:ext cx="511277" cy="511277"/>
                  <a:chOff x="4839624" y="5660921"/>
                  <a:chExt cx="511277" cy="511277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4839624" y="5660921"/>
                    <a:ext cx="511277" cy="511277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4882486" y="5703783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3641470" y="3598835"/>
                <a:ext cx="612058" cy="621890"/>
                <a:chOff x="3641470" y="3598835"/>
                <a:chExt cx="612058" cy="62189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641470" y="3598835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691861" y="3650453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691861" y="3709448"/>
                  <a:ext cx="511277" cy="51127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734723" y="3752310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3585" y="1775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Now: The Challenge</a:t>
            </a:r>
            <a:endParaRPr lang="en-US" dirty="0"/>
          </a:p>
        </p:txBody>
      </p:sp>
      <p:graphicFrame>
        <p:nvGraphicFramePr>
          <p:cNvPr id="56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34957994"/>
              </p:ext>
            </p:extLst>
          </p:nvPr>
        </p:nvGraphicFramePr>
        <p:xfrm>
          <a:off x="6136696" y="1294579"/>
          <a:ext cx="538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0" y="5010733"/>
            <a:ext cx="6840760" cy="1844675"/>
            <a:chOff x="1151620" y="3598661"/>
            <a:chExt cx="6840760" cy="3259339"/>
          </a:xfrm>
        </p:grpSpPr>
        <p:sp>
          <p:nvSpPr>
            <p:cNvPr id="58" name="Isosceles Triangle 57"/>
            <p:cNvSpPr/>
            <p:nvPr/>
          </p:nvSpPr>
          <p:spPr>
            <a:xfrm>
              <a:off x="1151620" y="3598661"/>
              <a:ext cx="6840760" cy="3259339"/>
            </a:xfrm>
            <a:prstGeom prst="triangle">
              <a:avLst>
                <a:gd name="adj" fmla="val 50212"/>
              </a:avLst>
            </a:prstGeom>
            <a:solidFill>
              <a:srgbClr val="8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465007" y="3598661"/>
              <a:ext cx="6213987" cy="3259339"/>
            </a:xfrm>
            <a:prstGeom prst="triangle">
              <a:avLst>
                <a:gd name="adj" fmla="val 50212"/>
              </a:avLst>
            </a:prstGeom>
            <a:solidFill>
              <a:srgbClr val="546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1710346" y="3598661"/>
              <a:ext cx="5723308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2086313" y="3598661"/>
              <a:ext cx="4971374" cy="3259339"/>
            </a:xfrm>
            <a:prstGeom prst="triangle">
              <a:avLst>
                <a:gd name="adj" fmla="val 50212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237641" y="3598661"/>
              <a:ext cx="4668719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4225977" y="3947706"/>
              <a:ext cx="698090" cy="2910294"/>
            </a:xfrm>
            <a:prstGeom prst="triangle">
              <a:avLst>
                <a:gd name="adj" fmla="val 5021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73793" y="5766620"/>
              <a:ext cx="796413" cy="486696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73793" y="4927190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73793" y="4322506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36643" y="3939047"/>
              <a:ext cx="261392" cy="124132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94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4B0E8ED7-9263-401F-911D-08C23E582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graphicEl>
                                              <a:dgm id="{4B0E8ED7-9263-401F-911D-08C23E582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2D55C168-9E6F-4AE4-B127-0428554ED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graphicEl>
                                              <a:dgm id="{2D55C168-9E6F-4AE4-B127-0428554ED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12178923-FC08-4220-81CC-D5D50D5F3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graphicEl>
                                              <a:dgm id="{12178923-FC08-4220-81CC-D5D50D5F3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7992F3CE-14E3-456A-947C-9005FED43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>
                                            <p:graphicEl>
                                              <a:dgm id="{7992F3CE-14E3-456A-947C-9005FED43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31FC115F-64CE-48CA-80FD-EF04A652E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>
                                            <p:graphicEl>
                                              <a:dgm id="{31FC115F-64CE-48CA-80FD-EF04A652E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680A035A-8790-44AE-8FE2-81DC745A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>
                                            <p:graphicEl>
                                              <a:dgm id="{680A035A-8790-44AE-8FE2-81DC745A7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36E2DE5E-D92D-4661-8AFB-21258597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>
                                            <p:graphicEl>
                                              <a:dgm id="{36E2DE5E-D92D-4661-8AFB-212585974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692E7F67-7CB0-49D1-9411-B6EAF35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graphicEl>
                                              <a:dgm id="{692E7F67-7CB0-49D1-9411-B6EAF35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9C28DB34-3E45-4FC0-9CA3-7259D59AB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>
                                            <p:graphicEl>
                                              <a:dgm id="{9C28DB34-3E45-4FC0-9CA3-7259D59AB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3373" y="239324"/>
            <a:ext cx="1149409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Language of Industry 4.0</a:t>
            </a:r>
            <a:br>
              <a:rPr lang="en-US" dirty="0" smtClean="0"/>
            </a:br>
            <a:r>
              <a:rPr lang="en-US" dirty="0" smtClean="0"/>
              <a:t>is Diverse and Evolving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BDC5-42F4-4B73-900B-84BFD4C5C244}" type="datetime1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665" y="1896063"/>
            <a:ext cx="2469964" cy="246996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816648" y="5153768"/>
            <a:ext cx="1995381" cy="609600"/>
            <a:chOff x="1217115" y="3895828"/>
            <a:chExt cx="1496536" cy="4572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6783" y="3895828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115" y="3895828"/>
              <a:ext cx="45720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6451" y="3895828"/>
              <a:ext cx="457200" cy="457200"/>
            </a:xfrm>
            <a:prstGeom prst="rect">
              <a:avLst/>
            </a:prstGeom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-225885" y="5857435"/>
            <a:ext cx="21346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Machine 1  </a:t>
            </a:r>
          </a:p>
          <a:p>
            <a:pPr algn="ctr"/>
            <a:r>
              <a:rPr lang="en-US" sz="1600" dirty="0">
                <a:latin typeface="+mj-lt"/>
              </a:rPr>
              <a:t>B</a:t>
            </a:r>
            <a:r>
              <a:rPr lang="en-US" sz="1600" dirty="0">
                <a:latin typeface="+mj-lt"/>
              </a:rPr>
              <a:t>uilt 2012</a:t>
            </a:r>
          </a:p>
          <a:p>
            <a:pPr algn="ctr"/>
            <a:r>
              <a:rPr lang="en-US" sz="1600" dirty="0">
                <a:latin typeface="+mj-lt"/>
              </a:rPr>
              <a:t>PLC with Ethernet</a:t>
            </a:r>
            <a:endParaRPr lang="en-US" sz="1600" dirty="0">
              <a:latin typeface="+mj-lt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010612" y="6032147"/>
            <a:ext cx="2133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200" b="1">
                <a:latin typeface="+mj-lt"/>
              </a:defRPr>
            </a:lvl1pPr>
          </a:lstStyle>
          <a:p>
            <a:r>
              <a:rPr lang="en-US" sz="1600" dirty="0"/>
              <a:t>Building data </a:t>
            </a:r>
            <a:endParaRPr lang="en-US" sz="1600" dirty="0"/>
          </a:p>
          <a:p>
            <a:r>
              <a:rPr lang="en-US" sz="1600" b="0" dirty="0"/>
              <a:t>(</a:t>
            </a:r>
            <a:r>
              <a:rPr lang="en-US" sz="1600" b="0" dirty="0"/>
              <a:t>power, </a:t>
            </a:r>
            <a:r>
              <a:rPr lang="en-US" sz="1600" b="0" dirty="0"/>
              <a:t>air</a:t>
            </a:r>
            <a:r>
              <a:rPr lang="en-US" sz="1600" b="0" dirty="0"/>
              <a:t>, heat, etc.) 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0397981" y="5831212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200" b="1">
                <a:latin typeface="+mj-lt"/>
              </a:defRPr>
            </a:lvl1pPr>
          </a:lstStyle>
          <a:p>
            <a:r>
              <a:rPr lang="en-US" sz="1600" dirty="0"/>
              <a:t>Machine </a:t>
            </a:r>
            <a:r>
              <a:rPr lang="en-US" sz="1600" dirty="0"/>
              <a:t>4</a:t>
            </a:r>
            <a:endParaRPr lang="en-US" sz="1600" dirty="0"/>
          </a:p>
          <a:p>
            <a:r>
              <a:rPr lang="en-US" sz="1600" dirty="0"/>
              <a:t>  </a:t>
            </a:r>
            <a:r>
              <a:rPr lang="en-US" sz="1600" b="0" dirty="0"/>
              <a:t>Built </a:t>
            </a:r>
            <a:r>
              <a:rPr lang="en-US" sz="1600" b="0" dirty="0"/>
              <a:t>2002 </a:t>
            </a:r>
            <a:endParaRPr lang="en-US" sz="1600" b="0" dirty="0"/>
          </a:p>
          <a:p>
            <a:r>
              <a:rPr lang="en-US" sz="1600" b="0" dirty="0"/>
              <a:t>PLC </a:t>
            </a:r>
            <a:r>
              <a:rPr lang="en-US" sz="1600" b="0" dirty="0"/>
              <a:t>with </a:t>
            </a:r>
            <a:r>
              <a:rPr lang="en-US" sz="1600" b="0" dirty="0"/>
              <a:t>CAN</a:t>
            </a:r>
            <a:endParaRPr lang="en-US" sz="1600" b="0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8652271" y="5926369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200" b="1">
                <a:latin typeface="+mj-lt"/>
              </a:defRPr>
            </a:lvl1pPr>
          </a:lstStyle>
          <a:p>
            <a:r>
              <a:rPr lang="en-US" sz="1600" dirty="0"/>
              <a:t>Machine </a:t>
            </a:r>
            <a:r>
              <a:rPr lang="en-US" sz="1600" dirty="0"/>
              <a:t>3</a:t>
            </a:r>
          </a:p>
          <a:p>
            <a:r>
              <a:rPr lang="en-US" sz="1600" b="0" dirty="0"/>
              <a:t>Built </a:t>
            </a:r>
            <a:r>
              <a:rPr lang="en-US" sz="1600" b="0" dirty="0"/>
              <a:t>1994 </a:t>
            </a:r>
            <a:endParaRPr lang="en-US" sz="1600" b="0" dirty="0"/>
          </a:p>
          <a:p>
            <a:r>
              <a:rPr lang="en-US" sz="1600" b="0" dirty="0"/>
              <a:t>µC </a:t>
            </a:r>
            <a:r>
              <a:rPr lang="en-US" sz="1600" b="0" dirty="0"/>
              <a:t>+ </a:t>
            </a:r>
            <a:r>
              <a:rPr lang="en-US" sz="1600" b="0" dirty="0"/>
              <a:t>drive controllers</a:t>
            </a:r>
            <a:endParaRPr lang="en-US" sz="1600" b="0" dirty="0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795641" y="5932905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200" b="1">
                <a:latin typeface="+mj-lt"/>
              </a:defRPr>
            </a:lvl1pPr>
          </a:lstStyle>
          <a:p>
            <a:r>
              <a:rPr lang="en-US" sz="1600" dirty="0"/>
              <a:t>Sensors </a:t>
            </a:r>
          </a:p>
          <a:p>
            <a:r>
              <a:rPr lang="en-US" sz="1600" b="0" dirty="0"/>
              <a:t>(temp, level, pressure, vibration, flow, etc.)</a:t>
            </a:r>
            <a:endParaRPr lang="en-US" sz="1600" b="0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058883" y="5806543"/>
            <a:ext cx="26787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200" b="1">
                <a:latin typeface="+mj-lt"/>
              </a:defRPr>
            </a:lvl1pPr>
          </a:lstStyle>
          <a:p>
            <a:r>
              <a:rPr lang="en-US" sz="1600" dirty="0"/>
              <a:t>Machine </a:t>
            </a:r>
            <a:r>
              <a:rPr lang="en-US" sz="1600" dirty="0"/>
              <a:t>2</a:t>
            </a:r>
          </a:p>
          <a:p>
            <a:r>
              <a:rPr lang="en-US" sz="1600" b="0" dirty="0"/>
              <a:t>Built </a:t>
            </a:r>
            <a:r>
              <a:rPr lang="en-US" sz="1600" b="0" dirty="0"/>
              <a:t>1999</a:t>
            </a:r>
          </a:p>
          <a:p>
            <a:r>
              <a:rPr lang="en-US" sz="1600" b="0" dirty="0"/>
              <a:t>PLC with serial </a:t>
            </a:r>
            <a:r>
              <a:rPr lang="en-US" sz="1600" b="0" dirty="0"/>
              <a:t>interface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2527" y="4158592"/>
            <a:ext cx="11569101" cy="5383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Industrial protocol conversion, data aggregation, synchronization, edge computing, OEE analytics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4195775" y="3500381"/>
            <a:ext cx="4937045" cy="5383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MES, ERP, SCADA Systems</a:t>
            </a:r>
            <a:endParaRPr lang="en-US" sz="1600" dirty="0"/>
          </a:p>
        </p:txBody>
      </p:sp>
      <p:grpSp>
        <p:nvGrpSpPr>
          <p:cNvPr id="2059" name="Group 2058"/>
          <p:cNvGrpSpPr/>
          <p:nvPr/>
        </p:nvGrpSpPr>
        <p:grpSpPr>
          <a:xfrm>
            <a:off x="163264" y="1485117"/>
            <a:ext cx="9443104" cy="2553648"/>
            <a:chOff x="122448" y="1055470"/>
            <a:chExt cx="7082328" cy="1915236"/>
          </a:xfrm>
        </p:grpSpPr>
        <p:sp>
          <p:nvSpPr>
            <p:cNvPr id="43" name="Rectangle 42"/>
            <p:cNvSpPr/>
            <p:nvPr/>
          </p:nvSpPr>
          <p:spPr>
            <a:xfrm>
              <a:off x="250423" y="2566917"/>
              <a:ext cx="2852894" cy="4037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IIoT Connectivity</a:t>
              </a:r>
              <a:endParaRPr lang="en-US" sz="16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22448" y="1055470"/>
              <a:ext cx="2836485" cy="1294206"/>
              <a:chOff x="1161935" y="978565"/>
              <a:chExt cx="3140970" cy="1433134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2941" y="1659725"/>
                <a:ext cx="706416" cy="160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95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3861" b="33069"/>
              <a:stretch/>
            </p:blipFill>
            <p:spPr bwMode="auto">
              <a:xfrm>
                <a:off x="2523908" y="978565"/>
                <a:ext cx="927750" cy="21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" descr="http://www.mobileeurope.co.uk/images/Companies/AWS-logo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295" y="1259609"/>
                <a:ext cx="817715" cy="510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9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128" y="1940942"/>
                <a:ext cx="1115777" cy="15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2199"/>
              <a:stretch/>
            </p:blipFill>
            <p:spPr bwMode="auto">
              <a:xfrm>
                <a:off x="3361181" y="2222123"/>
                <a:ext cx="606543" cy="17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" descr="http://upticknewswire.com/wp-content/uploads/2015/02/Skkynet-LOGO.png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892" y="1661767"/>
                <a:ext cx="768471" cy="156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m2x.att.com/images/logo-m2x-hdr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935" y="1898073"/>
                <a:ext cx="907899" cy="241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734" y="1389751"/>
                <a:ext cx="1060825" cy="250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3" descr="Image result for telenor connexion"/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047913" y="2153842"/>
                <a:ext cx="951989" cy="257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359" y="1904795"/>
                <a:ext cx="749540" cy="169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994" y="2355746"/>
              <a:ext cx="470724" cy="129152"/>
            </a:xfrm>
            <a:prstGeom prst="rect">
              <a:avLst/>
            </a:prstGeom>
          </p:spPr>
        </p:pic>
        <p:grpSp>
          <p:nvGrpSpPr>
            <p:cNvPr id="2055" name="Group 2054"/>
            <p:cNvGrpSpPr/>
            <p:nvPr/>
          </p:nvGrpSpPr>
          <p:grpSpPr>
            <a:xfrm>
              <a:off x="5548704" y="1331112"/>
              <a:ext cx="1656072" cy="840848"/>
              <a:chOff x="4576440" y="1226987"/>
              <a:chExt cx="1786611" cy="926261"/>
            </a:xfrm>
          </p:grpSpPr>
          <p:pic>
            <p:nvPicPr>
              <p:cNvPr id="2050" name="Picture 2" descr="Image result for python logo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3474" y="1226987"/>
                <a:ext cx="1130921" cy="474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Image result for java logo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440" y="1606580"/>
                <a:ext cx="888335" cy="5466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See the source image"/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934" y="1662642"/>
                <a:ext cx="642152" cy="335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See the source image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8835" y="1241331"/>
                <a:ext cx="424216" cy="42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See the source image"/>
              <p:cNvPicPr>
                <a:picLocks noChangeAspect="1" noChangeArrowheads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3281" y="1837969"/>
                <a:ext cx="262999" cy="295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8" name="Picture 20" descr="See the source image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623" y="1246912"/>
              <a:ext cx="1680233" cy="97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184" y="1315421"/>
              <a:ext cx="976291" cy="97629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811" y="5223583"/>
            <a:ext cx="698861" cy="496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74" y="5174997"/>
            <a:ext cx="836135" cy="59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013" y="5144103"/>
            <a:ext cx="1052020" cy="608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922" y="5333524"/>
            <a:ext cx="812895" cy="5567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50" y="5426170"/>
            <a:ext cx="812895" cy="556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2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467" y="5149646"/>
            <a:ext cx="1113004" cy="714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347" y="5165616"/>
            <a:ext cx="834947" cy="624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894" y="4882404"/>
            <a:ext cx="709125" cy="11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 idx="4294967295"/>
          </p:nvPr>
        </p:nvSpPr>
        <p:spPr>
          <a:xfrm>
            <a:off x="515566" y="315811"/>
            <a:ext cx="8940800" cy="1062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 Production to Front Office Applications Using SQL </a:t>
            </a:r>
            <a:r>
              <a:rPr lang="en-US" dirty="0"/>
              <a:t>Sync &amp;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sz="half" idx="4294967295"/>
          </p:nvPr>
        </p:nvSpPr>
        <p:spPr>
          <a:xfrm>
            <a:off x="418289" y="1596957"/>
            <a:ext cx="10871200" cy="2540000"/>
          </a:xfrm>
        </p:spPr>
        <p:txBody>
          <a:bodyPr/>
          <a:lstStyle/>
          <a:p>
            <a:r>
              <a:rPr lang="en-US" dirty="0" smtClean="0"/>
              <a:t>Sync </a:t>
            </a:r>
            <a:r>
              <a:rPr lang="en-US" dirty="0"/>
              <a:t>data to system servers for long-term storage</a:t>
            </a:r>
          </a:p>
          <a:p>
            <a:r>
              <a:rPr lang="en-US" dirty="0"/>
              <a:t>S</a:t>
            </a:r>
            <a:r>
              <a:rPr lang="en-US" dirty="0" smtClean="0"/>
              <a:t>implify </a:t>
            </a:r>
            <a:r>
              <a:rPr lang="en-US" dirty="0"/>
              <a:t>batch and recipe management to ensure repeatable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Manage authorized operators from a central location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fld id="{F9CFBDC5-42F4-4B73-900B-84BFD4C5C244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</p:spPr>
        <p:txBody>
          <a:bodyPr/>
          <a:lstStyle/>
          <a:p>
            <a:fld id="{6A5CEB0A-32B2-4797-AD62-041837E9D509}" type="slidenum">
              <a:rPr lang="en-US" smtClean="0"/>
              <a:t>34</a:t>
            </a:fld>
            <a:endParaRPr lang="en-US" dirty="0"/>
          </a:p>
        </p:txBody>
      </p:sp>
      <p:pic>
        <p:nvPicPr>
          <p:cNvPr id="47" name="Content Placeholder 4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349882" y="3097212"/>
            <a:ext cx="7894637" cy="34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6"/>
          <a:stretch/>
        </p:blipFill>
        <p:spPr>
          <a:xfrm>
            <a:off x="6041958" y="2060955"/>
            <a:ext cx="5384800" cy="3841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2096" y="27757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Streamline Data Transfer to Management and Enterprise Systems with OPC UA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472096" y="1690688"/>
            <a:ext cx="5384800" cy="2779713"/>
          </a:xfrm>
        </p:spPr>
        <p:txBody>
          <a:bodyPr>
            <a:noAutofit/>
          </a:bodyPr>
          <a:lstStyle/>
          <a:p>
            <a:r>
              <a:rPr lang="en-US" sz="1800" dirty="0" smtClean="0"/>
              <a:t>Crimson’s 3.1 OPC UA Server is enabled with a simple Yes/No</a:t>
            </a:r>
          </a:p>
          <a:p>
            <a:r>
              <a:rPr lang="en-US" sz="1800" dirty="0" smtClean="0"/>
              <a:t>Select any data tag to make it available to OPC UA clients</a:t>
            </a:r>
          </a:p>
          <a:p>
            <a:pPr lvl="1"/>
            <a:r>
              <a:rPr lang="en-US" sz="1600" dirty="0" smtClean="0"/>
              <a:t>Add deadbands to reduce communications overhead</a:t>
            </a:r>
            <a:endParaRPr lang="en-US" sz="1600" dirty="0"/>
          </a:p>
          <a:p>
            <a:r>
              <a:rPr lang="en-US" sz="1800" dirty="0" smtClean="0"/>
              <a:t>Eliminate </a:t>
            </a:r>
            <a:r>
              <a:rPr lang="en-US" sz="1800" dirty="0"/>
              <a:t>the need </a:t>
            </a:r>
            <a:r>
              <a:rPr lang="en-US" sz="1800" dirty="0" smtClean="0"/>
              <a:t>for additional </a:t>
            </a:r>
            <a:r>
              <a:rPr lang="en-US" sz="1800" dirty="0"/>
              <a:t>intermediate </a:t>
            </a:r>
            <a:r>
              <a:rPr lang="en-US" sz="1800" dirty="0" smtClean="0"/>
              <a:t>server hardware, reducing cost &amp;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pPr defTabSz="1219170">
              <a:defRPr/>
            </a:pPr>
            <a:fld id="{FC45B0D9-A08B-4419-BB09-02E69E7555D7}" type="datetime1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8/13/2019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</p:spPr>
        <p:txBody>
          <a:bodyPr/>
          <a:lstStyle/>
          <a:p>
            <a:pPr defTabSz="1219170">
              <a:defRPr/>
            </a:pPr>
            <a:fld id="{6A5CEB0A-32B2-4797-AD62-041837E9D509}" type="slidenum">
              <a:rPr lang="en-US" sz="800">
                <a:solidFill>
                  <a:prstClr val="white">
                    <a:lumMod val="65000"/>
                  </a:prstClr>
                </a:solidFill>
                <a:latin typeface="Segoe UI"/>
              </a:rPr>
              <a:pPr defTabSz="1219170">
                <a:defRPr/>
              </a:pPr>
              <a:t>35</a:t>
            </a:fld>
            <a:endParaRPr lang="en-US" sz="800" dirty="0">
              <a:solidFill>
                <a:prstClr val="white">
                  <a:lumMod val="65000"/>
                </a:prstClr>
              </a:solidFill>
              <a:latin typeface="Segoe UI"/>
            </a:endParaRPr>
          </a:p>
        </p:txBody>
      </p:sp>
      <p:pic>
        <p:nvPicPr>
          <p:cNvPr id="28" name="Content Placeholder 1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66" y="4133850"/>
            <a:ext cx="50006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96842" y="2469800"/>
            <a:ext cx="3836083" cy="2832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61" y="1972669"/>
            <a:ext cx="8460215" cy="4758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8737" y="180300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Trend: Product as a Service (PaaS) Strategies Continue to Grow in Industry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73496" y="1505863"/>
            <a:ext cx="53848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OEMs can remotely analyze historic </a:t>
            </a:r>
            <a:r>
              <a:rPr lang="en-US" sz="2000" dirty="0"/>
              <a:t>maintenance data across multiple locations </a:t>
            </a:r>
            <a:r>
              <a:rPr lang="en-US" sz="2000" dirty="0" smtClean="0"/>
              <a:t>to </a:t>
            </a:r>
            <a:r>
              <a:rPr lang="en-US" sz="2000" dirty="0"/>
              <a:t>formulate preventive </a:t>
            </a:r>
            <a:r>
              <a:rPr lang="en-US" sz="2000" dirty="0" smtClean="0"/>
              <a:t>strategies</a:t>
            </a:r>
          </a:p>
          <a:p>
            <a:pPr lvl="1"/>
            <a:r>
              <a:rPr lang="en-US" sz="1800" dirty="0"/>
              <a:t>Reduce costs of warranty </a:t>
            </a:r>
            <a:r>
              <a:rPr lang="en-US" sz="1800" dirty="0" smtClean="0"/>
              <a:t>and </a:t>
            </a:r>
            <a:r>
              <a:rPr lang="en-US" sz="1800" dirty="0"/>
              <a:t>routine service calls</a:t>
            </a:r>
          </a:p>
          <a:p>
            <a:pPr lvl="1"/>
            <a:r>
              <a:rPr lang="en-US" sz="1800" dirty="0" smtClean="0"/>
              <a:t>Increase uptime of assets and reduce maintenance </a:t>
            </a:r>
            <a:r>
              <a:rPr lang="en-US" sz="1800" dirty="0"/>
              <a:t>costs by </a:t>
            </a:r>
            <a:r>
              <a:rPr lang="en-US" sz="1800" dirty="0" smtClean="0"/>
              <a:t>detecting </a:t>
            </a:r>
            <a:r>
              <a:rPr lang="en-US" sz="1800" dirty="0"/>
              <a:t>symptoms of potential </a:t>
            </a:r>
            <a:r>
              <a:rPr lang="en-US" sz="1800" dirty="0" smtClean="0"/>
              <a:t>failures</a:t>
            </a:r>
          </a:p>
          <a:p>
            <a:r>
              <a:rPr lang="en-US" sz="2000" dirty="0" smtClean="0"/>
              <a:t>Remote connectivity enables more effective monitoring and faster optimization by fewer highly-skilled personnel, regardless of equipment location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66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0664" y="374853"/>
            <a:ext cx="10515600" cy="1325563"/>
          </a:xfrm>
        </p:spPr>
        <p:txBody>
          <a:bodyPr/>
          <a:lstStyle/>
          <a:p>
            <a:r>
              <a:rPr lang="en-US" dirty="0" smtClean="0"/>
              <a:t>Simplify IIoT Strategies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690664" y="1336675"/>
            <a:ext cx="1087120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Leverage </a:t>
            </a:r>
            <a:r>
              <a:rPr lang="en-US" dirty="0"/>
              <a:t>software components that allow you to push data on a periodic basis or in response to a change of state from a device to an on-premises or cloud-based server.</a:t>
            </a:r>
          </a:p>
          <a:p>
            <a:endParaRPr lang="en-US" dirty="0"/>
          </a:p>
          <a:p>
            <a:r>
              <a:rPr lang="en-US" dirty="0" smtClean="0"/>
              <a:t>Preconfigured </a:t>
            </a:r>
            <a:r>
              <a:rPr lang="en-US" dirty="0"/>
              <a:t>profiles </a:t>
            </a:r>
            <a:r>
              <a:rPr lang="en-US" dirty="0" smtClean="0"/>
              <a:t>and intuitive user interfaces ensure you </a:t>
            </a:r>
            <a:r>
              <a:rPr lang="en-US" dirty="0"/>
              <a:t>can start communicating in </a:t>
            </a:r>
            <a:r>
              <a:rPr lang="en-US" dirty="0" smtClean="0"/>
              <a:t>just a few minutes.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</p:spPr>
        <p:txBody>
          <a:bodyPr/>
          <a:lstStyle/>
          <a:p>
            <a:fld id="{6D51620A-2ED8-420E-91F5-E44CB908F1A2}" type="datetime1">
              <a:rPr lang="en-US" smtClean="0"/>
              <a:pPr/>
              <a:t>8/13/2019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IIoT Platform Connectivity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Crimson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Cloud connectors are included in Crimson 3.1 and available to use with Graphite HMIs and Edge controller, CR3000 HMIs, and our new DA30D Data Station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RAM Routers &amp; RTUs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20A-2ED8-420E-91F5-E44CB908F1A2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38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RAMQTT client enables users to select </a:t>
            </a:r>
            <a:r>
              <a:rPr lang="en-US" dirty="0"/>
              <a:t>any or all data quickly and intuitively</a:t>
            </a:r>
          </a:p>
          <a:p>
            <a:r>
              <a:rPr lang="en-US" dirty="0" smtClean="0"/>
              <a:t>Choose </a:t>
            </a:r>
            <a:r>
              <a:rPr lang="en-US" dirty="0"/>
              <a:t>IIoT platform providers from a drop-down </a:t>
            </a:r>
            <a:r>
              <a:rPr lang="en-US" dirty="0" smtClean="0"/>
              <a:t>menu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242" y="4119564"/>
            <a:ext cx="1599879" cy="247920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962400" y="6010424"/>
            <a:ext cx="1841720" cy="69041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70" t="15556" r="3827" b="42222"/>
          <a:stretch/>
        </p:blipFill>
        <p:spPr bwMode="auto">
          <a:xfrm>
            <a:off x="8229600" y="4798712"/>
            <a:ext cx="3486483" cy="178432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6383" y="413764"/>
            <a:ext cx="10515600" cy="132556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Multi-Carrier Support Offers Additional Flexibility</a:t>
            </a:r>
            <a:endParaRPr lang="en-US" dirty="0"/>
          </a:p>
        </p:txBody>
      </p:sp>
      <p:pic>
        <p:nvPicPr>
          <p:cNvPr id="1925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1599" y="1809326"/>
            <a:ext cx="6803620" cy="301130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2516" name="TextBox 4"/>
          <p:cNvSpPr txBox="1">
            <a:spLocks noChangeArrowheads="1"/>
          </p:cNvSpPr>
          <p:nvPr/>
        </p:nvSpPr>
        <p:spPr bwMode="auto">
          <a:xfrm>
            <a:off x="1445686" y="5348288"/>
            <a:ext cx="9315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9170">
              <a:defRPr/>
            </a:pPr>
            <a:r>
              <a:rPr lang="en-US" altLang="en-US" sz="2400" b="1" dirty="0">
                <a:solidFill>
                  <a:srgbClr val="0057BA"/>
                </a:solidFill>
              </a:rPr>
              <a:t>In North America, all </a:t>
            </a:r>
            <a:r>
              <a:rPr lang="en-US" altLang="en-US" sz="2400" b="1" dirty="0">
                <a:solidFill>
                  <a:srgbClr val="0057BA"/>
                </a:solidFill>
              </a:rPr>
              <a:t>five </a:t>
            </a:r>
            <a:r>
              <a:rPr lang="en-US" altLang="en-US" sz="2400" b="1" dirty="0">
                <a:solidFill>
                  <a:srgbClr val="0057BA"/>
                </a:solidFill>
              </a:rPr>
              <a:t>profiles </a:t>
            </a:r>
            <a:r>
              <a:rPr lang="en-US" altLang="en-US" sz="2400" b="1" dirty="0">
                <a:solidFill>
                  <a:srgbClr val="0057BA"/>
                </a:solidFill>
              </a:rPr>
              <a:t>are pre-loaded on each </a:t>
            </a:r>
            <a:r>
              <a:rPr lang="en-US" altLang="en-US" sz="2400" b="1" dirty="0">
                <a:solidFill>
                  <a:srgbClr val="0057BA"/>
                </a:solidFill>
              </a:rPr>
              <a:t>device, </a:t>
            </a:r>
            <a:r>
              <a:rPr lang="en-US" altLang="en-US" sz="2400" b="1" dirty="0">
                <a:solidFill>
                  <a:srgbClr val="0057BA"/>
                </a:solidFill>
              </a:rPr>
              <a:t>so </a:t>
            </a:r>
            <a:br>
              <a:rPr lang="en-US" altLang="en-US" sz="2400" b="1" dirty="0">
                <a:solidFill>
                  <a:srgbClr val="0057BA"/>
                </a:solidFill>
              </a:rPr>
            </a:br>
            <a:r>
              <a:rPr lang="en-US" altLang="en-US" sz="2400" b="1" dirty="0">
                <a:solidFill>
                  <a:srgbClr val="0057BA"/>
                </a:solidFill>
              </a:rPr>
              <a:t>switching carriers only takes approximately 3 to 5 minutes.</a:t>
            </a:r>
          </a:p>
        </p:txBody>
      </p:sp>
    </p:spTree>
    <p:extLst>
      <p:ext uri="{BB962C8B-B14F-4D97-AF65-F5344CB8AC3E}">
        <p14:creationId xmlns:p14="http://schemas.microsoft.com/office/powerpoint/2010/main" val="27411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75773" y="211142"/>
            <a:ext cx="1151622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Enhancements Must Deliver </a:t>
            </a:r>
            <a:r>
              <a:rPr lang="en-US" sz="4000" dirty="0" smtClean="0"/>
              <a:t>Meaningful </a:t>
            </a:r>
            <a:r>
              <a:rPr lang="en-US" sz="4000" dirty="0" smtClean="0"/>
              <a:t>Outcomes</a:t>
            </a:r>
            <a:endParaRPr lang="en-US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185C13-E697-4C76-BE26-AE76FFDAE2C1}"/>
              </a:ext>
            </a:extLst>
          </p:cNvPr>
          <p:cNvSpPr/>
          <p:nvPr/>
        </p:nvSpPr>
        <p:spPr>
          <a:xfrm>
            <a:off x="8760296" y="1815319"/>
            <a:ext cx="2678088" cy="1759328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defTabSz="1219170">
              <a:spcAft>
                <a:spcPts val="800"/>
              </a:spcAft>
              <a:defRPr/>
            </a:pPr>
            <a:r>
              <a:rPr lang="en-US" sz="1600" b="1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Manufacturing</a:t>
            </a:r>
          </a:p>
          <a:p>
            <a:pPr defTabSz="1219170">
              <a:spcAft>
                <a:spcPts val="267"/>
              </a:spcAft>
              <a:defRPr/>
            </a:pPr>
            <a:r>
              <a:rPr lang="en-US" sz="1333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Yield, energy &amp; throughput analytics enables:</a:t>
            </a: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Real-time performance management</a:t>
            </a: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Data-enabled predictive maintenance</a:t>
            </a:r>
            <a:endParaRPr lang="en-US" sz="1200" dirty="0">
              <a:solidFill>
                <a:prstClr val="black">
                  <a:lumMod val="75000"/>
                </a:prstClr>
              </a:solidFill>
              <a:latin typeface="Segoe U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C8F1F6-22E8-43EF-A846-792AEB061CA9}"/>
              </a:ext>
            </a:extLst>
          </p:cNvPr>
          <p:cNvSpPr/>
          <p:nvPr/>
        </p:nvSpPr>
        <p:spPr>
          <a:xfrm>
            <a:off x="8760296" y="3867547"/>
            <a:ext cx="2678088" cy="2002921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defTabSz="1219170">
              <a:spcAft>
                <a:spcPts val="800"/>
              </a:spcAft>
              <a:defRPr/>
            </a:pPr>
            <a:r>
              <a:rPr lang="en-US" sz="1600" b="1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Product</a:t>
            </a:r>
            <a:endParaRPr lang="en-US" sz="1600" b="1" dirty="0">
              <a:solidFill>
                <a:prstClr val="black">
                  <a:lumMod val="75000"/>
                </a:prstClr>
              </a:solidFill>
              <a:latin typeface="Segoe UI"/>
            </a:endParaRPr>
          </a:p>
          <a:p>
            <a:pPr defTabSz="1219170">
              <a:spcAft>
                <a:spcPts val="267"/>
              </a:spcAft>
              <a:defRPr/>
            </a:pPr>
            <a:r>
              <a:rPr lang="en-US" sz="1333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Connect new and existing data sources with new </a:t>
            </a:r>
            <a:r>
              <a:rPr lang="en-US" sz="1333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technologies enables:</a:t>
            </a:r>
            <a:endParaRPr lang="en-US" sz="1333" dirty="0">
              <a:solidFill>
                <a:prstClr val="black">
                  <a:lumMod val="75000"/>
                </a:prstClr>
              </a:solidFill>
              <a:latin typeface="Segoe UI"/>
            </a:endParaRP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Complexity management</a:t>
            </a: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Design-based optimization</a:t>
            </a: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R&amp;D productivity through machine learning</a:t>
            </a:r>
            <a:endParaRPr lang="en-US" sz="1200" dirty="0">
              <a:solidFill>
                <a:prstClr val="black">
                  <a:lumMod val="75000"/>
                </a:prstClr>
              </a:solidFill>
              <a:latin typeface="Segoe U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1D6F65-5F38-410B-B162-EA3895ADF02E}"/>
              </a:ext>
            </a:extLst>
          </p:cNvPr>
          <p:cNvSpPr/>
          <p:nvPr/>
        </p:nvSpPr>
        <p:spPr>
          <a:xfrm>
            <a:off x="824736" y="1799536"/>
            <a:ext cx="2678088" cy="1943994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defTabSz="1219170">
              <a:spcAft>
                <a:spcPts val="800"/>
              </a:spcAft>
              <a:defRPr/>
            </a:pPr>
            <a:r>
              <a:rPr lang="en-US" sz="1600" b="1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Cost and Budget</a:t>
            </a:r>
          </a:p>
          <a:p>
            <a:pPr defTabSz="1219170">
              <a:spcAft>
                <a:spcPts val="267"/>
              </a:spcAft>
              <a:defRPr/>
            </a:pPr>
            <a:r>
              <a:rPr lang="en-US" sz="1333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Data aggregation &amp; analysis enables:</a:t>
            </a: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Smart capital expense optimization</a:t>
            </a: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Segoe UI"/>
              </a:rPr>
              <a:t>Doing </a:t>
            </a:r>
            <a:r>
              <a:rPr lang="en-US" sz="1200" dirty="0">
                <a:solidFill>
                  <a:prstClr val="black"/>
                </a:solidFill>
                <a:latin typeface="Segoe UI"/>
              </a:rPr>
              <a:t>the right things with the right </a:t>
            </a:r>
            <a:r>
              <a:rPr lang="en-US" sz="1200" dirty="0">
                <a:solidFill>
                  <a:prstClr val="black"/>
                </a:solidFill>
                <a:latin typeface="Segoe UI"/>
              </a:rPr>
              <a:t>amount – replacing “do more with less” mentality</a:t>
            </a:r>
            <a:endParaRPr lang="en-US" sz="1200" dirty="0">
              <a:solidFill>
                <a:prstClr val="black">
                  <a:lumMod val="75000"/>
                </a:prstClr>
              </a:solidFill>
              <a:latin typeface="Segoe U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6E0EA4-18EA-4A73-90CC-FFC5C8A281A7}"/>
              </a:ext>
            </a:extLst>
          </p:cNvPr>
          <p:cNvSpPr/>
          <p:nvPr/>
        </p:nvSpPr>
        <p:spPr>
          <a:xfrm>
            <a:off x="824736" y="3851761"/>
            <a:ext cx="2678088" cy="1946430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82880" tIns="91440" rIns="182880" bIns="91440">
            <a:spAutoFit/>
          </a:bodyPr>
          <a:lstStyle/>
          <a:p>
            <a:pPr defTabSz="1219170">
              <a:spcAft>
                <a:spcPts val="800"/>
              </a:spcAft>
              <a:defRPr/>
            </a:pPr>
            <a:r>
              <a:rPr lang="en-US" sz="1600" b="1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Customer Journey</a:t>
            </a:r>
            <a:endParaRPr lang="en-US" sz="1600" b="1" dirty="0">
              <a:solidFill>
                <a:prstClr val="black">
                  <a:lumMod val="75000"/>
                </a:prstClr>
              </a:solidFill>
              <a:latin typeface="Segoe UI"/>
            </a:endParaRPr>
          </a:p>
          <a:p>
            <a:pPr defTabSz="1219170">
              <a:spcAft>
                <a:spcPts val="267"/>
              </a:spcAft>
              <a:defRPr/>
            </a:pPr>
            <a:r>
              <a:rPr lang="en-US" sz="1333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Intelligent process </a:t>
            </a:r>
            <a:r>
              <a:rPr lang="en-US" sz="1333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automation, robotics and end-to-end digitization of processes enables:</a:t>
            </a:r>
          </a:p>
          <a:p>
            <a:pPr marL="228594" indent="-228594" defTabSz="1219170"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75000"/>
                  </a:prstClr>
                </a:solidFill>
                <a:latin typeface="Segoe UI"/>
              </a:rPr>
              <a:t>Values-driven changes to be made more quickly, easily &amp; sustainably</a:t>
            </a:r>
            <a:endParaRPr lang="en-US" sz="1200" dirty="0">
              <a:solidFill>
                <a:prstClr val="black">
                  <a:lumMod val="75000"/>
                </a:prstClr>
              </a:solidFill>
              <a:latin typeface="Segoe UI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09" y="1815319"/>
            <a:ext cx="438912" cy="438912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9F03EB2-0EF7-4C98-BE9A-04AE3CEA30DC}"/>
              </a:ext>
            </a:extLst>
          </p:cNvPr>
          <p:cNvSpPr/>
          <p:nvPr/>
        </p:nvSpPr>
        <p:spPr>
          <a:xfrm>
            <a:off x="6093694" y="3629068"/>
            <a:ext cx="2055135" cy="2049424"/>
          </a:xfrm>
          <a:custGeom>
            <a:avLst/>
            <a:gdLst>
              <a:gd name="connsiteX0" fmla="*/ 0 w 1740259"/>
              <a:gd name="connsiteY0" fmla="*/ 0 h 1736353"/>
              <a:gd name="connsiteX1" fmla="*/ 1453569 w 1740259"/>
              <a:gd name="connsiteY1" fmla="*/ 0 h 1736353"/>
              <a:gd name="connsiteX2" fmla="*/ 1505876 w 1740259"/>
              <a:gd name="connsiteY2" fmla="*/ 57535 h 1736353"/>
              <a:gd name="connsiteX3" fmla="*/ 1740259 w 1740259"/>
              <a:gd name="connsiteY3" fmla="*/ 710239 h 1736353"/>
              <a:gd name="connsiteX4" fmla="*/ 713845 w 1740259"/>
              <a:gd name="connsiteY4" fmla="*/ 1736353 h 1736353"/>
              <a:gd name="connsiteX5" fmla="*/ 60951 w 1740259"/>
              <a:gd name="connsiteY5" fmla="*/ 1502039 h 1736353"/>
              <a:gd name="connsiteX6" fmla="*/ 0 w 1740259"/>
              <a:gd name="connsiteY6" fmla="*/ 1446659 h 173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259" h="1736353">
                <a:moveTo>
                  <a:pt x="0" y="0"/>
                </a:moveTo>
                <a:lnTo>
                  <a:pt x="1453569" y="0"/>
                </a:lnTo>
                <a:lnTo>
                  <a:pt x="1505876" y="57535"/>
                </a:lnTo>
                <a:cubicBezTo>
                  <a:pt x="1652300" y="234908"/>
                  <a:pt x="1740259" y="462305"/>
                  <a:pt x="1740259" y="710239"/>
                </a:cubicBezTo>
                <a:cubicBezTo>
                  <a:pt x="1740259" y="1276946"/>
                  <a:pt x="1280718" y="1736353"/>
                  <a:pt x="713845" y="1736353"/>
                </a:cubicBezTo>
                <a:cubicBezTo>
                  <a:pt x="465838" y="1736353"/>
                  <a:pt x="238375" y="1648420"/>
                  <a:pt x="60951" y="1502039"/>
                </a:cubicBezTo>
                <a:lnTo>
                  <a:pt x="0" y="14466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710" y="4266410"/>
            <a:ext cx="813748" cy="813748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6E40446-AA79-4F64-850B-F572A0688E45}"/>
              </a:ext>
            </a:extLst>
          </p:cNvPr>
          <p:cNvSpPr/>
          <p:nvPr/>
        </p:nvSpPr>
        <p:spPr>
          <a:xfrm>
            <a:off x="4043173" y="1579644"/>
            <a:ext cx="2050521" cy="2049424"/>
          </a:xfrm>
          <a:custGeom>
            <a:avLst/>
            <a:gdLst>
              <a:gd name="connsiteX0" fmla="*/ 1026414 w 1736352"/>
              <a:gd name="connsiteY0" fmla="*/ 0 h 1736353"/>
              <a:gd name="connsiteX1" fmla="*/ 1679309 w 1736352"/>
              <a:gd name="connsiteY1" fmla="*/ 234315 h 1736353"/>
              <a:gd name="connsiteX2" fmla="*/ 1736352 w 1736352"/>
              <a:gd name="connsiteY2" fmla="*/ 286144 h 1736353"/>
              <a:gd name="connsiteX3" fmla="*/ 1736352 w 1736352"/>
              <a:gd name="connsiteY3" fmla="*/ 1736353 h 1736353"/>
              <a:gd name="connsiteX4" fmla="*/ 286690 w 1736352"/>
              <a:gd name="connsiteY4" fmla="*/ 1736353 h 1736353"/>
              <a:gd name="connsiteX5" fmla="*/ 234383 w 1736352"/>
              <a:gd name="connsiteY5" fmla="*/ 1678818 h 1736353"/>
              <a:gd name="connsiteX6" fmla="*/ 0 w 1736352"/>
              <a:gd name="connsiteY6" fmla="*/ 1026114 h 1736353"/>
              <a:gd name="connsiteX7" fmla="*/ 1026414 w 1736352"/>
              <a:gd name="connsiteY7" fmla="*/ 0 h 173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352" h="1736353">
                <a:moveTo>
                  <a:pt x="1026414" y="0"/>
                </a:moveTo>
                <a:cubicBezTo>
                  <a:pt x="1274421" y="0"/>
                  <a:pt x="1501884" y="87933"/>
                  <a:pt x="1679309" y="234315"/>
                </a:cubicBezTo>
                <a:lnTo>
                  <a:pt x="1736352" y="286144"/>
                </a:lnTo>
                <a:lnTo>
                  <a:pt x="1736352" y="1736353"/>
                </a:lnTo>
                <a:lnTo>
                  <a:pt x="286690" y="1736353"/>
                </a:lnTo>
                <a:lnTo>
                  <a:pt x="234383" y="1678818"/>
                </a:lnTo>
                <a:cubicBezTo>
                  <a:pt x="87959" y="1501445"/>
                  <a:pt x="0" y="1274048"/>
                  <a:pt x="0" y="1026114"/>
                </a:cubicBezTo>
                <a:cubicBezTo>
                  <a:pt x="0" y="459407"/>
                  <a:pt x="459541" y="0"/>
                  <a:pt x="10264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464" y="2132524"/>
            <a:ext cx="914400" cy="914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41E3658-D2D0-474B-91E3-96AE4C4BE905}"/>
              </a:ext>
            </a:extLst>
          </p:cNvPr>
          <p:cNvSpPr/>
          <p:nvPr/>
        </p:nvSpPr>
        <p:spPr>
          <a:xfrm>
            <a:off x="4043173" y="3629068"/>
            <a:ext cx="2050521" cy="2049424"/>
          </a:xfrm>
          <a:custGeom>
            <a:avLst/>
            <a:gdLst>
              <a:gd name="connsiteX0" fmla="*/ 286690 w 1736352"/>
              <a:gd name="connsiteY0" fmla="*/ 0 h 1736353"/>
              <a:gd name="connsiteX1" fmla="*/ 1736352 w 1736352"/>
              <a:gd name="connsiteY1" fmla="*/ 0 h 1736353"/>
              <a:gd name="connsiteX2" fmla="*/ 1736352 w 1736352"/>
              <a:gd name="connsiteY2" fmla="*/ 1450209 h 1736353"/>
              <a:gd name="connsiteX3" fmla="*/ 1679309 w 1736352"/>
              <a:gd name="connsiteY3" fmla="*/ 1502039 h 1736353"/>
              <a:gd name="connsiteX4" fmla="*/ 1026414 w 1736352"/>
              <a:gd name="connsiteY4" fmla="*/ 1736353 h 1736353"/>
              <a:gd name="connsiteX5" fmla="*/ 0 w 1736352"/>
              <a:gd name="connsiteY5" fmla="*/ 710239 h 1736353"/>
              <a:gd name="connsiteX6" fmla="*/ 234383 w 1736352"/>
              <a:gd name="connsiteY6" fmla="*/ 57535 h 173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352" h="1736353">
                <a:moveTo>
                  <a:pt x="286690" y="0"/>
                </a:moveTo>
                <a:lnTo>
                  <a:pt x="1736352" y="0"/>
                </a:lnTo>
                <a:lnTo>
                  <a:pt x="1736352" y="1450209"/>
                </a:lnTo>
                <a:lnTo>
                  <a:pt x="1679309" y="1502039"/>
                </a:lnTo>
                <a:cubicBezTo>
                  <a:pt x="1501884" y="1648420"/>
                  <a:pt x="1274421" y="1736353"/>
                  <a:pt x="1026414" y="1736353"/>
                </a:cubicBezTo>
                <a:cubicBezTo>
                  <a:pt x="459541" y="1736353"/>
                  <a:pt x="0" y="1276946"/>
                  <a:pt x="0" y="710239"/>
                </a:cubicBezTo>
                <a:cubicBezTo>
                  <a:pt x="0" y="462305"/>
                  <a:pt x="87959" y="234908"/>
                  <a:pt x="234383" y="57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D2AAB31-69C7-448B-8DED-9AA122C7DEA3}"/>
              </a:ext>
            </a:extLst>
          </p:cNvPr>
          <p:cNvSpPr/>
          <p:nvPr/>
        </p:nvSpPr>
        <p:spPr>
          <a:xfrm>
            <a:off x="6093694" y="1579644"/>
            <a:ext cx="2055135" cy="2049424"/>
          </a:xfrm>
          <a:custGeom>
            <a:avLst/>
            <a:gdLst>
              <a:gd name="connsiteX0" fmla="*/ 713845 w 1740259"/>
              <a:gd name="connsiteY0" fmla="*/ 0 h 1736353"/>
              <a:gd name="connsiteX1" fmla="*/ 1740259 w 1740259"/>
              <a:gd name="connsiteY1" fmla="*/ 1026114 h 1736353"/>
              <a:gd name="connsiteX2" fmla="*/ 1505876 w 1740259"/>
              <a:gd name="connsiteY2" fmla="*/ 1678818 h 1736353"/>
              <a:gd name="connsiteX3" fmla="*/ 1453569 w 1740259"/>
              <a:gd name="connsiteY3" fmla="*/ 1736353 h 1736353"/>
              <a:gd name="connsiteX4" fmla="*/ 0 w 1740259"/>
              <a:gd name="connsiteY4" fmla="*/ 1736353 h 1736353"/>
              <a:gd name="connsiteX5" fmla="*/ 0 w 1740259"/>
              <a:gd name="connsiteY5" fmla="*/ 289694 h 1736353"/>
              <a:gd name="connsiteX6" fmla="*/ 60951 w 1740259"/>
              <a:gd name="connsiteY6" fmla="*/ 234315 h 1736353"/>
              <a:gd name="connsiteX7" fmla="*/ 713845 w 1740259"/>
              <a:gd name="connsiteY7" fmla="*/ 0 h 173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259" h="1736353">
                <a:moveTo>
                  <a:pt x="713845" y="0"/>
                </a:moveTo>
                <a:cubicBezTo>
                  <a:pt x="1280718" y="0"/>
                  <a:pt x="1740259" y="459407"/>
                  <a:pt x="1740259" y="1026114"/>
                </a:cubicBezTo>
                <a:cubicBezTo>
                  <a:pt x="1740259" y="1274048"/>
                  <a:pt x="1652300" y="1501445"/>
                  <a:pt x="1505876" y="1678818"/>
                </a:cubicBezTo>
                <a:lnTo>
                  <a:pt x="1453569" y="1736353"/>
                </a:lnTo>
                <a:lnTo>
                  <a:pt x="0" y="1736353"/>
                </a:lnTo>
                <a:lnTo>
                  <a:pt x="0" y="289694"/>
                </a:lnTo>
                <a:lnTo>
                  <a:pt x="60951" y="234315"/>
                </a:lnTo>
                <a:cubicBezTo>
                  <a:pt x="238375" y="87933"/>
                  <a:pt x="465838" y="0"/>
                  <a:pt x="7138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614" y="3061556"/>
            <a:ext cx="165150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1333" b="1" dirty="0">
                <a:solidFill>
                  <a:prstClr val="white"/>
                </a:solidFill>
                <a:latin typeface="Segoe UI"/>
              </a:rPr>
              <a:t>Zero-based budgeting (ZBB)</a:t>
            </a:r>
            <a:endParaRPr lang="en-US" sz="1333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7120" y="3061556"/>
            <a:ext cx="165150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333" b="1" dirty="0">
                <a:solidFill>
                  <a:prstClr val="white"/>
                </a:solidFill>
                <a:latin typeface="Segoe UI"/>
              </a:rPr>
              <a:t>Digital</a:t>
            </a:r>
          </a:p>
          <a:p>
            <a:pPr defTabSz="1219170">
              <a:defRPr/>
            </a:pPr>
            <a:r>
              <a:rPr lang="en-US" sz="1333" b="1" dirty="0">
                <a:solidFill>
                  <a:prstClr val="white"/>
                </a:solidFill>
                <a:latin typeface="Segoe UI"/>
              </a:rPr>
              <a:t>manufacturing</a:t>
            </a:r>
            <a:endParaRPr lang="en-US" sz="1333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7120" y="3629069"/>
            <a:ext cx="165150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333" b="1" dirty="0">
                <a:solidFill>
                  <a:prstClr val="white"/>
                </a:solidFill>
                <a:latin typeface="Segoe UI"/>
              </a:rPr>
              <a:t>Analytics to </a:t>
            </a:r>
          </a:p>
          <a:p>
            <a:pPr defTabSz="1219170">
              <a:defRPr/>
            </a:pPr>
            <a:r>
              <a:rPr lang="en-US" sz="1333" b="1" dirty="0">
                <a:solidFill>
                  <a:prstClr val="white"/>
                </a:solidFill>
                <a:latin typeface="Segoe UI"/>
              </a:rPr>
              <a:t>value</a:t>
            </a:r>
            <a:endParaRPr lang="en-US" sz="1333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0841" y="3654643"/>
            <a:ext cx="188942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1333" b="1" dirty="0">
                <a:solidFill>
                  <a:prstClr val="white"/>
                </a:solidFill>
                <a:latin typeface="Segoe UI"/>
              </a:rPr>
              <a:t>End-to-end digital enablement</a:t>
            </a:r>
            <a:endParaRPr lang="en-US" sz="1333" b="1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127" y="2147156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000"/>
                    </a14:imgEffect>
                    <a14:imgEffect>
                      <a14:brightnessContrast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765" y="4162548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09" y="3867547"/>
            <a:ext cx="438912" cy="438912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477" y="1815319"/>
            <a:ext cx="438912" cy="4389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477" y="3870271"/>
            <a:ext cx="438912" cy="438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4000" y="6471920"/>
            <a:ext cx="1725152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933" i="1" dirty="0">
                <a:solidFill>
                  <a:prstClr val="black"/>
                </a:solidFill>
                <a:latin typeface="Segoe UI"/>
              </a:rPr>
              <a:t>Source: McKinsey &amp; Company</a:t>
            </a:r>
            <a:endParaRPr lang="en-US" sz="933" i="1" dirty="0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518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38" grpId="0" animBg="1"/>
      <p:bldP spid="35" grpId="0" animBg="1"/>
      <p:bldP spid="36" grpId="0" animBg="1"/>
      <p:bldP spid="37" grpId="0" animBg="1"/>
      <p:bldP spid="7" grpId="0"/>
      <p:bldP spid="34" grpId="0"/>
      <p:bldP spid="39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E34F59-4744-45F5-8592-41025A4A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113" cy="5760720"/>
          </a:xfrm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BDFD2B-721C-4F99-A187-B4DB9F2D3ED5}"/>
              </a:ext>
            </a:extLst>
          </p:cNvPr>
          <p:cNvSpPr txBox="1">
            <a:spLocks/>
          </p:cNvSpPr>
          <p:nvPr/>
        </p:nvSpPr>
        <p:spPr>
          <a:xfrm>
            <a:off x="985002" y="24387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Summary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C3EC-77F2-4CE0-9248-1F8B9F6B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220" y="1198273"/>
            <a:ext cx="2292279" cy="124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1675-8CB8-4549-8C8E-5700704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043" y="3462396"/>
            <a:ext cx="2231456" cy="179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2B826-3594-420D-9503-5E711C90C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192" y="6211011"/>
            <a:ext cx="2090784" cy="2019392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FBF1F163-5949-4235-9BDF-6FAEC7FC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0" b="690"/>
          <a:stretch>
            <a:fillRect/>
          </a:stretch>
        </p:blipFill>
        <p:spPr>
          <a:xfrm>
            <a:off x="12838669" y="-269629"/>
            <a:ext cx="2347830" cy="1319452"/>
          </a:xfrm>
          <a:prstGeom prst="rect">
            <a:avLst/>
          </a:prstGeom>
          <a:solidFill>
            <a:srgbClr val="1B365D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1CA67-63A9-4513-AD98-4553F93A356E}"/>
              </a:ext>
            </a:extLst>
          </p:cNvPr>
          <p:cNvSpPr txBox="1"/>
          <p:nvPr/>
        </p:nvSpPr>
        <p:spPr>
          <a:xfrm>
            <a:off x="12838669" y="-8209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Click on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50B9F-4B61-4CC5-9F03-1DEC6876EB8C}"/>
              </a:ext>
            </a:extLst>
          </p:cNvPr>
          <p:cNvSpPr txBox="1"/>
          <p:nvPr/>
        </p:nvSpPr>
        <p:spPr>
          <a:xfrm>
            <a:off x="12838668" y="2626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2. Click on color and choose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Dark blue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98901-64CD-4865-8BC6-34E92800FA44}"/>
              </a:ext>
            </a:extLst>
          </p:cNvPr>
          <p:cNvSpPr txBox="1"/>
          <p:nvPr/>
        </p:nvSpPr>
        <p:spPr>
          <a:xfrm>
            <a:off x="12894220" y="543121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3. Click on corrections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Brightness: -40%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222" y="6404658"/>
            <a:ext cx="626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Contents of this document are confidential and for Red Lion Controls use only. © Copyright Red Lion 2019. </a:t>
            </a:r>
          </a:p>
        </p:txBody>
      </p:sp>
    </p:spTree>
    <p:extLst>
      <p:ext uri="{BB962C8B-B14F-4D97-AF65-F5344CB8AC3E}">
        <p14:creationId xmlns:p14="http://schemas.microsoft.com/office/powerpoint/2010/main" val="5883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90423"/>
            <a:ext cx="4132739" cy="271968"/>
          </a:xfrm>
          <a:prstGeom prst="rect">
            <a:avLst/>
          </a:prstGeom>
          <a:gradFill flip="none" rotWithShape="1">
            <a:gsLst>
              <a:gs pos="98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31000">
                <a:srgbClr val="666666">
                  <a:tint val="44500"/>
                  <a:satMod val="160000"/>
                </a:srgbClr>
              </a:gs>
              <a:gs pos="55000">
                <a:srgbClr val="6666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95" y="2689807"/>
            <a:ext cx="3136900" cy="1473200"/>
          </a:xfrm>
          <a:prstGeom prst="roundRect">
            <a:avLst>
              <a:gd name="adj" fmla="val 6322"/>
            </a:avLst>
          </a:prstGeom>
          <a:solidFill>
            <a:srgbClr val="16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 b="1" dirty="0">
                <a:solidFill>
                  <a:prstClr val="white"/>
                </a:solidFill>
                <a:latin typeface="Segoe UI"/>
              </a:rPr>
              <a:t>OPTIMIZED PRODUCTION</a:t>
            </a:r>
            <a:endParaRPr lang="en-US" sz="2667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170" y="2752434"/>
            <a:ext cx="3003551" cy="1347948"/>
          </a:xfrm>
          <a:prstGeom prst="roundRect">
            <a:avLst>
              <a:gd name="adj" fmla="val 29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12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761666" y="2226413"/>
            <a:ext cx="1620671" cy="2399993"/>
            <a:chOff x="3132153" y="3403957"/>
            <a:chExt cx="1620670" cy="2399993"/>
          </a:xfrm>
        </p:grpSpPr>
        <p:grpSp>
          <p:nvGrpSpPr>
            <p:cNvPr id="30" name="Group 29"/>
            <p:cNvGrpSpPr/>
            <p:nvPr/>
          </p:nvGrpSpPr>
          <p:grpSpPr>
            <a:xfrm>
              <a:off x="4418954" y="3565145"/>
              <a:ext cx="333869" cy="1829815"/>
              <a:chOff x="4418954" y="3565145"/>
              <a:chExt cx="333869" cy="1829815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418954" y="4966519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422441" y="3565145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424517" y="4265832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>
                  <a:solidFill>
                    <a:prstClr val="white"/>
                  </a:solidFill>
                  <a:latin typeface="Segoe UI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32153" y="3565145"/>
              <a:ext cx="338328" cy="1829815"/>
              <a:chOff x="3132153" y="3565145"/>
              <a:chExt cx="338328" cy="1829815"/>
            </a:xfrm>
          </p:grpSpPr>
          <p:sp>
            <p:nvSpPr>
              <p:cNvPr id="50" name="Freeform 49"/>
              <p:cNvSpPr/>
              <p:nvPr/>
            </p:nvSpPr>
            <p:spPr>
              <a:xfrm flipH="1">
                <a:off x="3137790" y="4966519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 flipH="1">
                <a:off x="3134257" y="3565145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 flipH="1">
                <a:off x="3132153" y="4265832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>
                  <a:solidFill>
                    <a:prstClr val="white"/>
                  </a:solidFill>
                  <a:latin typeface="Segoe U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87364" y="3403957"/>
              <a:ext cx="914706" cy="2399993"/>
              <a:chOff x="3490146" y="3403957"/>
              <a:chExt cx="914706" cy="239999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490146" y="3403957"/>
                <a:ext cx="914706" cy="2399993"/>
              </a:xfrm>
              <a:prstGeom prst="roundRect">
                <a:avLst/>
              </a:prstGeom>
              <a:solidFill>
                <a:srgbClr val="666666"/>
              </a:solidFill>
              <a:ln w="57150">
                <a:solidFill>
                  <a:srgbClr val="CAC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>
                  <a:solidFill>
                    <a:prstClr val="white"/>
                  </a:solidFill>
                  <a:latin typeface="Segoe UI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641470" y="4987181"/>
                <a:ext cx="612058" cy="621890"/>
                <a:chOff x="3641470" y="4987181"/>
                <a:chExt cx="612058" cy="62189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641470" y="4987181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691861" y="5038799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691861" y="5097794"/>
                  <a:ext cx="511277" cy="51127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734723" y="5140656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641470" y="4293008"/>
                <a:ext cx="612058" cy="621890"/>
                <a:chOff x="3641470" y="4293008"/>
                <a:chExt cx="612058" cy="62189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641470" y="4293008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691861" y="4344626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3691861" y="4403621"/>
                  <a:ext cx="511277" cy="511277"/>
                  <a:chOff x="4839624" y="5660921"/>
                  <a:chExt cx="511277" cy="511277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4839624" y="5660921"/>
                    <a:ext cx="511277" cy="511277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en-US">
                      <a:solidFill>
                        <a:prstClr val="white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4882486" y="5703783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defTabSz="1219170">
                      <a:defRPr/>
                    </a:pPr>
                    <a:endParaRPr lang="en-US">
                      <a:solidFill>
                        <a:prstClr val="white"/>
                      </a:solidFill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3641470" y="3598835"/>
                <a:ext cx="612058" cy="621890"/>
                <a:chOff x="3641470" y="3598835"/>
                <a:chExt cx="612058" cy="62189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641470" y="3598835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691861" y="3650453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691861" y="3709448"/>
                  <a:ext cx="511277" cy="51127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734723" y="3752310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defRPr/>
                  </a:pPr>
                  <a:endParaRPr lang="en-US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1592" y="28611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807200" y="1295400"/>
            <a:ext cx="53848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Establish Your Why</a:t>
            </a:r>
          </a:p>
          <a:p>
            <a:r>
              <a:rPr lang="en-US" dirty="0" smtClean="0"/>
              <a:t>Create a Framework</a:t>
            </a:r>
          </a:p>
          <a:p>
            <a:r>
              <a:rPr lang="en-US" dirty="0" smtClean="0"/>
              <a:t>Take Small Steps</a:t>
            </a:r>
          </a:p>
          <a:p>
            <a:r>
              <a:rPr lang="en-US" dirty="0" smtClean="0"/>
              <a:t>Increase Operational Efficiency</a:t>
            </a:r>
          </a:p>
          <a:p>
            <a:r>
              <a:rPr lang="en-US" dirty="0" smtClean="0"/>
              <a:t>Gamify Your Operations</a:t>
            </a:r>
          </a:p>
          <a:p>
            <a:r>
              <a:rPr lang="en-US" dirty="0" smtClean="0"/>
              <a:t>Create End-to-End Connectedness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0" y="5010733"/>
            <a:ext cx="6840760" cy="1844675"/>
            <a:chOff x="1151620" y="3598661"/>
            <a:chExt cx="6840760" cy="3259339"/>
          </a:xfrm>
        </p:grpSpPr>
        <p:sp>
          <p:nvSpPr>
            <p:cNvPr id="58" name="Isosceles Triangle 57"/>
            <p:cNvSpPr/>
            <p:nvPr/>
          </p:nvSpPr>
          <p:spPr>
            <a:xfrm>
              <a:off x="1151620" y="3598661"/>
              <a:ext cx="6840760" cy="3259339"/>
            </a:xfrm>
            <a:prstGeom prst="triangle">
              <a:avLst>
                <a:gd name="adj" fmla="val 50212"/>
              </a:avLst>
            </a:prstGeom>
            <a:solidFill>
              <a:srgbClr val="8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465007" y="3598661"/>
              <a:ext cx="6213987" cy="3259339"/>
            </a:xfrm>
            <a:prstGeom prst="triangle">
              <a:avLst>
                <a:gd name="adj" fmla="val 50212"/>
              </a:avLst>
            </a:prstGeom>
            <a:solidFill>
              <a:srgbClr val="546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1710346" y="3598661"/>
              <a:ext cx="5723308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2086313" y="3598661"/>
              <a:ext cx="4971374" cy="3259339"/>
            </a:xfrm>
            <a:prstGeom prst="triangle">
              <a:avLst>
                <a:gd name="adj" fmla="val 50212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237641" y="3598661"/>
              <a:ext cx="4668719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4225977" y="3947706"/>
              <a:ext cx="698090" cy="2910294"/>
            </a:xfrm>
            <a:prstGeom prst="triangle">
              <a:avLst>
                <a:gd name="adj" fmla="val 5021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73793" y="5766620"/>
              <a:ext cx="796413" cy="486696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73793" y="4927190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73793" y="4322506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36643" y="3939047"/>
              <a:ext cx="261392" cy="124132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>
                <a:solidFill>
                  <a:prstClr val="white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7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5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38150" y="0"/>
            <a:ext cx="127381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Key Performance Indicators (KPIs) </a:t>
            </a:r>
            <a:r>
              <a:rPr lang="en-US" sz="4000" dirty="0" smtClean="0"/>
              <a:t>to </a:t>
            </a:r>
            <a:r>
              <a:rPr lang="en-US" sz="4000" dirty="0" smtClean="0"/>
              <a:t>Consider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8700926"/>
              </p:ext>
            </p:extLst>
          </p:nvPr>
        </p:nvGraphicFramePr>
        <p:xfrm>
          <a:off x="556592" y="1096963"/>
          <a:ext cx="538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3A643560-72AD-4ACB-B7F5-318D149A17C1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518275"/>
            <a:ext cx="2844800" cy="365125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3940645"/>
              </p:ext>
            </p:extLst>
          </p:nvPr>
        </p:nvGraphicFramePr>
        <p:xfrm>
          <a:off x="6290365" y="1096963"/>
          <a:ext cx="538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93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36867F-ADA9-4915-B20A-697DB5598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736867F-ADA9-4915-B20A-697DB5598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4B4CD4-7F7F-4CEF-8F57-036BA0EF7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1D4B4CD4-7F7F-4CEF-8F57-036BA0EF7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077CFE-DF67-48B2-809D-93978D9EF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52077CFE-DF67-48B2-809D-93978D9EF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37E2C8-54B7-4BFF-A9D0-85DFFEA67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F737E2C8-54B7-4BFF-A9D0-85DFFEA67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AC754A-629A-4B1B-9843-82D674B7A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ECAC754A-629A-4B1B-9843-82D674B7A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AE0142-7EF9-47C2-B738-736D3A29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7DAE0142-7EF9-47C2-B738-736D3A29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5CF8AB-A0B7-4BF8-B4FF-B55695B1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0B5CF8AB-A0B7-4BF8-B4FF-B55695B17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91E269-3C61-4CD6-9FAC-06BAC131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AF91E269-3C61-4CD6-9FAC-06BAC1311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023F88-7995-4AE4-B9BE-DC7EF6C0D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90023F88-7995-4AE4-B9BE-DC7EF6C0D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512C54-DFAD-4EAA-8863-5048ABC87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66512C54-DFAD-4EAA-8863-5048ABC87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EA1C57-74D9-478D-8EEC-57BA50211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F3EA1C57-74D9-478D-8EEC-57BA50211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4A1F45-AAD2-4097-8687-22CDD4430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5B4A1F45-AAD2-4097-8687-22CDD4430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8610DD-359A-4CE8-B6EB-1DC0AC48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F98610DD-359A-4CE8-B6EB-1DC0AC485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BD5BD7-53B8-4058-B489-423271EF9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graphicEl>
                                              <a:dgm id="{B1BD5BD7-53B8-4058-B489-423271EF9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AtOnce"/>
        </p:bldSub>
      </p:bldGraphic>
      <p:bldGraphic spid="10" grpId="0" uiExpan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90423"/>
            <a:ext cx="4132739" cy="271968"/>
          </a:xfrm>
          <a:prstGeom prst="rect">
            <a:avLst/>
          </a:prstGeom>
          <a:gradFill flip="none" rotWithShape="1">
            <a:gsLst>
              <a:gs pos="98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31000">
                <a:srgbClr val="666666">
                  <a:tint val="44500"/>
                  <a:satMod val="160000"/>
                </a:srgbClr>
              </a:gs>
              <a:gs pos="55000">
                <a:srgbClr val="6666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95" y="2689807"/>
            <a:ext cx="3136900" cy="1473200"/>
          </a:xfrm>
          <a:prstGeom prst="roundRect">
            <a:avLst>
              <a:gd name="adj" fmla="val 6322"/>
            </a:avLst>
          </a:prstGeom>
          <a:solidFill>
            <a:srgbClr val="16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WHY?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19170" y="2752434"/>
            <a:ext cx="3003551" cy="1347948"/>
          </a:xfrm>
          <a:prstGeom prst="roundRect">
            <a:avLst>
              <a:gd name="adj" fmla="val 29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9" name="Group 28"/>
          <p:cNvGrpSpPr/>
          <p:nvPr/>
        </p:nvGrpSpPr>
        <p:grpSpPr>
          <a:xfrm>
            <a:off x="3761666" y="2226413"/>
            <a:ext cx="1620671" cy="2399993"/>
            <a:chOff x="3132153" y="3403957"/>
            <a:chExt cx="1620670" cy="2399993"/>
          </a:xfrm>
        </p:grpSpPr>
        <p:grpSp>
          <p:nvGrpSpPr>
            <p:cNvPr id="30" name="Group 29"/>
            <p:cNvGrpSpPr/>
            <p:nvPr/>
          </p:nvGrpSpPr>
          <p:grpSpPr>
            <a:xfrm>
              <a:off x="4418954" y="3565145"/>
              <a:ext cx="333869" cy="1829815"/>
              <a:chOff x="4418954" y="3565145"/>
              <a:chExt cx="333869" cy="1829815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418954" y="4966519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422441" y="3565145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424517" y="4265832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32153" y="3565145"/>
              <a:ext cx="338328" cy="1829815"/>
              <a:chOff x="3132153" y="3565145"/>
              <a:chExt cx="338328" cy="1829815"/>
            </a:xfrm>
          </p:grpSpPr>
          <p:sp>
            <p:nvSpPr>
              <p:cNvPr id="50" name="Freeform 49"/>
              <p:cNvSpPr/>
              <p:nvPr/>
            </p:nvSpPr>
            <p:spPr>
              <a:xfrm flipH="1">
                <a:off x="3137790" y="4966519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flipH="1">
                <a:off x="3134257" y="3565145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flipH="1">
                <a:off x="3132153" y="4265832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87364" y="3403957"/>
              <a:ext cx="914706" cy="2399993"/>
              <a:chOff x="3490146" y="3403957"/>
              <a:chExt cx="914706" cy="239999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490146" y="3403957"/>
                <a:ext cx="914706" cy="2399993"/>
              </a:xfrm>
              <a:prstGeom prst="roundRect">
                <a:avLst/>
              </a:prstGeom>
              <a:solidFill>
                <a:srgbClr val="666666"/>
              </a:solidFill>
              <a:ln w="57150">
                <a:solidFill>
                  <a:srgbClr val="CAC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641470" y="4987181"/>
                <a:ext cx="612058" cy="621890"/>
                <a:chOff x="3641470" y="4987181"/>
                <a:chExt cx="612058" cy="62189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641470" y="4987181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691861" y="5038799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691861" y="5097794"/>
                  <a:ext cx="511277" cy="51127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734723" y="5140656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641470" y="4293008"/>
                <a:ext cx="612058" cy="621890"/>
                <a:chOff x="3641470" y="4293008"/>
                <a:chExt cx="612058" cy="62189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641470" y="4293008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691861" y="4344626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3691861" y="4403621"/>
                  <a:ext cx="511277" cy="511277"/>
                  <a:chOff x="4839624" y="5660921"/>
                  <a:chExt cx="511277" cy="511277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4839624" y="5660921"/>
                    <a:ext cx="511277" cy="511277"/>
                  </a:xfrm>
                  <a:prstGeom prst="ellipse">
                    <a:avLst/>
                  </a:prstGeom>
                  <a:solidFill>
                    <a:srgbClr val="F9992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4882486" y="5703783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3641470" y="3598835"/>
                <a:ext cx="612058" cy="621890"/>
                <a:chOff x="3641470" y="3598835"/>
                <a:chExt cx="612058" cy="62189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641470" y="3598835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691861" y="3650453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691861" y="3709448"/>
                  <a:ext cx="511277" cy="51127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734723" y="3752310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6940" y="22811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807200" y="1295400"/>
            <a:ext cx="5384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my current operation, process or department as efficient as it can be?</a:t>
            </a:r>
          </a:p>
          <a:p>
            <a:r>
              <a:rPr lang="en-US" dirty="0"/>
              <a:t>Is it capable of consistently running at target capacity?</a:t>
            </a:r>
          </a:p>
          <a:p>
            <a:r>
              <a:rPr lang="en-US" dirty="0"/>
              <a:t>Are delays and downtime minimal?</a:t>
            </a:r>
          </a:p>
          <a:p>
            <a:r>
              <a:rPr lang="en-US" dirty="0"/>
              <a:t>Can changeover time be shortened?</a:t>
            </a:r>
          </a:p>
          <a:p>
            <a:r>
              <a:rPr lang="en-US" dirty="0"/>
              <a:t>Is work scheduled based on demand versus forecast?</a:t>
            </a:r>
          </a:p>
          <a:p>
            <a:r>
              <a:rPr lang="en-US" dirty="0"/>
              <a:t>For OEMs: Am I spending too much on warranty service &amp; repair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0" y="5010733"/>
            <a:ext cx="6840760" cy="1844675"/>
            <a:chOff x="1151620" y="3598661"/>
            <a:chExt cx="6840760" cy="3259339"/>
          </a:xfrm>
        </p:grpSpPr>
        <p:sp>
          <p:nvSpPr>
            <p:cNvPr id="58" name="Isosceles Triangle 57"/>
            <p:cNvSpPr/>
            <p:nvPr/>
          </p:nvSpPr>
          <p:spPr>
            <a:xfrm>
              <a:off x="1151620" y="3598661"/>
              <a:ext cx="6840760" cy="3259339"/>
            </a:xfrm>
            <a:prstGeom prst="triangle">
              <a:avLst>
                <a:gd name="adj" fmla="val 50212"/>
              </a:avLst>
            </a:prstGeom>
            <a:solidFill>
              <a:srgbClr val="8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465007" y="3598661"/>
              <a:ext cx="6213987" cy="3259339"/>
            </a:xfrm>
            <a:prstGeom prst="triangle">
              <a:avLst>
                <a:gd name="adj" fmla="val 50212"/>
              </a:avLst>
            </a:prstGeom>
            <a:solidFill>
              <a:srgbClr val="546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1710346" y="3598661"/>
              <a:ext cx="5723308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2086313" y="3598661"/>
              <a:ext cx="4971374" cy="3259339"/>
            </a:xfrm>
            <a:prstGeom prst="triangle">
              <a:avLst>
                <a:gd name="adj" fmla="val 50212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237641" y="3598661"/>
              <a:ext cx="4668719" cy="3259339"/>
            </a:xfrm>
            <a:prstGeom prst="triangle">
              <a:avLst>
                <a:gd name="adj" fmla="val 50212"/>
              </a:avLst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4225977" y="3947706"/>
              <a:ext cx="698090" cy="2910294"/>
            </a:xfrm>
            <a:prstGeom prst="triangle">
              <a:avLst>
                <a:gd name="adj" fmla="val 5021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73793" y="5766620"/>
              <a:ext cx="796413" cy="486696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73793" y="4927190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73793" y="4322506"/>
              <a:ext cx="796413" cy="390833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36643" y="3939047"/>
              <a:ext cx="261392" cy="124132"/>
            </a:xfrm>
            <a:prstGeom prst="rect">
              <a:avLst/>
            </a:prstGeom>
            <a:solidFill>
              <a:srgbClr val="788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35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E34F59-4744-45F5-8592-41025A4A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113" cy="5760720"/>
          </a:xfrm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BDFD2B-721C-4F99-A187-B4DB9F2D3ED5}"/>
              </a:ext>
            </a:extLst>
          </p:cNvPr>
          <p:cNvSpPr txBox="1">
            <a:spLocks/>
          </p:cNvSpPr>
          <p:nvPr/>
        </p:nvSpPr>
        <p:spPr>
          <a:xfrm>
            <a:off x="985002" y="24387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Bd" panose="00000800000000000000" pitchFamily="50" charset="0"/>
              </a:rPr>
              <a:t>Create a Framework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Now that you</a:t>
            </a:r>
            <a:r>
              <a:rPr lang="en-US" sz="2000" dirty="0" smtClean="0">
                <a:solidFill>
                  <a:srgbClr val="FFFFFF"/>
                </a:solidFill>
                <a:latin typeface="Titillium Bd" panose="00000800000000000000" pitchFamily="50" charset="0"/>
              </a:rPr>
              <a:t> know the “why”, determine information can help you achieve your goals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C3EC-77F2-4CE0-9248-1F8B9F6B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220" y="1198273"/>
            <a:ext cx="2292279" cy="124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1675-8CB8-4549-8C8E-5700704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043" y="3462396"/>
            <a:ext cx="2231456" cy="1793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2B826-3594-420D-9503-5E711C90C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192" y="6211011"/>
            <a:ext cx="2090784" cy="2019392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FBF1F163-5949-4235-9BDF-6FAEC7FC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0" b="690"/>
          <a:stretch>
            <a:fillRect/>
          </a:stretch>
        </p:blipFill>
        <p:spPr>
          <a:xfrm>
            <a:off x="12838669" y="-269629"/>
            <a:ext cx="2347830" cy="1319452"/>
          </a:xfrm>
          <a:prstGeom prst="rect">
            <a:avLst/>
          </a:prstGeom>
          <a:solidFill>
            <a:srgbClr val="1B365D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1CA67-63A9-4513-AD98-4553F93A356E}"/>
              </a:ext>
            </a:extLst>
          </p:cNvPr>
          <p:cNvSpPr txBox="1"/>
          <p:nvPr/>
        </p:nvSpPr>
        <p:spPr>
          <a:xfrm>
            <a:off x="12838669" y="-8209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Click on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50B9F-4B61-4CC5-9F03-1DEC6876EB8C}"/>
              </a:ext>
            </a:extLst>
          </p:cNvPr>
          <p:cNvSpPr txBox="1"/>
          <p:nvPr/>
        </p:nvSpPr>
        <p:spPr>
          <a:xfrm>
            <a:off x="12838668" y="2626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2. Click on color and choose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Dark blue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98901-64CD-4865-8BC6-34E92800FA44}"/>
              </a:ext>
            </a:extLst>
          </p:cNvPr>
          <p:cNvSpPr txBox="1"/>
          <p:nvPr/>
        </p:nvSpPr>
        <p:spPr>
          <a:xfrm>
            <a:off x="12894220" y="543121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3. Click on corrections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Brightness: -40%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222" y="6404658"/>
            <a:ext cx="626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Contents of this document are confidential and for Red Lion Controls use only. © Copyright Red Lion 2019. </a:t>
            </a:r>
          </a:p>
        </p:txBody>
      </p:sp>
    </p:spTree>
    <p:extLst>
      <p:ext uri="{BB962C8B-B14F-4D97-AF65-F5344CB8AC3E}">
        <p14:creationId xmlns:p14="http://schemas.microsoft.com/office/powerpoint/2010/main" val="19087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76469" y="2657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 Do </a:t>
            </a:r>
            <a:r>
              <a:rPr lang="en-US" i="1" dirty="0" smtClean="0"/>
              <a:t>Staff</a:t>
            </a:r>
            <a:r>
              <a:rPr lang="en-US" dirty="0" smtClean="0"/>
              <a:t> Need?  Some Examples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4365355"/>
              </p:ext>
            </p:extLst>
          </p:nvPr>
        </p:nvGraphicFramePr>
        <p:xfrm>
          <a:off x="576469" y="1136374"/>
          <a:ext cx="1087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34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49EB94-0628-4A99-A4D3-C1AAE7490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D49EB94-0628-4A99-A4D3-C1AAE7490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2F3920-CB73-4C43-AB82-766EC75CF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632F3920-CB73-4C43-AB82-766EC75CF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C58670-B3D2-4389-9C87-E1AB2A913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5C58670-B3D2-4389-9C87-E1AB2A913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2B5EA4-1017-4572-B7F4-1B71C0F84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BA2B5EA4-1017-4572-B7F4-1B71C0F84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6EB34-52C6-4176-81B9-B9624CE90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636EB34-52C6-4176-81B9-B9624CE90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C28EA3-5079-4D10-8762-99BA45123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5C28EA3-5079-4D10-8762-99BA45123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22BE33-D96D-415F-BB79-0E1D2C96E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122BE33-D96D-415F-BB79-0E1D2C96E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B6AE11-75FD-4961-B34E-E66F45EE0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BB6AE11-75FD-4961-B34E-E66F45EE0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4985" y="274639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Create a Framework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15875" y="1447801"/>
            <a:ext cx="1859607" cy="5037985"/>
            <a:chOff x="461906" y="1085850"/>
            <a:chExt cx="1394705" cy="3778489"/>
          </a:xfrm>
        </p:grpSpPr>
        <p:sp>
          <p:nvSpPr>
            <p:cNvPr id="18" name="Straight Connector 17"/>
            <p:cNvSpPr/>
            <p:nvPr/>
          </p:nvSpPr>
          <p:spPr>
            <a:xfrm>
              <a:off x="461906" y="1467414"/>
              <a:ext cx="0" cy="3396925"/>
            </a:xfrm>
            <a:prstGeom prst="lin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36181" y="1676827"/>
              <a:ext cx="854975" cy="73152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4790" r="479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531641" y="2519264"/>
              <a:ext cx="1320367" cy="2345075"/>
            </a:xfrm>
            <a:custGeom>
              <a:avLst/>
              <a:gdLst>
                <a:gd name="connsiteX0" fmla="*/ 0 w 1320367"/>
                <a:gd name="connsiteY0" fmla="*/ 0 h 1297076"/>
                <a:gd name="connsiteX1" fmla="*/ 1320367 w 1320367"/>
                <a:gd name="connsiteY1" fmla="*/ 0 h 1297076"/>
                <a:gd name="connsiteX2" fmla="*/ 1320367 w 1320367"/>
                <a:gd name="connsiteY2" fmla="*/ 1297076 h 1297076"/>
                <a:gd name="connsiteX3" fmla="*/ 0 w 1320367"/>
                <a:gd name="connsiteY3" fmla="*/ 1297076 h 1297076"/>
                <a:gd name="connsiteX4" fmla="*/ 0 w 1320367"/>
                <a:gd name="connsiteY4" fmla="*/ 0 h 12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67" h="1297076">
                  <a:moveTo>
                    <a:pt x="0" y="0"/>
                  </a:moveTo>
                  <a:lnTo>
                    <a:pt x="1320367" y="0"/>
                  </a:lnTo>
                  <a:lnTo>
                    <a:pt x="1320367" y="1297076"/>
                  </a:lnTo>
                  <a:lnTo>
                    <a:pt x="0" y="1297076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67" tIns="33867" rIns="33867" bIns="33867" numCol="1" spcCol="1270" anchor="t" anchorCtr="0">
              <a:noAutofit/>
            </a:bodyPr>
            <a:lstStyle/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How old is your equipment?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Can it communicate with newer technologies?</a:t>
              </a:r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Are the necessary sensors installed to provide real time feedback?</a:t>
              </a:r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What cost-effective solutions address this issue?</a:t>
              </a:r>
              <a:endParaRPr lang="en-US" sz="1533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1906" y="1085850"/>
              <a:ext cx="1394705" cy="480060"/>
            </a:xfrm>
            <a:custGeom>
              <a:avLst/>
              <a:gdLst>
                <a:gd name="connsiteX0" fmla="*/ 0 w 1394705"/>
                <a:gd name="connsiteY0" fmla="*/ 0 h 278941"/>
                <a:gd name="connsiteX1" fmla="*/ 1394705 w 1394705"/>
                <a:gd name="connsiteY1" fmla="*/ 0 h 278941"/>
                <a:gd name="connsiteX2" fmla="*/ 1394705 w 1394705"/>
                <a:gd name="connsiteY2" fmla="*/ 278941 h 278941"/>
                <a:gd name="connsiteX3" fmla="*/ 0 w 1394705"/>
                <a:gd name="connsiteY3" fmla="*/ 278941 h 278941"/>
                <a:gd name="connsiteX4" fmla="*/ 0 w 1394705"/>
                <a:gd name="connsiteY4" fmla="*/ 0 h 27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05" h="278941">
                  <a:moveTo>
                    <a:pt x="0" y="0"/>
                  </a:moveTo>
                  <a:lnTo>
                    <a:pt x="1394705" y="0"/>
                  </a:lnTo>
                  <a:lnTo>
                    <a:pt x="1394705" y="278941"/>
                  </a:lnTo>
                  <a:lnTo>
                    <a:pt x="0" y="2789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93" tIns="27093" rIns="27093" bIns="2709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dirty="0"/>
                <a:t>Assess Equipment</a:t>
              </a:r>
              <a:endParaRPr lang="en-US" sz="1867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65635" y="1447801"/>
            <a:ext cx="1859607" cy="5037985"/>
            <a:chOff x="2149226" y="1085850"/>
            <a:chExt cx="1394705" cy="3778489"/>
          </a:xfrm>
        </p:grpSpPr>
        <p:sp>
          <p:nvSpPr>
            <p:cNvPr id="22" name="Straight Connector 21"/>
            <p:cNvSpPr/>
            <p:nvPr/>
          </p:nvSpPr>
          <p:spPr>
            <a:xfrm>
              <a:off x="2149226" y="1467414"/>
              <a:ext cx="0" cy="3396925"/>
            </a:xfrm>
            <a:prstGeom prst="lin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423502" y="1676827"/>
              <a:ext cx="854975" cy="731520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4790" r="479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218962" y="2519264"/>
              <a:ext cx="1320367" cy="2271277"/>
            </a:xfrm>
            <a:custGeom>
              <a:avLst/>
              <a:gdLst>
                <a:gd name="connsiteX0" fmla="*/ 0 w 1320367"/>
                <a:gd name="connsiteY0" fmla="*/ 0 h 1297076"/>
                <a:gd name="connsiteX1" fmla="*/ 1320367 w 1320367"/>
                <a:gd name="connsiteY1" fmla="*/ 0 h 1297076"/>
                <a:gd name="connsiteX2" fmla="*/ 1320367 w 1320367"/>
                <a:gd name="connsiteY2" fmla="*/ 1297076 h 1297076"/>
                <a:gd name="connsiteX3" fmla="*/ 0 w 1320367"/>
                <a:gd name="connsiteY3" fmla="*/ 1297076 h 1297076"/>
                <a:gd name="connsiteX4" fmla="*/ 0 w 1320367"/>
                <a:gd name="connsiteY4" fmla="*/ 0 h 12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67" h="1297076">
                  <a:moveTo>
                    <a:pt x="0" y="0"/>
                  </a:moveTo>
                  <a:lnTo>
                    <a:pt x="1320367" y="0"/>
                  </a:lnTo>
                  <a:lnTo>
                    <a:pt x="1320367" y="1297076"/>
                  </a:lnTo>
                  <a:lnTo>
                    <a:pt x="0" y="12970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67" tIns="33867" rIns="33867" bIns="33867" numCol="1" spcCol="1270" anchor="t" anchorCtr="0">
              <a:noAutofit/>
            </a:bodyPr>
            <a:lstStyle/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How many different protocols are being used?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Do I want equipment to communicate locally as well as upstream? 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What type of media is being used?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What cabling must be supported? </a:t>
              </a:r>
              <a:endParaRPr lang="en-US" sz="1533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49226" y="1085850"/>
              <a:ext cx="1394705" cy="480060"/>
            </a:xfrm>
            <a:custGeom>
              <a:avLst/>
              <a:gdLst>
                <a:gd name="connsiteX0" fmla="*/ 0 w 1394705"/>
                <a:gd name="connsiteY0" fmla="*/ 0 h 278941"/>
                <a:gd name="connsiteX1" fmla="*/ 1394705 w 1394705"/>
                <a:gd name="connsiteY1" fmla="*/ 0 h 278941"/>
                <a:gd name="connsiteX2" fmla="*/ 1394705 w 1394705"/>
                <a:gd name="connsiteY2" fmla="*/ 278941 h 278941"/>
                <a:gd name="connsiteX3" fmla="*/ 0 w 1394705"/>
                <a:gd name="connsiteY3" fmla="*/ 278941 h 278941"/>
                <a:gd name="connsiteX4" fmla="*/ 0 w 1394705"/>
                <a:gd name="connsiteY4" fmla="*/ 0 h 27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05" h="278941">
                  <a:moveTo>
                    <a:pt x="0" y="0"/>
                  </a:moveTo>
                  <a:lnTo>
                    <a:pt x="1394705" y="0"/>
                  </a:lnTo>
                  <a:lnTo>
                    <a:pt x="1394705" y="278941"/>
                  </a:lnTo>
                  <a:lnTo>
                    <a:pt x="0" y="2789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93" tIns="27093" rIns="27093" bIns="2709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dirty="0"/>
                <a:t>Protocols &amp; Communication</a:t>
              </a:r>
              <a:endParaRPr lang="en-US" sz="1867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15396" y="1447801"/>
            <a:ext cx="2249760" cy="5037985"/>
            <a:chOff x="3836547" y="1085850"/>
            <a:chExt cx="1687320" cy="3778489"/>
          </a:xfrm>
        </p:grpSpPr>
        <p:sp>
          <p:nvSpPr>
            <p:cNvPr id="26" name="Straight Connector 25"/>
            <p:cNvSpPr/>
            <p:nvPr/>
          </p:nvSpPr>
          <p:spPr>
            <a:xfrm>
              <a:off x="3836547" y="1467414"/>
              <a:ext cx="0" cy="3396925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110822" y="1676827"/>
              <a:ext cx="854975" cy="731520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4790" r="479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3906282" y="2519264"/>
              <a:ext cx="1413045" cy="2271277"/>
            </a:xfrm>
            <a:custGeom>
              <a:avLst/>
              <a:gdLst>
                <a:gd name="connsiteX0" fmla="*/ 0 w 1320367"/>
                <a:gd name="connsiteY0" fmla="*/ 0 h 1297076"/>
                <a:gd name="connsiteX1" fmla="*/ 1320367 w 1320367"/>
                <a:gd name="connsiteY1" fmla="*/ 0 h 1297076"/>
                <a:gd name="connsiteX2" fmla="*/ 1320367 w 1320367"/>
                <a:gd name="connsiteY2" fmla="*/ 1297076 h 1297076"/>
                <a:gd name="connsiteX3" fmla="*/ 0 w 1320367"/>
                <a:gd name="connsiteY3" fmla="*/ 1297076 h 1297076"/>
                <a:gd name="connsiteX4" fmla="*/ 0 w 1320367"/>
                <a:gd name="connsiteY4" fmla="*/ 0 h 12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67" h="1297076">
                  <a:moveTo>
                    <a:pt x="0" y="0"/>
                  </a:moveTo>
                  <a:lnTo>
                    <a:pt x="1320367" y="0"/>
                  </a:lnTo>
                  <a:lnTo>
                    <a:pt x="1320367" y="1297076"/>
                  </a:lnTo>
                  <a:lnTo>
                    <a:pt x="0" y="12970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67" tIns="33867" rIns="33867" bIns="33867" numCol="1" spcCol="1270" anchor="t" anchorCtr="0">
              <a:noAutofit/>
            </a:bodyPr>
            <a:lstStyle/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Will devices be monitored via 4G/LTE, fiber or broadband?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Are there temperature fluctuations or noise to deal with?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High vibration conditions?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Industry certifications required for operation?</a:t>
              </a:r>
              <a:endParaRPr lang="en-US" sz="1533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36547" y="1085850"/>
              <a:ext cx="1394705" cy="480060"/>
            </a:xfrm>
            <a:custGeom>
              <a:avLst/>
              <a:gdLst>
                <a:gd name="connsiteX0" fmla="*/ 0 w 1394705"/>
                <a:gd name="connsiteY0" fmla="*/ 0 h 278941"/>
                <a:gd name="connsiteX1" fmla="*/ 1394705 w 1394705"/>
                <a:gd name="connsiteY1" fmla="*/ 0 h 278941"/>
                <a:gd name="connsiteX2" fmla="*/ 1394705 w 1394705"/>
                <a:gd name="connsiteY2" fmla="*/ 278941 h 278941"/>
                <a:gd name="connsiteX3" fmla="*/ 0 w 1394705"/>
                <a:gd name="connsiteY3" fmla="*/ 278941 h 278941"/>
                <a:gd name="connsiteX4" fmla="*/ 0 w 1394705"/>
                <a:gd name="connsiteY4" fmla="*/ 0 h 27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05" h="278941">
                  <a:moveTo>
                    <a:pt x="0" y="0"/>
                  </a:moveTo>
                  <a:lnTo>
                    <a:pt x="1394705" y="0"/>
                  </a:lnTo>
                  <a:lnTo>
                    <a:pt x="1394705" y="278941"/>
                  </a:lnTo>
                  <a:lnTo>
                    <a:pt x="0" y="2789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93" tIns="27093" rIns="27093" bIns="2709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dirty="0"/>
                <a:t>Location &amp; Environment</a:t>
              </a:r>
              <a:endParaRPr lang="en-US" sz="1867" dirty="0"/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5523867" y="1467414"/>
              <a:ext cx="0" cy="3396925"/>
            </a:xfrm>
            <a:prstGeom prst="lin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Group 5"/>
          <p:cNvGrpSpPr/>
          <p:nvPr/>
        </p:nvGrpSpPr>
        <p:grpSpPr>
          <a:xfrm>
            <a:off x="7365157" y="1447801"/>
            <a:ext cx="1859607" cy="4939588"/>
            <a:chOff x="5523867" y="1085850"/>
            <a:chExt cx="1394705" cy="3704691"/>
          </a:xfrm>
        </p:grpSpPr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5798142" y="1676827"/>
              <a:ext cx="854975" cy="731520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4790" r="479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5593602" y="2519264"/>
              <a:ext cx="1320367" cy="2271277"/>
            </a:xfrm>
            <a:custGeom>
              <a:avLst/>
              <a:gdLst>
                <a:gd name="connsiteX0" fmla="*/ 0 w 1320367"/>
                <a:gd name="connsiteY0" fmla="*/ 0 h 1297076"/>
                <a:gd name="connsiteX1" fmla="*/ 1320367 w 1320367"/>
                <a:gd name="connsiteY1" fmla="*/ 0 h 1297076"/>
                <a:gd name="connsiteX2" fmla="*/ 1320367 w 1320367"/>
                <a:gd name="connsiteY2" fmla="*/ 1297076 h 1297076"/>
                <a:gd name="connsiteX3" fmla="*/ 0 w 1320367"/>
                <a:gd name="connsiteY3" fmla="*/ 1297076 h 1297076"/>
                <a:gd name="connsiteX4" fmla="*/ 0 w 1320367"/>
                <a:gd name="connsiteY4" fmla="*/ 0 h 12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67" h="1297076">
                  <a:moveTo>
                    <a:pt x="0" y="0"/>
                  </a:moveTo>
                  <a:lnTo>
                    <a:pt x="1320367" y="0"/>
                  </a:lnTo>
                  <a:lnTo>
                    <a:pt x="1320367" y="1297076"/>
                  </a:lnTo>
                  <a:lnTo>
                    <a:pt x="0" y="12970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67" tIns="33867" rIns="33867" bIns="33867" numCol="1" spcCol="1270" anchor="t" anchorCtr="0">
              <a:noAutofit/>
            </a:bodyPr>
            <a:lstStyle/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How can sensitive data be protected as it’s collected and transferred?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Are there any in-house regulations regarding the protection of data &amp; information?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What security measures are already in place?</a:t>
              </a:r>
              <a:endParaRPr lang="en-US" sz="1533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23867" y="1085850"/>
              <a:ext cx="1394705" cy="480060"/>
            </a:xfrm>
            <a:custGeom>
              <a:avLst/>
              <a:gdLst>
                <a:gd name="connsiteX0" fmla="*/ 0 w 1394705"/>
                <a:gd name="connsiteY0" fmla="*/ 0 h 278941"/>
                <a:gd name="connsiteX1" fmla="*/ 1394705 w 1394705"/>
                <a:gd name="connsiteY1" fmla="*/ 0 h 278941"/>
                <a:gd name="connsiteX2" fmla="*/ 1394705 w 1394705"/>
                <a:gd name="connsiteY2" fmla="*/ 278941 h 278941"/>
                <a:gd name="connsiteX3" fmla="*/ 0 w 1394705"/>
                <a:gd name="connsiteY3" fmla="*/ 278941 h 278941"/>
                <a:gd name="connsiteX4" fmla="*/ 0 w 1394705"/>
                <a:gd name="connsiteY4" fmla="*/ 0 h 27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05" h="278941">
                  <a:moveTo>
                    <a:pt x="0" y="0"/>
                  </a:moveTo>
                  <a:lnTo>
                    <a:pt x="1394705" y="0"/>
                  </a:lnTo>
                  <a:lnTo>
                    <a:pt x="1394705" y="278941"/>
                  </a:lnTo>
                  <a:lnTo>
                    <a:pt x="0" y="2789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93" tIns="27093" rIns="27093" bIns="2709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dirty="0"/>
                <a:t>Security</a:t>
              </a:r>
              <a:endParaRPr lang="en-US" sz="1867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14917" y="1447801"/>
            <a:ext cx="1859607" cy="5037985"/>
            <a:chOff x="7211187" y="1085850"/>
            <a:chExt cx="1394705" cy="3778489"/>
          </a:xfrm>
        </p:grpSpPr>
        <p:sp>
          <p:nvSpPr>
            <p:cNvPr id="34" name="Straight Connector 33"/>
            <p:cNvSpPr/>
            <p:nvPr/>
          </p:nvSpPr>
          <p:spPr>
            <a:xfrm>
              <a:off x="7211187" y="1467414"/>
              <a:ext cx="0" cy="3396925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7485463" y="1676827"/>
              <a:ext cx="854975" cy="731520"/>
            </a:xfrm>
            <a:prstGeom prst="rect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7567" r="7567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7280923" y="2519264"/>
              <a:ext cx="1320367" cy="2271277"/>
            </a:xfrm>
            <a:custGeom>
              <a:avLst/>
              <a:gdLst>
                <a:gd name="connsiteX0" fmla="*/ 0 w 1320367"/>
                <a:gd name="connsiteY0" fmla="*/ 0 h 1297076"/>
                <a:gd name="connsiteX1" fmla="*/ 1320367 w 1320367"/>
                <a:gd name="connsiteY1" fmla="*/ 0 h 1297076"/>
                <a:gd name="connsiteX2" fmla="*/ 1320367 w 1320367"/>
                <a:gd name="connsiteY2" fmla="*/ 1297076 h 1297076"/>
                <a:gd name="connsiteX3" fmla="*/ 0 w 1320367"/>
                <a:gd name="connsiteY3" fmla="*/ 1297076 h 1297076"/>
                <a:gd name="connsiteX4" fmla="*/ 0 w 1320367"/>
                <a:gd name="connsiteY4" fmla="*/ 0 h 12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67" h="1297076">
                  <a:moveTo>
                    <a:pt x="0" y="0"/>
                  </a:moveTo>
                  <a:lnTo>
                    <a:pt x="1320367" y="0"/>
                  </a:lnTo>
                  <a:lnTo>
                    <a:pt x="1320367" y="1297076"/>
                  </a:lnTo>
                  <a:lnTo>
                    <a:pt x="0" y="12970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67" tIns="33867" rIns="33867" bIns="33867" numCol="1" spcCol="1270" anchor="t" anchorCtr="0">
              <a:noAutofit/>
            </a:bodyPr>
            <a:lstStyle/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Is leadership invested in IIoT to help address their business goals? 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Is IT bought in to Operational success?</a:t>
              </a:r>
              <a:endParaRPr lang="en-US" sz="1533" dirty="0"/>
            </a:p>
            <a:p>
              <a:pPr marL="76198" lvl="1" indent="-76198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33" dirty="0"/>
                <a:t>Do we have the right skillset in-house for planning, installation &amp; monitoring?</a:t>
              </a:r>
              <a:endParaRPr lang="en-US" sz="1533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211187" y="1085850"/>
              <a:ext cx="1394705" cy="480060"/>
            </a:xfrm>
            <a:custGeom>
              <a:avLst/>
              <a:gdLst>
                <a:gd name="connsiteX0" fmla="*/ 0 w 1394705"/>
                <a:gd name="connsiteY0" fmla="*/ 0 h 278941"/>
                <a:gd name="connsiteX1" fmla="*/ 1394705 w 1394705"/>
                <a:gd name="connsiteY1" fmla="*/ 0 h 278941"/>
                <a:gd name="connsiteX2" fmla="*/ 1394705 w 1394705"/>
                <a:gd name="connsiteY2" fmla="*/ 278941 h 278941"/>
                <a:gd name="connsiteX3" fmla="*/ 0 w 1394705"/>
                <a:gd name="connsiteY3" fmla="*/ 278941 h 278941"/>
                <a:gd name="connsiteX4" fmla="*/ 0 w 1394705"/>
                <a:gd name="connsiteY4" fmla="*/ 0 h 27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05" h="278941">
                  <a:moveTo>
                    <a:pt x="0" y="0"/>
                  </a:moveTo>
                  <a:lnTo>
                    <a:pt x="1394705" y="0"/>
                  </a:lnTo>
                  <a:lnTo>
                    <a:pt x="1394705" y="278941"/>
                  </a:lnTo>
                  <a:lnTo>
                    <a:pt x="0" y="2789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93" tIns="27093" rIns="27093" bIns="2709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dirty="0"/>
                <a:t>Organization</a:t>
              </a:r>
              <a:endParaRPr lang="en-US" sz="1867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6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JtABwdib_SabUOCTua6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gfWPS6GQI194QiT8QxRw"/>
</p:tagLst>
</file>

<file path=ppt/theme/theme1.xml><?xml version="1.0" encoding="utf-8"?>
<a:theme xmlns:a="http://schemas.openxmlformats.org/drawingml/2006/main" name="1_Office Theme">
  <a:themeElements>
    <a:clrScheme name="Custom 2">
      <a:dk1>
        <a:srgbClr val="63666A"/>
      </a:dk1>
      <a:lt1>
        <a:srgbClr val="FFFFFF"/>
      </a:lt1>
      <a:dk2>
        <a:srgbClr val="1B365D"/>
      </a:dk2>
      <a:lt2>
        <a:srgbClr val="E7E6E6"/>
      </a:lt2>
      <a:accent1>
        <a:srgbClr val="1B365D"/>
      </a:accent1>
      <a:accent2>
        <a:srgbClr val="AB2328"/>
      </a:accent2>
      <a:accent3>
        <a:srgbClr val="63666A"/>
      </a:accent3>
      <a:accent4>
        <a:srgbClr val="D0D3D4"/>
      </a:accent4>
      <a:accent5>
        <a:srgbClr val="89ABE3"/>
      </a:accent5>
      <a:accent6>
        <a:srgbClr val="FFB81C"/>
      </a:accent6>
      <a:hlink>
        <a:srgbClr val="AB2328"/>
      </a:hlink>
      <a:folHlink>
        <a:srgbClr val="1B365D"/>
      </a:folHlink>
    </a:clrScheme>
    <a:fontScheme name="Red Lion Branding">
      <a:majorFont>
        <a:latin typeface="Titillium Web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63666A"/>
      </a:dk1>
      <a:lt1>
        <a:srgbClr val="FFFFFF"/>
      </a:lt1>
      <a:dk2>
        <a:srgbClr val="1B365D"/>
      </a:dk2>
      <a:lt2>
        <a:srgbClr val="E7E6E6"/>
      </a:lt2>
      <a:accent1>
        <a:srgbClr val="1B365D"/>
      </a:accent1>
      <a:accent2>
        <a:srgbClr val="AB2328"/>
      </a:accent2>
      <a:accent3>
        <a:srgbClr val="63666A"/>
      </a:accent3>
      <a:accent4>
        <a:srgbClr val="D0D3D4"/>
      </a:accent4>
      <a:accent5>
        <a:srgbClr val="89ABE3"/>
      </a:accent5>
      <a:accent6>
        <a:srgbClr val="FFB81C"/>
      </a:accent6>
      <a:hlink>
        <a:srgbClr val="AB2328"/>
      </a:hlink>
      <a:folHlink>
        <a:srgbClr val="1B365D"/>
      </a:folHlink>
    </a:clrScheme>
    <a:fontScheme name="RLC 1">
      <a:majorFont>
        <a:latin typeface="Titillium B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rgbClr val="63666A"/>
      </a:dk1>
      <a:lt1>
        <a:srgbClr val="FFFFFF"/>
      </a:lt1>
      <a:dk2>
        <a:srgbClr val="1B365D"/>
      </a:dk2>
      <a:lt2>
        <a:srgbClr val="E7E6E6"/>
      </a:lt2>
      <a:accent1>
        <a:srgbClr val="1B365D"/>
      </a:accent1>
      <a:accent2>
        <a:srgbClr val="AB2328"/>
      </a:accent2>
      <a:accent3>
        <a:srgbClr val="63666A"/>
      </a:accent3>
      <a:accent4>
        <a:srgbClr val="D0D3D4"/>
      </a:accent4>
      <a:accent5>
        <a:srgbClr val="89ABE3"/>
      </a:accent5>
      <a:accent6>
        <a:srgbClr val="FFB81C"/>
      </a:accent6>
      <a:hlink>
        <a:srgbClr val="AB2328"/>
      </a:hlink>
      <a:folHlink>
        <a:srgbClr val="1B365D"/>
      </a:folHlink>
    </a:clrScheme>
    <a:fontScheme name="RLC 1">
      <a:majorFont>
        <a:latin typeface="Titillium B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3161</Words>
  <Application>Microsoft Office PowerPoint</Application>
  <PresentationFormat>Widescreen</PresentationFormat>
  <Paragraphs>525</Paragraphs>
  <Slides>42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BankGothic Md BT</vt:lpstr>
      <vt:lpstr>Calibri</vt:lpstr>
      <vt:lpstr>Lato</vt:lpstr>
      <vt:lpstr>Lato Light</vt:lpstr>
      <vt:lpstr>Segoe UI</vt:lpstr>
      <vt:lpstr>Tahoma</vt:lpstr>
      <vt:lpstr>Titillium</vt:lpstr>
      <vt:lpstr>Titillium Bd</vt:lpstr>
      <vt:lpstr>Titillium Web</vt:lpstr>
      <vt:lpstr>Titillium Web SemiBold</vt:lpstr>
      <vt:lpstr>TitilliumText25L</vt:lpstr>
      <vt:lpstr>1_Office Theme</vt:lpstr>
      <vt:lpstr>2_Office Theme</vt:lpstr>
      <vt:lpstr>3_Office Theme</vt:lpstr>
      <vt:lpstr>think-cell Slide</vt:lpstr>
      <vt:lpstr>PowerPoint Presentation</vt:lpstr>
      <vt:lpstr>PowerPoint Presentation</vt:lpstr>
      <vt:lpstr>PowerPoint Presentation</vt:lpstr>
      <vt:lpstr>Enhancements Must Deliver Meaningful Outcomes</vt:lpstr>
      <vt:lpstr>Key Performance Indicators (KPIs) to Consider</vt:lpstr>
      <vt:lpstr>Questions to Ask</vt:lpstr>
      <vt:lpstr>PowerPoint Presentation</vt:lpstr>
      <vt:lpstr>What Do Staff Need?  Some Examples</vt:lpstr>
      <vt:lpstr>Create a Framework</vt:lpstr>
      <vt:lpstr>PowerPoint Presentation</vt:lpstr>
      <vt:lpstr>Take Small Steps</vt:lpstr>
      <vt:lpstr>Small Step: Connect Operators to Goals with Key Performance Indicators (KPIs)</vt:lpstr>
      <vt:lpstr>PowerPoint Presentation</vt:lpstr>
      <vt:lpstr>The Challenge</vt:lpstr>
      <vt:lpstr>Reduce Total Cost of Deployment</vt:lpstr>
      <vt:lpstr>Create Out-of-Box Compatibility with  New or Existing Equipment</vt:lpstr>
      <vt:lpstr>Seamlessly Integrate Multi-Generation, Multi-Vendor Systems</vt:lpstr>
      <vt:lpstr>Make the Move to Managed Switches</vt:lpstr>
      <vt:lpstr>Key Managed Switch Features</vt:lpstr>
      <vt:lpstr>Additional Uptime Considerations</vt:lpstr>
      <vt:lpstr>Consider IP67-Rated Devices </vt:lpstr>
      <vt:lpstr>PowerPoint Presentation</vt:lpstr>
      <vt:lpstr>Why Gamification? </vt:lpstr>
      <vt:lpstr>What is Gamification? </vt:lpstr>
      <vt:lpstr>Gamification is a Mindset</vt:lpstr>
      <vt:lpstr>Leverage Game Elements to  Motivate Performance</vt:lpstr>
      <vt:lpstr>PowerPoint Presentation</vt:lpstr>
      <vt:lpstr>End-to-End Connectivity: So Far</vt:lpstr>
      <vt:lpstr>Ensure Operations Visibility, Anywhere</vt:lpstr>
      <vt:lpstr>Experience Increased Uptime and Greater  Control of Your Network</vt:lpstr>
      <vt:lpstr>Leverage PoE, Media Conversion and  IP67-Rated Products for Additional Uptime</vt:lpstr>
      <vt:lpstr>Now: The Challenge</vt:lpstr>
      <vt:lpstr>The Language of Industry 4.0 is Diverse and Evolving</vt:lpstr>
      <vt:lpstr>Connect Production to Front Office Applications Using SQL Sync &amp; Queries</vt:lpstr>
      <vt:lpstr>Streamline Data Transfer to Management and Enterprise Systems with OPC UA</vt:lpstr>
      <vt:lpstr>Trend: Product as a Service (PaaS) Strategies Continue to Grow in Industry</vt:lpstr>
      <vt:lpstr>Simplify IIoT Strategies</vt:lpstr>
      <vt:lpstr>Simplify IIoT Platform Connectivity</vt:lpstr>
      <vt:lpstr>Multi-Carrier Support Offers Additional Flexibility</vt:lpstr>
      <vt:lpstr>PowerPoint Presentation</vt:lpstr>
      <vt:lpstr>Summary</vt:lpstr>
      <vt:lpstr>PowerPoint Presentation</vt:lpstr>
    </vt:vector>
  </TitlesOfParts>
  <Company>Red Lion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Claus</dc:creator>
  <cp:lastModifiedBy>Laetitia Donovan</cp:lastModifiedBy>
  <cp:revision>235</cp:revision>
  <cp:lastPrinted>2019-06-17T16:49:58Z</cp:lastPrinted>
  <dcterms:created xsi:type="dcterms:W3CDTF">2019-06-11T16:12:27Z</dcterms:created>
  <dcterms:modified xsi:type="dcterms:W3CDTF">2019-08-13T21:48:06Z</dcterms:modified>
</cp:coreProperties>
</file>