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1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762" r:id="rId5"/>
    <p:sldMasterId id="2147483771" r:id="rId6"/>
    <p:sldMasterId id="2147483780" r:id="rId7"/>
    <p:sldMasterId id="2147483788" r:id="rId8"/>
    <p:sldMasterId id="2147483990" r:id="rId9"/>
    <p:sldMasterId id="2147483995" r:id="rId10"/>
    <p:sldMasterId id="2147484004" r:id="rId11"/>
    <p:sldMasterId id="2147484013" r:id="rId12"/>
    <p:sldMasterId id="2147484022" r:id="rId13"/>
    <p:sldMasterId id="2147484031" r:id="rId14"/>
    <p:sldMasterId id="2147484040" r:id="rId15"/>
    <p:sldMasterId id="2147484049" r:id="rId16"/>
    <p:sldMasterId id="2147484057" r:id="rId17"/>
  </p:sldMasterIdLst>
  <p:notesMasterIdLst>
    <p:notesMasterId r:id="rId48"/>
  </p:notesMasterIdLst>
  <p:handoutMasterIdLst>
    <p:handoutMasterId r:id="rId49"/>
  </p:handoutMasterIdLst>
  <p:sldIdLst>
    <p:sldId id="409" r:id="rId18"/>
    <p:sldId id="381" r:id="rId19"/>
    <p:sldId id="422" r:id="rId20"/>
    <p:sldId id="430" r:id="rId21"/>
    <p:sldId id="431" r:id="rId22"/>
    <p:sldId id="427" r:id="rId23"/>
    <p:sldId id="428" r:id="rId24"/>
    <p:sldId id="429" r:id="rId25"/>
    <p:sldId id="447" r:id="rId26"/>
    <p:sldId id="446" r:id="rId27"/>
    <p:sldId id="432" r:id="rId28"/>
    <p:sldId id="433" r:id="rId29"/>
    <p:sldId id="434" r:id="rId30"/>
    <p:sldId id="443" r:id="rId31"/>
    <p:sldId id="396" r:id="rId32"/>
    <p:sldId id="448" r:id="rId33"/>
    <p:sldId id="438" r:id="rId34"/>
    <p:sldId id="437" r:id="rId35"/>
    <p:sldId id="439" r:id="rId36"/>
    <p:sldId id="440" r:id="rId37"/>
    <p:sldId id="449" r:id="rId38"/>
    <p:sldId id="442" r:id="rId39"/>
    <p:sldId id="426" r:id="rId40"/>
    <p:sldId id="374" r:id="rId41"/>
    <p:sldId id="424" r:id="rId42"/>
    <p:sldId id="450" r:id="rId43"/>
    <p:sldId id="451" r:id="rId44"/>
    <p:sldId id="478" r:id="rId45"/>
    <p:sldId id="423" r:id="rId46"/>
    <p:sldId id="407" r:id="rId47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FF00"/>
    <a:srgbClr val="111111"/>
    <a:srgbClr val="080808"/>
    <a:srgbClr val="5F5F5F"/>
    <a:srgbClr val="EAEAEA"/>
    <a:srgbClr val="58585A"/>
    <a:srgbClr val="851618"/>
    <a:srgbClr val="FD273B"/>
    <a:srgbClr val="D41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7266" autoAdjust="0"/>
  </p:normalViewPr>
  <p:slideViewPr>
    <p:cSldViewPr>
      <p:cViewPr>
        <p:scale>
          <a:sx n="70" d="100"/>
          <a:sy n="70" d="100"/>
        </p:scale>
        <p:origin x="-114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"/>
    </p:cViewPr>
  </p:sorterViewPr>
  <p:notesViewPr>
    <p:cSldViewPr>
      <p:cViewPr>
        <p:scale>
          <a:sx n="75" d="100"/>
          <a:sy n="75" d="100"/>
        </p:scale>
        <p:origin x="-2070" y="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fld id="{F5D3C5FD-60C6-46C2-8626-FA8F3DB8E2D5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fld id="{40B5A6ED-DE79-43F4-8D78-15883A599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3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7850"/>
            <a:ext cx="509587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fld id="{C3C3C9D7-B2CB-4EFD-93BA-2E406A247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21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8B73F3D-2947-4EE1-A2F6-D46C022F659E}" type="slidenum">
              <a:rPr lang="en-US" altLang="en-US" sz="1200" smtClean="0"/>
              <a:pPr/>
              <a:t>1</a:t>
            </a:fld>
            <a:endParaRPr lang="en-US" altLang="en-US" sz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48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27" indent="-285741" defTabSz="92548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65" indent="-228593" defTabSz="92548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51" indent="-228593" defTabSz="92548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336" indent="-228593" defTabSz="92548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522" indent="-228593" defTabSz="925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707" indent="-228593" defTabSz="925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93" indent="-228593" defTabSz="925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079" indent="-228593" defTabSz="925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6327498-6273-4A74-8577-1A3441BC1EB2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6327498-6273-4A74-8577-1A3441BC1EB2}" type="slidenum">
              <a:rPr lang="en-US" altLang="en-US" sz="1200" smtClean="0"/>
              <a:pPr/>
              <a:t>16</a:t>
            </a:fld>
            <a:endParaRPr lang="en-US" altLang="en-US" sz="12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6327498-6273-4A74-8577-1A3441BC1EB2}" type="slidenum">
              <a:rPr lang="en-US" altLang="en-US" sz="1200" smtClean="0"/>
              <a:pPr/>
              <a:t>17</a:t>
            </a:fld>
            <a:endParaRPr lang="en-US" altLang="en-US" sz="12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6327498-6273-4A74-8577-1A3441BC1EB2}" type="slidenum">
              <a:rPr lang="en-US" altLang="en-US" sz="1200" smtClean="0"/>
              <a:pPr/>
              <a:t>18</a:t>
            </a:fld>
            <a:endParaRPr lang="en-US" altLang="en-US" sz="12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6327498-6273-4A74-8577-1A3441BC1EB2}" type="slidenum">
              <a:rPr lang="en-US" altLang="en-US" sz="1200" smtClean="0"/>
              <a:pPr/>
              <a:t>19</a:t>
            </a:fld>
            <a:endParaRPr lang="en-US" altLang="en-US" sz="12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48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27" indent="-285741" defTabSz="92548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65" indent="-228593" defTabSz="92548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51" indent="-228593" defTabSz="92548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336" indent="-228593" defTabSz="92548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522" indent="-228593" defTabSz="925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707" indent="-228593" defTabSz="925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93" indent="-228593" defTabSz="925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079" indent="-228593" defTabSz="925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6327498-6273-4A74-8577-1A3441BC1EB2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3C9D7-B2CB-4EFD-93BA-2E406A24764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6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3C9D7-B2CB-4EFD-93BA-2E406A24764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60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3C9D7-B2CB-4EFD-93BA-2E406A24764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6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3C9D7-B2CB-4EFD-93BA-2E406A24764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60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3C9D7-B2CB-4EFD-93BA-2E406A24764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60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3C9D7-B2CB-4EFD-93BA-2E406A24764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6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3C9D7-B2CB-4EFD-93BA-2E406A24764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60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6327498-6273-4A74-8577-1A3441BC1EB2}" type="slidenum">
              <a:rPr lang="en-US" altLang="en-US" sz="1200" smtClean="0"/>
              <a:pPr/>
              <a:t>14</a:t>
            </a:fld>
            <a:endParaRPr lang="en-US" altLang="en-US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88422" y="4335998"/>
            <a:ext cx="7315200" cy="58521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4031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554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787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091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523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10800000">
            <a:off x="1447800" y="5091113"/>
            <a:ext cx="7696200" cy="158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4" y="1450774"/>
            <a:ext cx="7829793" cy="4415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297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4000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87847" y="1462651"/>
            <a:ext cx="3920352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987635" y="2100824"/>
            <a:ext cx="3930733" cy="3729959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2816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027224" y="1450774"/>
            <a:ext cx="3879269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1342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68778" y="1484419"/>
            <a:ext cx="782584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972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4775" y="6481763"/>
            <a:ext cx="7410450" cy="508000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sz="2400" b="0" dirty="0" smtClean="0">
                <a:latin typeface="+mn-lt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779453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6270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1903" y="1140043"/>
            <a:ext cx="7683336" cy="4560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1425" y="5736775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8458" y="357792"/>
            <a:ext cx="7772400" cy="6858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1640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434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Presenter | Date (24 Pt. Calibri)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35998"/>
            <a:ext cx="7315200" cy="58521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7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hangingPunct="1"/>
            <a:r>
              <a:rPr lang="en-US" sz="2400" b="0" dirty="0" smtClean="0">
                <a:solidFill>
                  <a:prstClr val="black"/>
                </a:solidFill>
                <a:latin typeface="Calibri"/>
                <a:ea typeface="+mn-ea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20 Willow Springs Circle | York, PA 17406 USA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+1 (717) 767-6511 | www.redlion.net | info@redlion.net 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189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hangingPunct="1"/>
            <a:r>
              <a:rPr lang="en-US" dirty="0" smtClean="0">
                <a:solidFill>
                  <a:prstClr val="black"/>
                </a:solidFill>
                <a:ea typeface="+mn-ea"/>
              </a:rPr>
              <a:t>Thank You </a:t>
            </a:r>
            <a:endParaRPr lang="en-U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hangingPunct="1"/>
            <a:r>
              <a:rPr lang="en-US" sz="2400" b="0" dirty="0" smtClean="0">
                <a:solidFill>
                  <a:prstClr val="black"/>
                </a:solidFill>
                <a:latin typeface="Calibri"/>
                <a:ea typeface="+mn-ea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20 Willow Springs Circle | York, PA 17406 USA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+1 (717) 767-6511 | www.redlion.net | info@redlion.net 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98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hangingPunct="1"/>
            <a:r>
              <a:rPr lang="en-US" dirty="0" smtClean="0">
                <a:solidFill>
                  <a:prstClr val="black"/>
                </a:solidFill>
                <a:ea typeface="+mn-ea"/>
              </a:rPr>
              <a:t>Thank You. Questions?</a:t>
            </a:r>
            <a:endParaRPr lang="en-U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hangingPunct="1"/>
            <a:r>
              <a:rPr lang="en-US" sz="2400" b="0" dirty="0" smtClean="0">
                <a:solidFill>
                  <a:prstClr val="black"/>
                </a:solidFill>
                <a:latin typeface="Calibri"/>
                <a:ea typeface="+mn-ea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20 Willow Springs Circle | York, PA 17406 USA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+1 (717) 767-6511 | www.redlion.net | info@redlion.net </a:t>
            </a:r>
          </a:p>
          <a:p>
            <a:pPr eaLnBrk="1" fontAlgn="auto" hangingPunct="1"/>
            <a:r>
              <a:rPr lang="en-US" sz="2400" b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 </a:t>
            </a:r>
            <a:endParaRPr lang="en-US" sz="2400" b="0" dirty="0">
              <a:solidFill>
                <a:prstClr val="white">
                  <a:lumMod val="50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307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1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736238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4227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250" y="4405313"/>
            <a:ext cx="7410450" cy="509587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4775" y="6481763"/>
            <a:ext cx="7410450" cy="508000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sz="2400" b="0" dirty="0" smtClean="0">
                <a:latin typeface="+mn-lt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609067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2956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9334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57437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97123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608177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6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13253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45723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8951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55801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250" y="4405313"/>
            <a:ext cx="7410450" cy="509587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dirty="0" smtClean="0"/>
              <a:t>Thank You. 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4775" y="6481763"/>
            <a:ext cx="7410450" cy="508000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en-US" sz="2400" b="0" dirty="0" smtClean="0">
                <a:latin typeface="+mn-lt"/>
              </a:rPr>
              <a:t>For more information</a:t>
            </a:r>
          </a:p>
          <a:p>
            <a:pPr eaLnBrk="1" fontAlgn="auto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74638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4565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65350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355262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3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24020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0774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53276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74127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29934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7857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374443" y="4332596"/>
            <a:ext cx="7410451" cy="58420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3200" b="1" i="0" baseline="0">
                <a:solidFill>
                  <a:schemeClr val="tx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60845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7410846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9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71116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2407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7977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03058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9015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7124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83602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9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10800000">
            <a:off x="1447800" y="5091113"/>
            <a:ext cx="7696200" cy="158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82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69171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81263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16386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17015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30196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84343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8790877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5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3709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50557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04913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03619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4056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41237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8694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2205541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3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0263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63748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69998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5031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55412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8494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67447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1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82949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87726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64033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31745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9173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93562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429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0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-11113" y="-4763"/>
            <a:ext cx="9155113" cy="3727451"/>
            <a:chOff x="-11875" y="-4233"/>
            <a:chExt cx="9155876" cy="3726156"/>
          </a:xfrm>
        </p:grpSpPr>
        <p:pic>
          <p:nvPicPr>
            <p:cNvPr id="1028" name="Picture 13" descr="http://sellmore.redlion.net/dist/logo_files/CoporateLogoSet/MSOffice%20for%20Microsoft%20Office%20use/RedLion-logo_MS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0" y="1781291"/>
              <a:ext cx="3089054" cy="131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>
              <a:off x="-761" y="528"/>
              <a:ext cx="9144762" cy="1142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10800000">
              <a:off x="-761" y="1151066"/>
              <a:ext cx="9144762" cy="1586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 userDrawn="1"/>
          </p:nvSpPr>
          <p:spPr>
            <a:xfrm flipV="1">
              <a:off x="-761" y="2323821"/>
              <a:ext cx="542970" cy="139810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1181218"/>
              <a:ext cx="993859" cy="1142603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1875" y="-4233"/>
              <a:ext cx="1443158" cy="1147364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10287" y="1136783"/>
              <a:ext cx="1009734" cy="111086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10800000">
            <a:off x="1447800" y="5091113"/>
            <a:ext cx="7696200" cy="158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85" r:id="rId2"/>
    <p:sldLayoutId id="2147483986" r:id="rId3"/>
    <p:sldLayoutId id="2147483987" r:id="rId4"/>
    <p:sldLayoutId id="21474839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12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32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09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6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ttp://sellmore.redlion.net/dist/logo_files/CoporateLogoSet/MSOffice%20for%20Microsoft%20Office%20use/RedLion-logo_MS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6069013"/>
            <a:ext cx="17097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1"/>
          <p:cNvSpPr txBox="1">
            <a:spLocks noChangeArrowheads="1"/>
          </p:cNvSpPr>
          <p:nvPr/>
        </p:nvSpPr>
        <p:spPr bwMode="auto">
          <a:xfrm>
            <a:off x="8809038" y="6602413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4E2E374-E4D7-4EC2-BA21-D87F882EE047}" type="slidenum">
              <a:rPr lang="en-US" altLang="en-US" sz="100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pPr>
                <a:defRPr/>
              </a:pPr>
              <a:t>‹#›</a:t>
            </a:fld>
            <a:endParaRPr lang="en-US" altLang="en-US" sz="1000" dirty="0" smtClean="0">
              <a:solidFill>
                <a:srgbClr val="BFBFBF"/>
              </a:solidFill>
              <a:latin typeface="Calibri" pitchFamily="34" charset="0"/>
              <a:cs typeface="Helvetica" pitchFamily="34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-31750" y="6611938"/>
            <a:ext cx="1449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1000" dirty="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t>© Red Lion Controls Inc.</a:t>
            </a:r>
          </a:p>
        </p:txBody>
      </p: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-11113" y="-4763"/>
            <a:ext cx="9155113" cy="3727451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218"/>
              <a:ext cx="993859" cy="1142603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761" y="528"/>
              <a:ext cx="9144762" cy="1142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-761" y="1151066"/>
              <a:ext cx="9144762" cy="1586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761" y="2323821"/>
              <a:ext cx="542970" cy="139810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158" cy="1147364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10287" y="1136783"/>
              <a:ext cx="1009734" cy="111086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1"/>
          <p:cNvSpPr txBox="1">
            <a:spLocks noChangeArrowheads="1"/>
          </p:cNvSpPr>
          <p:nvPr/>
        </p:nvSpPr>
        <p:spPr bwMode="auto">
          <a:xfrm>
            <a:off x="8809038" y="6602413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FBC4EAF-B371-4E08-A954-5C2CF52F52AC}" type="slidenum">
              <a:rPr lang="en-US" altLang="en-US" sz="100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pPr>
                <a:defRPr/>
              </a:pPr>
              <a:t>‹#›</a:t>
            </a:fld>
            <a:endParaRPr lang="en-US" altLang="en-US" sz="1000" dirty="0" smtClean="0">
              <a:solidFill>
                <a:srgbClr val="BFBFBF"/>
              </a:solidFill>
              <a:latin typeface="Calibri" pitchFamily="34" charset="0"/>
              <a:cs typeface="Helvetica" pitchFamily="34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-31750" y="6611938"/>
            <a:ext cx="1449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1000" dirty="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t>© Red Lion Controls Inc.</a:t>
            </a:r>
          </a:p>
        </p:txBody>
      </p:sp>
      <p:grpSp>
        <p:nvGrpSpPr>
          <p:cNvPr id="3076" name="Group 12"/>
          <p:cNvGrpSpPr>
            <a:grpSpLocks/>
          </p:cNvGrpSpPr>
          <p:nvPr/>
        </p:nvGrpSpPr>
        <p:grpSpPr bwMode="auto">
          <a:xfrm>
            <a:off x="-11113" y="-4763"/>
            <a:ext cx="9155113" cy="3727451"/>
            <a:chOff x="-11875" y="-4233"/>
            <a:chExt cx="9155876" cy="372615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761" y="528"/>
              <a:ext cx="9144762" cy="1142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6" name="Right Triangle 15"/>
            <p:cNvSpPr/>
            <p:nvPr userDrawn="1"/>
          </p:nvSpPr>
          <p:spPr>
            <a:xfrm flipV="1">
              <a:off x="-761" y="2323821"/>
              <a:ext cx="542970" cy="139810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-11875" y="1181218"/>
              <a:ext cx="993859" cy="1142603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-4233"/>
              <a:ext cx="1443158" cy="1147364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10287" y="1136783"/>
              <a:ext cx="1009734" cy="111086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 rot="10800000">
              <a:off x="-761" y="1151066"/>
              <a:ext cx="9144762" cy="1586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http://sellmore.redlion.net/dist/logo_files/CoporateLogoSet/MSOffice%20for%20Microsoft%20Office%20use/RedLion-logo_MS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6069013"/>
            <a:ext cx="17097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8809038" y="6602413"/>
            <a:ext cx="341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15C7A5D-4E36-4656-BDE9-F8ECA8A974B3}" type="slidenum">
              <a:rPr lang="en-US" altLang="en-US" sz="100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pPr>
                <a:defRPr/>
              </a:pPr>
              <a:t>‹#›</a:t>
            </a:fld>
            <a:endParaRPr lang="en-US" altLang="en-US" sz="1000" dirty="0" smtClean="0">
              <a:solidFill>
                <a:srgbClr val="BFBFBF"/>
              </a:solidFill>
              <a:latin typeface="Calibri" pitchFamily="34" charset="0"/>
              <a:cs typeface="Helvetica" pitchFamily="34" charset="0"/>
            </a:endParaRPr>
          </a:p>
        </p:txBody>
      </p:sp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-31750" y="6611938"/>
            <a:ext cx="1449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1000" dirty="0" smtClean="0">
                <a:solidFill>
                  <a:srgbClr val="BFBFBF"/>
                </a:solidFill>
                <a:latin typeface="Calibri" pitchFamily="34" charset="0"/>
                <a:cs typeface="Helvetica" pitchFamily="34" charset="0"/>
              </a:rPr>
              <a:t>© Red Lion Controls Inc.</a:t>
            </a:r>
          </a:p>
        </p:txBody>
      </p:sp>
      <p:grpSp>
        <p:nvGrpSpPr>
          <p:cNvPr id="4101" name="Group 12"/>
          <p:cNvGrpSpPr>
            <a:grpSpLocks/>
          </p:cNvGrpSpPr>
          <p:nvPr/>
        </p:nvGrpSpPr>
        <p:grpSpPr bwMode="auto">
          <a:xfrm>
            <a:off x="-1588" y="0"/>
            <a:ext cx="9145588" cy="941388"/>
            <a:chOff x="-1181" y="0"/>
            <a:chExt cx="9145182" cy="941137"/>
          </a:xfrm>
        </p:grpSpPr>
        <p:sp>
          <p:nvSpPr>
            <p:cNvPr id="27" name="Rectangle 26"/>
            <p:cNvSpPr/>
            <p:nvPr userDrawn="1"/>
          </p:nvSpPr>
          <p:spPr>
            <a:xfrm>
              <a:off x="407" y="0"/>
              <a:ext cx="9143594" cy="28567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5" name="Right Triangle 44"/>
            <p:cNvSpPr/>
            <p:nvPr userDrawn="1"/>
          </p:nvSpPr>
          <p:spPr>
            <a:xfrm flipV="1">
              <a:off x="1995" y="588806"/>
              <a:ext cx="133344" cy="352331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-1181" y="299958"/>
              <a:ext cx="244465" cy="288848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7" name="Freeform 46"/>
            <p:cNvSpPr/>
            <p:nvPr userDrawn="1"/>
          </p:nvSpPr>
          <p:spPr>
            <a:xfrm>
              <a:off x="-1181" y="1588"/>
              <a:ext cx="353997" cy="288848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48" name="Freeform 47"/>
            <p:cNvSpPr/>
            <p:nvPr userDrawn="1"/>
          </p:nvSpPr>
          <p:spPr>
            <a:xfrm>
              <a:off x="-1181" y="288848"/>
              <a:ext cx="247640" cy="28567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 rot="10800000">
              <a:off x="407" y="284087"/>
              <a:ext cx="9143594" cy="1587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pic>
          <p:nvPicPr>
            <p:cNvPr id="14" name="Picture 13" descr="http://sellmore.redlion.net/dist/logo_files/CoporateLogoSet/MSOffice%20for%20Microsoft%20Office%20use/RedLion-logo_MSO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0" y="1781291"/>
              <a:ext cx="3089054" cy="1318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91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0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96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34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+mn-ea"/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Calibri"/>
              <a:ea typeface="+mn-ea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28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redlion.net/sites/default/files/styles/uc_product_full/public/products/G10-200.gif?itok=BbupvGiI" TargetMode="Externa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2.jpeg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hyperlink" Target="https://www.dropbox.com/sh/yw46pij7vu7qy0h/AADgQM6ESk2SyHIW1rZ3uDpQa/GMCC_R.jpg?dl=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://www.redlion.net/Graphit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hyperlink" Target="http://www.redlion.net/sites/default/files/styles/uc_product_full/public/products/G07-200.gif?itok=DXJ6bsUq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hyperlink" Target="http://www.redlion.net/sites/default/files/styles/uc_product_full/public/products/G07-200.gif?itok=DXJ6bsU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October 2016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l">
              <a:lnSpc>
                <a:spcPts val="3200"/>
              </a:lnSpc>
              <a:spcBef>
                <a:spcPts val="0"/>
              </a:spcBef>
            </a:pPr>
            <a:r>
              <a:rPr lang="en-US" sz="3200" b="1" dirty="0" smtClean="0">
                <a:ea typeface="+mn-ea"/>
                <a:cs typeface="Helvetica"/>
              </a:rPr>
              <a:t>Graphite® Control Platform</a:t>
            </a:r>
            <a:endParaRPr lang="en-US" sz="3200" b="1" dirty="0">
              <a:ea typeface="+mn-ea"/>
              <a:cs typeface="Helvetic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199"/>
            <a:ext cx="2205050" cy="20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3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135599" y="1343899"/>
            <a:ext cx="4842145" cy="4797626"/>
          </a:xfrm>
        </p:spPr>
        <p:txBody>
          <a:bodyPr/>
          <a:lstStyle/>
          <a:p>
            <a:r>
              <a:rPr lang="en-US" dirty="0"/>
              <a:t>Easily </a:t>
            </a:r>
            <a:r>
              <a:rPr lang="en-US" dirty="0" smtClean="0"/>
              <a:t>expands the number of Graphite modules on HMIs or </a:t>
            </a:r>
            <a:br>
              <a:rPr lang="en-US" dirty="0" smtClean="0"/>
            </a:br>
            <a:r>
              <a:rPr lang="en-US" dirty="0" smtClean="0"/>
              <a:t>Core Controller without the need for other types of remote I/O products</a:t>
            </a:r>
          </a:p>
          <a:p>
            <a:r>
              <a:rPr lang="en-US" dirty="0"/>
              <a:t>S</a:t>
            </a:r>
            <a:r>
              <a:rPr lang="en-US" dirty="0" smtClean="0"/>
              <a:t>implifies wiring by panel mounting all Graphite modules</a:t>
            </a:r>
          </a:p>
          <a:p>
            <a:r>
              <a:rPr lang="en-US" dirty="0" smtClean="0"/>
              <a:t>Supports </a:t>
            </a:r>
            <a:r>
              <a:rPr lang="en-US" altLang="en-US" dirty="0"/>
              <a:t>-40° to 75°C </a:t>
            </a:r>
            <a:r>
              <a:rPr lang="en-US" dirty="0" smtClean="0"/>
              <a:t>wide </a:t>
            </a:r>
            <a:br>
              <a:rPr lang="en-US" dirty="0" smtClean="0"/>
            </a:br>
            <a:r>
              <a:rPr lang="en-US" dirty="0" smtClean="0"/>
              <a:t>operating temperature range</a:t>
            </a:r>
            <a:endParaRPr lang="en-US" dirty="0"/>
          </a:p>
          <a:p>
            <a:r>
              <a:rPr lang="en-US" dirty="0" smtClean="0"/>
              <a:t>Requires wide rack and up to three standard racks</a:t>
            </a:r>
          </a:p>
          <a:p>
            <a:r>
              <a:rPr lang="en-US" dirty="0" smtClean="0"/>
              <a:t>Connects using USB cable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Graphite® Expansion Racks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21" y="1167246"/>
            <a:ext cx="2414881" cy="259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68" y="4010890"/>
            <a:ext cx="1696454" cy="227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8183" y="3595254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Wide Rack</a:t>
            </a:r>
            <a:endParaRPr lang="en-US" sz="16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6228" y="6283918"/>
            <a:ext cx="140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Standard Rack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67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Graphite® Expansion Racks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7118"/>
            <a:ext cx="2550017" cy="274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37955"/>
            <a:ext cx="1776739" cy="238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64371" y="5334000"/>
            <a:ext cx="2833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latin typeface="+mn-lt"/>
                <a:ea typeface="+mn-ea"/>
                <a:cs typeface="Helvetica"/>
              </a:rPr>
              <a:t>Easy DIN </a:t>
            </a:r>
            <a:r>
              <a:rPr lang="en-US" sz="2200" b="1" dirty="0" smtClean="0">
                <a:latin typeface="+mn-lt"/>
                <a:ea typeface="+mn-ea"/>
                <a:cs typeface="Helvetica"/>
              </a:rPr>
              <a:t>rail </a:t>
            </a:r>
            <a:r>
              <a:rPr lang="en-US" sz="2200" b="1" dirty="0">
                <a:latin typeface="+mn-lt"/>
                <a:ea typeface="+mn-ea"/>
                <a:cs typeface="Helvetica"/>
              </a:rPr>
              <a:t>mounting</a:t>
            </a:r>
            <a:br>
              <a:rPr lang="en-US" sz="2200" b="1" dirty="0">
                <a:latin typeface="+mn-lt"/>
                <a:ea typeface="+mn-ea"/>
                <a:cs typeface="Helvetica"/>
              </a:rPr>
            </a:br>
            <a:r>
              <a:rPr lang="en-US" sz="2200" b="1" dirty="0">
                <a:latin typeface="+mn-lt"/>
                <a:ea typeface="+mn-ea"/>
                <a:cs typeface="Helvetica"/>
              </a:rPr>
              <a:t>and removal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733800" y="4724400"/>
            <a:ext cx="610562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334000" y="4661483"/>
            <a:ext cx="840359" cy="7487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65789" y="4724400"/>
            <a:ext cx="820211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43564" y="1457677"/>
            <a:ext cx="19053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  <a:ea typeface="+mn-ea"/>
                <a:cs typeface="Helvetica"/>
              </a:rPr>
              <a:t>USB connector</a:t>
            </a:r>
            <a:endParaRPr lang="en-US" sz="2200" b="1" dirty="0">
              <a:latin typeface="+mn-lt"/>
              <a:ea typeface="+mn-ea"/>
              <a:cs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514601" y="1888564"/>
            <a:ext cx="609599" cy="626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80592" y="1447800"/>
            <a:ext cx="13377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  <a:ea typeface="+mn-ea"/>
                <a:cs typeface="Helvetica"/>
              </a:rPr>
              <a:t>3 slots for</a:t>
            </a:r>
            <a:br>
              <a:rPr lang="en-US" sz="2200" b="1" dirty="0" smtClean="0">
                <a:latin typeface="+mn-lt"/>
                <a:ea typeface="+mn-ea"/>
                <a:cs typeface="Helvetica"/>
              </a:rPr>
            </a:br>
            <a:r>
              <a:rPr lang="en-US" sz="2200" b="1" dirty="0" smtClean="0">
                <a:latin typeface="+mn-lt"/>
                <a:ea typeface="+mn-ea"/>
                <a:cs typeface="Helvetica"/>
              </a:rPr>
              <a:t>Graphite</a:t>
            </a:r>
            <a:br>
              <a:rPr lang="en-US" sz="2200" b="1" dirty="0" smtClean="0">
                <a:latin typeface="+mn-lt"/>
                <a:ea typeface="+mn-ea"/>
                <a:cs typeface="Helvetica"/>
              </a:rPr>
            </a:br>
            <a:r>
              <a:rPr lang="en-US" sz="2200" b="1" dirty="0" smtClean="0">
                <a:latin typeface="+mn-lt"/>
                <a:ea typeface="+mn-ea"/>
                <a:cs typeface="Helvetica"/>
              </a:rPr>
              <a:t>modules</a:t>
            </a:r>
            <a:endParaRPr lang="en-US" sz="2200" b="1" dirty="0">
              <a:latin typeface="+mn-lt"/>
              <a:ea typeface="+mn-ea"/>
              <a:cs typeface="Helvetica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171572" y="1828800"/>
            <a:ext cx="3067428" cy="8520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705600" y="1828800"/>
            <a:ext cx="512619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95800" y="38100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635465" y="4446050"/>
            <a:ext cx="654639" cy="288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70173" y="4438609"/>
            <a:ext cx="13329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  <a:ea typeface="+mn-ea"/>
                <a:cs typeface="Helvetica"/>
              </a:rPr>
              <a:t>Mounting</a:t>
            </a:r>
            <a:br>
              <a:rPr lang="en-US" sz="2200" b="1" dirty="0" smtClean="0">
                <a:latin typeface="+mn-lt"/>
                <a:ea typeface="+mn-ea"/>
                <a:cs typeface="Helvetica"/>
              </a:rPr>
            </a:br>
            <a:r>
              <a:rPr lang="en-US" sz="2200" b="1" dirty="0" smtClean="0">
                <a:latin typeface="+mn-lt"/>
                <a:ea typeface="+mn-ea"/>
                <a:cs typeface="Helvetica"/>
              </a:rPr>
              <a:t>hole</a:t>
            </a:r>
            <a:endParaRPr lang="en-US" sz="2200" b="1" dirty="0">
              <a:latin typeface="+mn-lt"/>
              <a:ea typeface="+mn-e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896" y="5105400"/>
            <a:ext cx="2507802" cy="14465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  <a:ea typeface="+mn-ea"/>
                <a:cs typeface="Helvetica"/>
              </a:rPr>
              <a:t>10-30VDC</a:t>
            </a:r>
            <a:br>
              <a:rPr lang="en-US" sz="2200" b="1" dirty="0" smtClean="0">
                <a:latin typeface="+mn-lt"/>
                <a:ea typeface="+mn-ea"/>
                <a:cs typeface="Helvetica"/>
              </a:rPr>
            </a:br>
            <a:r>
              <a:rPr lang="en-US" sz="2200" b="1" dirty="0">
                <a:latin typeface="+mn-lt"/>
                <a:ea typeface="+mn-ea"/>
                <a:cs typeface="Helvetica"/>
              </a:rPr>
              <a:t>p</a:t>
            </a:r>
            <a:r>
              <a:rPr lang="en-US" sz="2200" b="1" dirty="0" smtClean="0">
                <a:latin typeface="+mn-lt"/>
                <a:ea typeface="+mn-ea"/>
                <a:cs typeface="Helvetica"/>
              </a:rPr>
              <a:t>ower for racks and</a:t>
            </a:r>
            <a:br>
              <a:rPr lang="en-US" sz="2200" b="1" dirty="0" smtClean="0">
                <a:latin typeface="+mn-lt"/>
                <a:ea typeface="+mn-ea"/>
                <a:cs typeface="Helvetica"/>
              </a:rPr>
            </a:br>
            <a:r>
              <a:rPr lang="en-US" sz="2200" b="1" dirty="0" smtClean="0">
                <a:latin typeface="+mn-lt"/>
                <a:ea typeface="+mn-ea"/>
                <a:cs typeface="Helvetica"/>
              </a:rPr>
              <a:t>Graphite HMIs </a:t>
            </a:r>
            <a:br>
              <a:rPr lang="en-US" sz="2200" b="1" dirty="0" smtClean="0">
                <a:latin typeface="+mn-lt"/>
                <a:ea typeface="+mn-ea"/>
                <a:cs typeface="Helvetica"/>
              </a:rPr>
            </a:br>
            <a:r>
              <a:rPr lang="en-US" sz="2200" b="1" dirty="0" smtClean="0">
                <a:latin typeface="+mn-lt"/>
                <a:ea typeface="+mn-ea"/>
                <a:cs typeface="Helvetica"/>
              </a:rPr>
              <a:t>or Controllers</a:t>
            </a:r>
            <a:endParaRPr lang="en-US" sz="2200" b="1" dirty="0">
              <a:latin typeface="+mn-lt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493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Graphite® Expansion Racks</a:t>
            </a:r>
            <a:endParaRPr lang="en-US" dirty="0"/>
          </a:p>
        </p:txBody>
      </p:sp>
      <p:pic>
        <p:nvPicPr>
          <p:cNvPr id="3076" name="Picture 4" descr="http://www.redlion.net/sites/default/files/styles/uc_product/public/products/G10-200.gif?itok=B92X5bO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21209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9048" y="5899508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accent1"/>
                </a:solidFill>
                <a:latin typeface="+mn-lt"/>
                <a:ea typeface="+mn-ea"/>
                <a:cs typeface="Helvetica"/>
              </a:rPr>
              <a:t>Remote mount up to 12 modules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68198" y="1974171"/>
            <a:ext cx="1190625" cy="1535494"/>
            <a:chOff x="253999" y="3216273"/>
            <a:chExt cx="1190625" cy="1535494"/>
          </a:xfrm>
        </p:grpSpPr>
        <p:pic>
          <p:nvPicPr>
            <p:cNvPr id="3082" name="Picture 10" descr="http://www.l-com.com/product_images/detail/PWD_CSMUAB-MT-_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3216273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52423" y="4290102"/>
              <a:ext cx="993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Calibri"/>
                  <a:ea typeface="+mn-ea"/>
                </a:rPr>
                <a:t>USB Connector</a:t>
              </a:r>
              <a:endParaRPr lang="en-US" sz="12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17118"/>
            <a:ext cx="211217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8" y="3715362"/>
            <a:ext cx="1466850" cy="19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98" y="3715362"/>
            <a:ext cx="1466850" cy="19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98" y="3715362"/>
            <a:ext cx="1466850" cy="19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5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00200"/>
            <a:ext cx="3314700" cy="177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Graphite® Expansion Racks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5899508"/>
            <a:ext cx="48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chemeClr val="accent1"/>
                </a:solidFill>
                <a:latin typeface="+mn-lt"/>
                <a:ea typeface="+mn-ea"/>
                <a:cs typeface="Helvetica"/>
              </a:rPr>
              <a:t>Expand up to an additional 12 </a:t>
            </a:r>
            <a:r>
              <a:rPr lang="en-US" sz="2200" b="1" dirty="0">
                <a:solidFill>
                  <a:schemeClr val="accent1"/>
                </a:solidFill>
                <a:latin typeface="+mn-lt"/>
                <a:ea typeface="+mn-ea"/>
                <a:cs typeface="Helvetica"/>
              </a:rPr>
              <a:t>modules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17118"/>
            <a:ext cx="211217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8" y="3715362"/>
            <a:ext cx="1466850" cy="19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98" y="3715362"/>
            <a:ext cx="1466850" cy="19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98" y="3715362"/>
            <a:ext cx="1466850" cy="19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168198" y="1974171"/>
            <a:ext cx="1190625" cy="1535494"/>
            <a:chOff x="253999" y="3216273"/>
            <a:chExt cx="1190625" cy="1535494"/>
          </a:xfrm>
        </p:grpSpPr>
        <p:pic>
          <p:nvPicPr>
            <p:cNvPr id="18" name="Picture 10" descr="http://www.l-com.com/product_images/detail/PWD_CSMUAB-MT-_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3216273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52423" y="4290102"/>
              <a:ext cx="993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Calibri"/>
                  <a:ea typeface="+mn-ea"/>
                </a:rPr>
                <a:t>USB Connector</a:t>
              </a:r>
              <a:endParaRPr lang="en-US" sz="1200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pic>
        <p:nvPicPr>
          <p:cNvPr id="13" name="Picture 2" descr="C:\Users\jefft\AppData\Local\Microsoft\Windows\Temporary Internet Files\Content.Outlook\9RHE0YFB\SH-7-modules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07528"/>
            <a:ext cx="1962149" cy="15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724400" y="1450774"/>
            <a:ext cx="4343400" cy="4400289"/>
          </a:xfrm>
        </p:spPr>
        <p:txBody>
          <a:bodyPr/>
          <a:lstStyle/>
          <a:p>
            <a:r>
              <a:rPr lang="en-US" dirty="0" smtClean="0"/>
              <a:t>Expansion Racks are tethered to Graphite® HMI or Graphite Core Controller</a:t>
            </a:r>
          </a:p>
          <a:p>
            <a:r>
              <a:rPr lang="en-US" dirty="0" smtClean="0"/>
              <a:t>Add rack in Crimson Navigation </a:t>
            </a:r>
            <a:br>
              <a:rPr lang="en-US" dirty="0" smtClean="0"/>
            </a:br>
            <a:r>
              <a:rPr lang="en-US" dirty="0" smtClean="0"/>
              <a:t>Pane and pick appropriate </a:t>
            </a:r>
            <a:br>
              <a:rPr lang="en-US" dirty="0" smtClean="0"/>
            </a:br>
            <a:r>
              <a:rPr lang="en-US" dirty="0" smtClean="0"/>
              <a:t>Graphite module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Rack Configuration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51811"/>
            <a:ext cx="3102604" cy="353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9" y="3505200"/>
            <a:ext cx="539138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7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New Crimson Navigation Pane category – Control</a:t>
            </a:r>
          </a:p>
          <a:p>
            <a:r>
              <a:rPr lang="en-US" dirty="0" smtClean="0"/>
              <a:t>Is shown when choosing a Graphite Core Controller or any Graphite HMI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Crimson® Control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26" y="1524000"/>
            <a:ext cx="375272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724275"/>
            <a:ext cx="408093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362201" y="5029200"/>
            <a:ext cx="1981198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562600" y="1450774"/>
            <a:ext cx="3367641" cy="4400289"/>
          </a:xfrm>
        </p:spPr>
        <p:txBody>
          <a:bodyPr/>
          <a:lstStyle/>
          <a:p>
            <a:r>
              <a:rPr lang="en-US" dirty="0" smtClean="0"/>
              <a:t>Program Code Editing Pane opens in central portion of the window after clicking on Control bar</a:t>
            </a:r>
          </a:p>
          <a:p>
            <a:r>
              <a:rPr lang="en-US" dirty="0"/>
              <a:t>Program Code Editing Pane is used to develop </a:t>
            </a:r>
            <a:r>
              <a:rPr lang="en-US" dirty="0" smtClean="0"/>
              <a:t>logic control </a:t>
            </a:r>
            <a:r>
              <a:rPr lang="en-US" dirty="0"/>
              <a:t>code using any one of four </a:t>
            </a:r>
            <a:r>
              <a:rPr lang="en-US" dirty="0" smtClean="0"/>
              <a:t>IEC </a:t>
            </a:r>
            <a:r>
              <a:rPr lang="en-US" dirty="0"/>
              <a:t>61131 programming </a:t>
            </a:r>
            <a:r>
              <a:rPr lang="en-US" dirty="0" smtClean="0"/>
              <a:t>languages</a:t>
            </a:r>
          </a:p>
          <a:p>
            <a:r>
              <a:rPr lang="en-US" dirty="0" smtClean="0"/>
              <a:t>Simply download database to target device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Crimson® Control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4359422" cy="325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2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036624" y="1450774"/>
            <a:ext cx="2497776" cy="440028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Ladder Logic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Function Block</a:t>
            </a:r>
            <a:endParaRPr lang="en-US" dirty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IEC 6</a:t>
            </a:r>
            <a:r>
              <a:rPr lang="en-US" altLang="en-US" dirty="0" smtClean="0">
                <a:latin typeface="+mn-lt"/>
              </a:rPr>
              <a:t>1131</a:t>
            </a:r>
            <a:r>
              <a:rPr lang="en-US" altLang="en-US" dirty="0" smtClean="0"/>
              <a:t> Programming Languages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37" y="1558636"/>
            <a:ext cx="48196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37" y="4267202"/>
            <a:ext cx="4798868" cy="181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8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036624" y="1450774"/>
            <a:ext cx="2497776" cy="440028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Structured Text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Instruction List</a:t>
            </a:r>
            <a:endParaRPr lang="en-US" dirty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IEC </a:t>
            </a:r>
            <a:r>
              <a:rPr lang="en-US" altLang="en-US" dirty="0" smtClean="0">
                <a:latin typeface="+mn-lt"/>
              </a:rPr>
              <a:t>61131</a:t>
            </a:r>
            <a:r>
              <a:rPr lang="en-US" altLang="en-US" dirty="0" smtClean="0"/>
              <a:t> Programming Languages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52578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4495800"/>
            <a:ext cx="52197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9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419600" y="1450774"/>
            <a:ext cx="4648200" cy="4797626"/>
          </a:xfrm>
        </p:spPr>
        <p:txBody>
          <a:bodyPr/>
          <a:lstStyle/>
          <a:p>
            <a:r>
              <a:rPr lang="en-US" dirty="0" smtClean="0"/>
              <a:t>Top section of Navigation Pane for Control category shows how control projects are developed</a:t>
            </a:r>
          </a:p>
          <a:p>
            <a:r>
              <a:rPr lang="en-US" dirty="0" smtClean="0"/>
              <a:t>Projects can contain multiple programs as needed for each application</a:t>
            </a:r>
          </a:p>
          <a:p>
            <a:r>
              <a:rPr lang="en-US" dirty="0" smtClean="0"/>
              <a:t>Each program can be any one of four IEC 61131 language types</a:t>
            </a:r>
          </a:p>
          <a:p>
            <a:r>
              <a:rPr lang="en-US" dirty="0" smtClean="0"/>
              <a:t>Projects and programs have control variables that are mapped to real or virtual I/O, system variables or Crimson Data Tags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Crimson® Control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43050"/>
            <a:ext cx="2743200" cy="462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9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dirty="0" smtClean="0"/>
              <a:t>Introduction</a:t>
            </a:r>
          </a:p>
          <a:p>
            <a:r>
              <a:rPr lang="en-US" altLang="en-US" dirty="0" smtClean="0"/>
              <a:t>Features &amp; Benefits</a:t>
            </a:r>
          </a:p>
          <a:p>
            <a:pPr lvl="1"/>
            <a:r>
              <a:rPr lang="en-US" altLang="en-US" dirty="0" smtClean="0"/>
              <a:t>Hardware </a:t>
            </a:r>
          </a:p>
          <a:p>
            <a:pPr lvl="1"/>
            <a:r>
              <a:rPr lang="en-US" altLang="en-US" dirty="0" smtClean="0"/>
              <a:t>Software</a:t>
            </a:r>
          </a:p>
          <a:p>
            <a:r>
              <a:rPr lang="en-US" altLang="en-US" dirty="0" smtClean="0"/>
              <a:t>Model Numbers</a:t>
            </a:r>
          </a:p>
          <a:p>
            <a:r>
              <a:rPr lang="en-US" altLang="en-US" dirty="0" smtClean="0"/>
              <a:t>Where to Sell?</a:t>
            </a:r>
          </a:p>
          <a:p>
            <a:endParaRPr lang="en-US" altLang="en-US" dirty="0" smtClean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Graphite® </a:t>
            </a:r>
            <a:r>
              <a:rPr lang="en-US" altLang="en-US" smtClean="0"/>
              <a:t>Control </a:t>
            </a:r>
            <a:r>
              <a:rPr lang="en-US" altLang="en-US" smtClean="0"/>
              <a:t>Platform</a:t>
            </a:r>
            <a:endParaRPr lang="en-US" alt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2362200" cy="223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GMCC_R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54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7628"/>
            <a:ext cx="1143000" cy="172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1659979" cy="178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419600" y="1450774"/>
            <a:ext cx="4038600" cy="4797626"/>
          </a:xfrm>
        </p:spPr>
        <p:txBody>
          <a:bodyPr/>
          <a:lstStyle/>
          <a:p>
            <a:r>
              <a:rPr lang="en-US" dirty="0" smtClean="0"/>
              <a:t>Top section of Resource Pane for Control category shows the list of function blocks available</a:t>
            </a:r>
          </a:p>
          <a:p>
            <a:r>
              <a:rPr lang="en-US" dirty="0" smtClean="0"/>
              <a:t>Show function block help info by simply right clicking mouse on any item in the tree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Crimson® Control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1797099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467875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743200" y="4267200"/>
            <a:ext cx="2819400" cy="137160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9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0239" y="1450774"/>
            <a:ext cx="4427561" cy="4797626"/>
          </a:xfrm>
        </p:spPr>
        <p:txBody>
          <a:bodyPr/>
          <a:lstStyle/>
          <a:p>
            <a:r>
              <a:rPr lang="en-US" dirty="0" smtClean="0"/>
              <a:t>Crimson Control Reference Manual added to Crimson 3.0 software</a:t>
            </a:r>
          </a:p>
          <a:p>
            <a:r>
              <a:rPr lang="en-US" dirty="0" smtClean="0"/>
              <a:t>Details on how to use each</a:t>
            </a:r>
            <a:br>
              <a:rPr lang="en-US" dirty="0" smtClean="0"/>
            </a:br>
            <a:r>
              <a:rPr lang="en-US" dirty="0" smtClean="0"/>
              <a:t>function block in the four </a:t>
            </a:r>
            <a:br>
              <a:rPr lang="en-US" dirty="0" smtClean="0"/>
            </a:br>
            <a:r>
              <a:rPr lang="en-US" dirty="0" smtClean="0"/>
              <a:t>IEC 61131 programming </a:t>
            </a:r>
            <a:br>
              <a:rPr lang="en-US" dirty="0" smtClean="0"/>
            </a:br>
            <a:r>
              <a:rPr lang="en-US" dirty="0" smtClean="0"/>
              <a:t>languages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Crimson® Control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70" y="1458037"/>
            <a:ext cx="2892532" cy="434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4" y="1450774"/>
            <a:ext cx="8079175" cy="4415635"/>
          </a:xfrm>
        </p:spPr>
        <p:txBody>
          <a:bodyPr/>
          <a:lstStyle/>
          <a:p>
            <a:r>
              <a:rPr lang="en-US" dirty="0" smtClean="0"/>
              <a:t>Integrated into Crimson® 3.0 Software </a:t>
            </a:r>
          </a:p>
          <a:p>
            <a:pPr lvl="1"/>
            <a:r>
              <a:rPr lang="en-US" dirty="0" smtClean="0"/>
              <a:t>No need for add-on or special extra software reduces complexity</a:t>
            </a:r>
          </a:p>
          <a:p>
            <a:r>
              <a:rPr lang="en-US" dirty="0" smtClean="0"/>
              <a:t>Available for download from the Red Lion website</a:t>
            </a:r>
          </a:p>
          <a:p>
            <a:pPr lvl="1"/>
            <a:r>
              <a:rPr lang="en-US" dirty="0" smtClean="0"/>
              <a:t>Start developing projects today</a:t>
            </a:r>
            <a:endParaRPr lang="en-US" dirty="0"/>
          </a:p>
          <a:p>
            <a:r>
              <a:rPr lang="en-US" dirty="0" smtClean="0"/>
              <a:t>Industry-standard IEC 61131 programming languages</a:t>
            </a:r>
          </a:p>
          <a:p>
            <a:pPr lvl="1"/>
            <a:r>
              <a:rPr lang="en-US" dirty="0" smtClean="0"/>
              <a:t>No need to learn special programming languages which can lead to faster project development</a:t>
            </a:r>
          </a:p>
          <a:p>
            <a:r>
              <a:rPr lang="en-US" dirty="0" smtClean="0"/>
              <a:t>All-in-one solution for </a:t>
            </a:r>
            <a:r>
              <a:rPr lang="en-US" dirty="0"/>
              <a:t>control, networking and data visualization </a:t>
            </a:r>
          </a:p>
          <a:p>
            <a:pPr lvl="1"/>
            <a:r>
              <a:rPr lang="en-US" dirty="0" smtClean="0"/>
              <a:t>Combines industry-standard control with Red Lion’s protocol conversion support for over 300 industrial drivers, data logging and web server with and without display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Crimson®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Numbers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199"/>
            <a:ext cx="2205050" cy="20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4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Model Numbers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8200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78486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743825" cy="88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Sell?</a:t>
            </a:r>
            <a:endParaRPr lang="en-US" dirty="0"/>
          </a:p>
        </p:txBody>
      </p:sp>
      <p:pic>
        <p:nvPicPr>
          <p:cNvPr id="5" name="Picture 2" descr="C:\Users\jefft.HQ\AppData\Local\Microsoft\Windows\Temporary Internet Files\Content.IE5\RP1NNPC1\MC9003840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3234816" cy="265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5178626"/>
          </a:xfrm>
        </p:spPr>
        <p:txBody>
          <a:bodyPr/>
          <a:lstStyle/>
          <a:p>
            <a:r>
              <a:rPr lang="en-US" dirty="0" smtClean="0"/>
              <a:t>Graphite® HMI customers that use a third-party controllers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lready know Crimson software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one software package reduces cost and complexity </a:t>
            </a:r>
          </a:p>
          <a:p>
            <a:pPr lvl="1"/>
            <a:r>
              <a:rPr lang="en-US" dirty="0" smtClean="0"/>
              <a:t>Easily deploy Crimson software on as many computers as needed without costly licenses </a:t>
            </a:r>
          </a:p>
          <a:p>
            <a:pPr lvl="1"/>
            <a:r>
              <a:rPr lang="en-US" dirty="0" smtClean="0"/>
              <a:t>One stop for technical support for control, networking and data visualization</a:t>
            </a:r>
          </a:p>
          <a:p>
            <a:r>
              <a:rPr lang="en-US" dirty="0" smtClean="0"/>
              <a:t>Applications in harsh environments</a:t>
            </a:r>
          </a:p>
          <a:p>
            <a:pPr lvl="1"/>
            <a:r>
              <a:rPr lang="en-US" dirty="0" smtClean="0"/>
              <a:t>Graphite Core Controller has wide temperature specs that may </a:t>
            </a:r>
            <a:br>
              <a:rPr lang="en-US" dirty="0" smtClean="0"/>
            </a:br>
            <a:r>
              <a:rPr lang="en-US" dirty="0" smtClean="0"/>
              <a:t>support unventilated or smaller enclosures, resulting in cost savings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Customers looking for industry-standard IEC 61131 programming languages</a:t>
            </a:r>
          </a:p>
          <a:p>
            <a:pPr lvl="1"/>
            <a:r>
              <a:rPr lang="en-US" dirty="0" smtClean="0"/>
              <a:t>Eliminates the need to learn special codes and addressing</a:t>
            </a:r>
            <a:br>
              <a:rPr lang="en-US" dirty="0" smtClean="0"/>
            </a:br>
            <a:r>
              <a:rPr lang="en-US" dirty="0" smtClean="0"/>
              <a:t>schemes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Available as an all-in-one package</a:t>
            </a:r>
          </a:p>
          <a:p>
            <a:pPr lvl="1"/>
            <a:r>
              <a:rPr lang="en-US" dirty="0" smtClean="0"/>
              <a:t>Combines control, HMI and protocol conversion functionality into one all-in-one package </a:t>
            </a:r>
            <a:endParaRPr lang="en-US" dirty="0"/>
          </a:p>
          <a:p>
            <a:pPr lvl="1"/>
            <a:r>
              <a:rPr lang="en-US" dirty="0" smtClean="0"/>
              <a:t>Reduces wiring complexity and eliminates multiple programming </a:t>
            </a:r>
            <a:br>
              <a:rPr lang="en-US" dirty="0" smtClean="0"/>
            </a:br>
            <a:r>
              <a:rPr lang="en-US" dirty="0" smtClean="0"/>
              <a:t>or configuration and costly gateways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Application Examples:</a:t>
            </a:r>
          </a:p>
          <a:p>
            <a:pPr lvl="1"/>
            <a:r>
              <a:rPr lang="en-US" b="1" dirty="0" smtClean="0"/>
              <a:t>Factory Automation:</a:t>
            </a:r>
            <a:r>
              <a:rPr lang="en-US" dirty="0" smtClean="0"/>
              <a:t> mixers, ovens, dryers, boilers, plastics and test equipment</a:t>
            </a:r>
          </a:p>
          <a:p>
            <a:pPr lvl="1"/>
            <a:r>
              <a:rPr lang="en-US" b="1" dirty="0" smtClean="0"/>
              <a:t>Oil &amp; Gas: </a:t>
            </a:r>
            <a:r>
              <a:rPr lang="en-US" dirty="0"/>
              <a:t>t</a:t>
            </a:r>
            <a:r>
              <a:rPr lang="en-US" dirty="0" smtClean="0"/>
              <a:t>ank </a:t>
            </a:r>
            <a:r>
              <a:rPr lang="en-US" dirty="0"/>
              <a:t>b</a:t>
            </a:r>
            <a:r>
              <a:rPr lang="en-US" dirty="0" smtClean="0"/>
              <a:t>atteries, salt </a:t>
            </a:r>
            <a:r>
              <a:rPr lang="en-US" dirty="0"/>
              <a:t>w</a:t>
            </a:r>
            <a:r>
              <a:rPr lang="en-US" dirty="0" smtClean="0"/>
              <a:t>ater </a:t>
            </a:r>
            <a:r>
              <a:rPr lang="en-US" dirty="0"/>
              <a:t>d</a:t>
            </a:r>
            <a:r>
              <a:rPr lang="en-US" dirty="0" smtClean="0"/>
              <a:t>isposal, separators and pipeline monitoring</a:t>
            </a:r>
          </a:p>
          <a:p>
            <a:pPr lvl="1"/>
            <a:r>
              <a:rPr lang="en-US" b="1" dirty="0" smtClean="0"/>
              <a:t>Power &amp; Utilities: </a:t>
            </a:r>
            <a:r>
              <a:rPr lang="en-US" dirty="0"/>
              <a:t>s</a:t>
            </a:r>
            <a:r>
              <a:rPr lang="en-US" dirty="0" smtClean="0"/>
              <a:t>olar or wind </a:t>
            </a:r>
            <a:r>
              <a:rPr lang="en-US" dirty="0"/>
              <a:t>f</a:t>
            </a:r>
            <a:r>
              <a:rPr lang="en-US" dirty="0" smtClean="0"/>
              <a:t>arm balance of plant, gas compressors and sub-station monitoring</a:t>
            </a:r>
          </a:p>
          <a:p>
            <a:pPr lvl="1"/>
            <a:r>
              <a:rPr lang="en-US" b="1" dirty="0" smtClean="0"/>
              <a:t>Water/Waste Water: </a:t>
            </a:r>
            <a:r>
              <a:rPr lang="en-US" dirty="0"/>
              <a:t>l</a:t>
            </a:r>
            <a:r>
              <a:rPr lang="en-US" dirty="0" smtClean="0"/>
              <a:t>ift </a:t>
            </a:r>
            <a:r>
              <a:rPr lang="en-US" dirty="0"/>
              <a:t>s</a:t>
            </a:r>
            <a:r>
              <a:rPr lang="en-US" dirty="0" smtClean="0"/>
              <a:t>tations, pump </a:t>
            </a:r>
            <a:r>
              <a:rPr lang="en-US" dirty="0"/>
              <a:t>c</a:t>
            </a:r>
            <a:r>
              <a:rPr lang="en-US" dirty="0" smtClean="0"/>
              <a:t>ontrols and </a:t>
            </a:r>
            <a:r>
              <a:rPr lang="en-US" dirty="0"/>
              <a:t>a</a:t>
            </a:r>
            <a:r>
              <a:rPr lang="en-US" dirty="0" smtClean="0"/>
              <a:t>eration tanks</a:t>
            </a:r>
          </a:p>
          <a:p>
            <a:pPr lvl="1"/>
            <a:r>
              <a:rPr lang="en-US" b="1" dirty="0" smtClean="0"/>
              <a:t>Industrial Internet of Things (IIoT): </a:t>
            </a:r>
            <a:r>
              <a:rPr lang="en-US" dirty="0"/>
              <a:t>r</a:t>
            </a:r>
            <a:r>
              <a:rPr lang="en-US" dirty="0" smtClean="0"/>
              <a:t>emote monitoring of pressures, flows and temperatures with edge control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to Sell?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2278840"/>
            <a:ext cx="2096790" cy="265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57575"/>
            <a:ext cx="2065589" cy="267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Promotional Materials 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www.redlion.net/Graphite</a:t>
            </a:r>
            <a:r>
              <a:rPr lang="en-US" dirty="0" smtClean="0"/>
              <a:t> 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Press Release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Data Sheets</a:t>
            </a:r>
            <a:endParaRPr lang="en-US" dirty="0"/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Launch Email</a:t>
            </a:r>
            <a:endParaRPr lang="en-US" dirty="0"/>
          </a:p>
          <a:p>
            <a:r>
              <a:rPr lang="en-US" dirty="0" smtClean="0"/>
              <a:t>Distributor Portal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Sales Primer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Product Briefing 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High-Res images</a:t>
            </a:r>
            <a:endParaRPr lang="en-US" dirty="0"/>
          </a:p>
          <a:p>
            <a:r>
              <a:rPr lang="en-US" dirty="0" smtClean="0"/>
              <a:t>Events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IAS Shanghai</a:t>
            </a:r>
            <a:endParaRPr lang="en-US" dirty="0"/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PACK Expo in US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SPS in Germany</a:t>
            </a:r>
            <a:endParaRPr lang="en-US" dirty="0"/>
          </a:p>
          <a:p>
            <a:pPr marL="28575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15263"/>
            <a:ext cx="8689769" cy="685800"/>
          </a:xfrm>
        </p:spPr>
        <p:txBody>
          <a:bodyPr/>
          <a:lstStyle/>
          <a:p>
            <a:r>
              <a:rPr lang="en-US" dirty="0" smtClean="0"/>
              <a:t>Launch Information – October 18, 2016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36040"/>
            <a:ext cx="2062163" cy="267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06" y="3193240"/>
            <a:ext cx="2053294" cy="267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2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469575" cy="441563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What: </a:t>
            </a:r>
            <a:r>
              <a:rPr lang="en-US" dirty="0"/>
              <a:t>n</a:t>
            </a:r>
            <a:r>
              <a:rPr lang="en-US" dirty="0" smtClean="0"/>
              <a:t>ew automation offerings  </a:t>
            </a:r>
          </a:p>
          <a:p>
            <a:pPr lvl="1"/>
            <a:r>
              <a:rPr lang="en-US" dirty="0" smtClean="0"/>
              <a:t>Graphite Core Controllers</a:t>
            </a:r>
          </a:p>
          <a:p>
            <a:pPr lvl="1"/>
            <a:r>
              <a:rPr lang="en-US" dirty="0" smtClean="0"/>
              <a:t>Graphite Crimson Control Module </a:t>
            </a:r>
            <a:br>
              <a:rPr lang="en-US" dirty="0" smtClean="0"/>
            </a:br>
            <a:r>
              <a:rPr lang="en-US" dirty="0" smtClean="0"/>
              <a:t>(for use with Graphite HMIs)</a:t>
            </a:r>
          </a:p>
          <a:p>
            <a:pPr lvl="1"/>
            <a:r>
              <a:rPr lang="en-US" dirty="0" smtClean="0"/>
              <a:t>Graphite Expansion Racks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When: </a:t>
            </a:r>
            <a:r>
              <a:rPr lang="en-US" dirty="0" smtClean="0"/>
              <a:t>October 18, 2016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Why: </a:t>
            </a:r>
            <a:r>
              <a:rPr lang="en-US" dirty="0" smtClean="0"/>
              <a:t>adding a control engine to </a:t>
            </a:r>
            <a:br>
              <a:rPr lang="en-US" dirty="0" smtClean="0"/>
            </a:br>
            <a:r>
              <a:rPr lang="en-US" dirty="0" smtClean="0"/>
              <a:t>the Graphite platform can help </a:t>
            </a:r>
            <a:br>
              <a:rPr lang="en-US" dirty="0" smtClean="0"/>
            </a:br>
            <a:r>
              <a:rPr lang="en-US" dirty="0" smtClean="0"/>
              <a:t>reduce costs and complexity for </a:t>
            </a:r>
            <a:br>
              <a:rPr lang="en-US" dirty="0" smtClean="0"/>
            </a:br>
            <a:r>
              <a:rPr lang="en-US" dirty="0" smtClean="0"/>
              <a:t>customer applications that require rugged </a:t>
            </a:r>
            <a:br>
              <a:rPr lang="en-US" dirty="0" smtClean="0"/>
            </a:br>
            <a:r>
              <a:rPr lang="en-US" dirty="0" smtClean="0"/>
              <a:t>industrial controllers with or without a display</a:t>
            </a:r>
            <a:endParaRPr lang="en-US" dirty="0" smtClean="0">
              <a:solidFill>
                <a:schemeClr val="accent1"/>
              </a:solidFill>
            </a:endParaRPr>
          </a:p>
          <a:p>
            <a:pPr marL="28575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Graphite® Control Platform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19275"/>
            <a:ext cx="31527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6130311"/>
            <a:ext cx="701494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+mn-lt"/>
              </a:rPr>
              <a:t>   </a:t>
            </a:r>
            <a:r>
              <a:rPr lang="en-US" dirty="0" smtClean="0">
                <a:latin typeface="+mn-lt"/>
              </a:rPr>
              <a:t>Graphite Control Offerings Launch Tuesday, October 18, 2016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24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36676"/>
            <a:ext cx="2000250" cy="18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61" y="2843561"/>
            <a:ext cx="941439" cy="142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9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 Placeholder 2062"/>
          <p:cNvSpPr>
            <a:spLocks noGrp="1"/>
          </p:cNvSpPr>
          <p:nvPr>
            <p:ph type="body" sz="quarter" idx="17"/>
          </p:nvPr>
        </p:nvSpPr>
        <p:spPr>
          <a:xfrm>
            <a:off x="3962400" y="1371600"/>
            <a:ext cx="5105399" cy="3032326"/>
          </a:xfrm>
        </p:spPr>
        <p:txBody>
          <a:bodyPr/>
          <a:lstStyle/>
          <a:p>
            <a:r>
              <a:rPr lang="en-US" dirty="0" smtClean="0"/>
              <a:t>Rugged industrial controller or Graphite HMI running an industry-standard </a:t>
            </a:r>
            <a:r>
              <a:rPr lang="en-US" dirty="0"/>
              <a:t>IEC 61131 control </a:t>
            </a:r>
            <a:r>
              <a:rPr lang="en-US" dirty="0" smtClean="0"/>
              <a:t>engine for doing logic control like PLCs or RTUs</a:t>
            </a:r>
          </a:p>
          <a:p>
            <a:r>
              <a:rPr lang="en-US" dirty="0" smtClean="0"/>
              <a:t>Offers all the networking, protocol conversion, industrial drivers, data logging</a:t>
            </a:r>
            <a:r>
              <a:rPr lang="en-US" dirty="0"/>
              <a:t> </a:t>
            </a:r>
            <a:r>
              <a:rPr lang="en-US" dirty="0" smtClean="0"/>
              <a:t>and web server just like other</a:t>
            </a:r>
            <a:br>
              <a:rPr lang="en-US" dirty="0" smtClean="0"/>
            </a:br>
            <a:r>
              <a:rPr lang="en-US" dirty="0" smtClean="0"/>
              <a:t>Red Lion automation products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Graphite® Control Platform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60" y="4578928"/>
            <a:ext cx="2228850" cy="177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ttp://www.redlion.net/sites/default/files/styles/uc_product/public/products/G07-200.gif?itok=5TmsA0K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3563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07" y="5889008"/>
            <a:ext cx="883813" cy="5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44" y="3447696"/>
            <a:ext cx="2038351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94" y="1375704"/>
            <a:ext cx="543069" cy="80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54" y="1416521"/>
            <a:ext cx="858911" cy="85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50" y="1479793"/>
            <a:ext cx="586570" cy="73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Elbow Connector 26"/>
          <p:cNvCxnSpPr>
            <a:stCxn id="25" idx="2"/>
          </p:cNvCxnSpPr>
          <p:nvPr/>
        </p:nvCxnSpPr>
        <p:spPr>
          <a:xfrm rot="16200000" flipH="1">
            <a:off x="1345043" y="3204698"/>
            <a:ext cx="2122330" cy="263797"/>
          </a:xfrm>
          <a:prstGeom prst="bentConnector3">
            <a:avLst>
              <a:gd name="adj1" fmla="val 29926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H="1">
            <a:off x="1112787" y="2875023"/>
            <a:ext cx="1828799" cy="653503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2"/>
          </p:cNvCxnSpPr>
          <p:nvPr/>
        </p:nvCxnSpPr>
        <p:spPr>
          <a:xfrm rot="5400000">
            <a:off x="1850129" y="2990065"/>
            <a:ext cx="1945113" cy="32788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09" y="5847800"/>
            <a:ext cx="454819" cy="65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>
            <a:off x="2538107" y="4898408"/>
            <a:ext cx="0" cy="94939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79520" y="6174616"/>
            <a:ext cx="529035" cy="0"/>
          </a:xfrm>
          <a:prstGeom prst="line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0" y="4122668"/>
            <a:ext cx="962025" cy="46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984320" y="2764808"/>
            <a:ext cx="689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  <a:ea typeface="+mn-ea"/>
              </a:rPr>
              <a:t>Inputs</a:t>
            </a:r>
            <a:endParaRPr lang="en-US" sz="12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15094" y="5369594"/>
            <a:ext cx="802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  <a:ea typeface="+mn-ea"/>
              </a:rPr>
              <a:t>Outputs</a:t>
            </a:r>
            <a:endParaRPr lang="en-US" sz="12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8109" y="4441208"/>
            <a:ext cx="80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  <a:ea typeface="+mn-ea"/>
              </a:rPr>
              <a:t>Logic</a:t>
            </a:r>
            <a:br>
              <a:rPr lang="en-US" sz="1200" b="1" dirty="0" smtClean="0">
                <a:solidFill>
                  <a:prstClr val="black"/>
                </a:solidFill>
                <a:latin typeface="Calibri"/>
                <a:ea typeface="+mn-ea"/>
              </a:rPr>
            </a:br>
            <a:r>
              <a:rPr lang="en-US" sz="1200" b="1" dirty="0" smtClean="0">
                <a:solidFill>
                  <a:prstClr val="black"/>
                </a:solidFill>
                <a:latin typeface="Calibri"/>
                <a:ea typeface="+mn-ea"/>
              </a:rPr>
              <a:t>Control</a:t>
            </a:r>
            <a:endParaRPr lang="en-US" sz="12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36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&amp; Benefits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199"/>
            <a:ext cx="2205050" cy="20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8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21877"/>
            <a:ext cx="3200931" cy="321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3" name="Text Placeholder 2062"/>
          <p:cNvSpPr>
            <a:spLocks noGrp="1"/>
          </p:cNvSpPr>
          <p:nvPr>
            <p:ph type="body" sz="quarter" idx="17"/>
          </p:nvPr>
        </p:nvSpPr>
        <p:spPr>
          <a:xfrm>
            <a:off x="3962400" y="1371600"/>
            <a:ext cx="5181600" cy="4419600"/>
          </a:xfrm>
        </p:spPr>
        <p:txBody>
          <a:bodyPr/>
          <a:lstStyle/>
          <a:p>
            <a:r>
              <a:rPr lang="en-US" dirty="0"/>
              <a:t>Rugged controller with </a:t>
            </a:r>
            <a:r>
              <a:rPr lang="en-US" u="sng" dirty="0"/>
              <a:t>built-in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Crimson® Control engine</a:t>
            </a:r>
          </a:p>
          <a:p>
            <a:r>
              <a:rPr lang="en-US" dirty="0" smtClean="0"/>
              <a:t>Configured </a:t>
            </a:r>
            <a:r>
              <a:rPr lang="en-US" dirty="0"/>
              <a:t>using Crimson 3.0 software with Crimson </a:t>
            </a:r>
            <a:r>
              <a:rPr lang="en-US" dirty="0" smtClean="0"/>
              <a:t>Control functionality</a:t>
            </a:r>
            <a:endParaRPr lang="en-US" dirty="0"/>
          </a:p>
          <a:p>
            <a:r>
              <a:rPr lang="en-US" dirty="0"/>
              <a:t>Works with all existing Graphite I/O and communications </a:t>
            </a:r>
            <a:r>
              <a:rPr lang="en-US" dirty="0" smtClean="0"/>
              <a:t>plug-in modules</a:t>
            </a:r>
            <a:endParaRPr lang="en-US" dirty="0"/>
          </a:p>
          <a:p>
            <a:r>
              <a:rPr lang="en-US" altLang="en-US" dirty="0"/>
              <a:t>-40° to 70°C </a:t>
            </a:r>
            <a:r>
              <a:rPr lang="en-US" dirty="0"/>
              <a:t>wide operating temperature</a:t>
            </a:r>
          </a:p>
          <a:p>
            <a:r>
              <a:rPr lang="en-US" dirty="0" smtClean="0"/>
              <a:t>Communicates </a:t>
            </a:r>
            <a:r>
              <a:rPr lang="en-US" dirty="0"/>
              <a:t>with over 300 industrial</a:t>
            </a:r>
            <a:br>
              <a:rPr lang="en-US" dirty="0"/>
            </a:br>
            <a:r>
              <a:rPr lang="en-US" dirty="0"/>
              <a:t>protocols</a:t>
            </a:r>
          </a:p>
          <a:p>
            <a:r>
              <a:rPr lang="en-US" dirty="0" smtClean="0"/>
              <a:t>Built-in </a:t>
            </a:r>
            <a:r>
              <a:rPr lang="en-US" dirty="0"/>
              <a:t>data logging and webserver</a:t>
            </a:r>
          </a:p>
          <a:p>
            <a:r>
              <a:rPr lang="en-US" dirty="0"/>
              <a:t>CE, UL and cUL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Graphite® Core Controller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13118" y="5959700"/>
            <a:ext cx="6871118" cy="558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300"/>
              </a:lnSpc>
            </a:pPr>
            <a:r>
              <a:rPr lang="en-US" sz="2000" b="1" i="1" dirty="0" smtClean="0">
                <a:solidFill>
                  <a:schemeClr val="bg1"/>
                </a:solidFill>
              </a:rPr>
              <a:t>All-in-one logic control and networking for harsh environments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122224" y="1450775"/>
            <a:ext cx="3808017" cy="75902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Graphite® Core Controller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33575"/>
            <a:ext cx="4076700" cy="35528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1000" y="5867400"/>
            <a:ext cx="28975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latin typeface="+mn-lt"/>
                <a:ea typeface="+mn-ea"/>
                <a:cs typeface="Helvetica"/>
              </a:rPr>
              <a:t>Easy DIN Rail mounting</a:t>
            </a:r>
            <a:br>
              <a:rPr lang="en-US" sz="2200" b="1" dirty="0">
                <a:latin typeface="+mn-lt"/>
                <a:ea typeface="+mn-ea"/>
                <a:cs typeface="Helvetica"/>
              </a:rPr>
            </a:br>
            <a:r>
              <a:rPr lang="en-US" sz="2200" b="1" dirty="0">
                <a:latin typeface="+mn-lt"/>
                <a:ea typeface="+mn-ea"/>
                <a:cs typeface="Helvetica"/>
              </a:rPr>
              <a:t>and removal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5029200" y="5257800"/>
            <a:ext cx="610562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133600" y="5105400"/>
            <a:ext cx="914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65791" y="5566064"/>
            <a:ext cx="1335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  <a:ea typeface="+mn-ea"/>
                <a:cs typeface="Helvetica"/>
              </a:rPr>
              <a:t>10-30VDC</a:t>
            </a:r>
            <a:br>
              <a:rPr lang="en-US" sz="2200" b="1" dirty="0" smtClean="0">
                <a:latin typeface="+mn-lt"/>
                <a:ea typeface="+mn-ea"/>
                <a:cs typeface="Helvetica"/>
              </a:rPr>
            </a:br>
            <a:r>
              <a:rPr lang="en-US" sz="2200" b="1" dirty="0" smtClean="0">
                <a:latin typeface="+mn-lt"/>
                <a:ea typeface="+mn-ea"/>
                <a:cs typeface="Helvetica"/>
              </a:rPr>
              <a:t>Power</a:t>
            </a:r>
            <a:endParaRPr lang="en-US" sz="2200" b="1" dirty="0">
              <a:latin typeface="+mn-lt"/>
              <a:ea typeface="+mn-e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8125" y="3325266"/>
            <a:ext cx="13585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  <a:ea typeface="+mn-ea"/>
                <a:cs typeface="Helvetica"/>
              </a:rPr>
              <a:t>5 Slots for</a:t>
            </a:r>
            <a:br>
              <a:rPr lang="en-US" sz="2200" b="1" dirty="0" smtClean="0">
                <a:latin typeface="+mn-lt"/>
                <a:ea typeface="+mn-ea"/>
                <a:cs typeface="Helvetica"/>
              </a:rPr>
            </a:br>
            <a:r>
              <a:rPr lang="en-US" sz="2200" b="1" dirty="0" smtClean="0">
                <a:latin typeface="+mn-lt"/>
                <a:ea typeface="+mn-ea"/>
                <a:cs typeface="Helvetica"/>
              </a:rPr>
              <a:t>Graphite</a:t>
            </a:r>
            <a:br>
              <a:rPr lang="en-US" sz="2200" b="1" dirty="0" smtClean="0">
                <a:latin typeface="+mn-lt"/>
                <a:ea typeface="+mn-ea"/>
                <a:cs typeface="Helvetica"/>
              </a:rPr>
            </a:br>
            <a:r>
              <a:rPr lang="en-US" sz="2200" b="1" dirty="0" smtClean="0">
                <a:latin typeface="+mn-lt"/>
                <a:ea typeface="+mn-ea"/>
                <a:cs typeface="Helvetica"/>
              </a:rPr>
              <a:t>Modules</a:t>
            </a:r>
            <a:endParaRPr lang="en-US" sz="2200" b="1" dirty="0">
              <a:latin typeface="+mn-lt"/>
              <a:ea typeface="+mn-ea"/>
              <a:cs typeface="Helvetica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869442" y="2819400"/>
            <a:ext cx="1178558" cy="1119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286250" y="2133600"/>
            <a:ext cx="57150" cy="517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754881" y="2133600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276850" y="2133600"/>
            <a:ext cx="57150" cy="51793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89168" y="1211759"/>
            <a:ext cx="21194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  <a:ea typeface="+mn-ea"/>
                <a:cs typeface="Helvetica"/>
              </a:rPr>
              <a:t>3 Programmable</a:t>
            </a:r>
            <a:br>
              <a:rPr lang="en-US" sz="2200" b="1" dirty="0" smtClean="0">
                <a:latin typeface="+mn-lt"/>
                <a:ea typeface="+mn-ea"/>
                <a:cs typeface="Helvetica"/>
              </a:rPr>
            </a:br>
            <a:r>
              <a:rPr lang="en-US" sz="2200" b="1" dirty="0" smtClean="0">
                <a:latin typeface="+mn-lt"/>
                <a:ea typeface="+mn-ea"/>
                <a:cs typeface="Helvetica"/>
              </a:rPr>
              <a:t>LED Indicators</a:t>
            </a:r>
            <a:endParaRPr lang="en-US" sz="2200" b="1" dirty="0">
              <a:latin typeface="+mn-lt"/>
              <a:ea typeface="+mn-ea"/>
              <a:cs typeface="Helvetica"/>
            </a:endParaRPr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>
          <a:xfrm>
            <a:off x="3608595" y="1596480"/>
            <a:ext cx="735371" cy="5050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37882" y="3573959"/>
            <a:ext cx="1096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  <a:ea typeface="+mn-ea"/>
                <a:cs typeface="Helvetica"/>
              </a:rPr>
              <a:t>SD Card</a:t>
            </a:r>
            <a:br>
              <a:rPr lang="en-US" sz="2200" b="1" dirty="0" smtClean="0">
                <a:latin typeface="+mn-lt"/>
                <a:ea typeface="+mn-ea"/>
                <a:cs typeface="Helvetica"/>
              </a:rPr>
            </a:br>
            <a:r>
              <a:rPr lang="en-US" sz="2200" b="1" dirty="0" smtClean="0">
                <a:latin typeface="+mn-lt"/>
                <a:ea typeface="+mn-ea"/>
                <a:cs typeface="Helvetica"/>
              </a:rPr>
              <a:t>Slot</a:t>
            </a:r>
            <a:endParaRPr lang="en-US" sz="2200" b="1" dirty="0">
              <a:latin typeface="+mn-lt"/>
              <a:ea typeface="+mn-ea"/>
              <a:cs typeface="Helvetica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783243" y="3421559"/>
            <a:ext cx="654639" cy="288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00556" y="1949121"/>
            <a:ext cx="13258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  <a:ea typeface="+mn-ea"/>
                <a:cs typeface="Helvetica"/>
              </a:rPr>
              <a:t>Lithium</a:t>
            </a:r>
            <a:br>
              <a:rPr lang="en-US" sz="2200" b="1" dirty="0" smtClean="0">
                <a:latin typeface="+mn-lt"/>
                <a:ea typeface="+mn-ea"/>
                <a:cs typeface="Helvetica"/>
              </a:rPr>
            </a:br>
            <a:r>
              <a:rPr lang="en-US" sz="2200" b="1" dirty="0" smtClean="0">
                <a:latin typeface="+mn-lt"/>
                <a:ea typeface="+mn-ea"/>
                <a:cs typeface="Helvetica"/>
              </a:rPr>
              <a:t>Battery</a:t>
            </a:r>
          </a:p>
          <a:p>
            <a:pPr algn="ctr"/>
            <a:r>
              <a:rPr lang="en-US" sz="2200" b="1" dirty="0" smtClean="0">
                <a:latin typeface="+mn-lt"/>
                <a:ea typeface="+mn-ea"/>
                <a:cs typeface="Helvetica"/>
              </a:rPr>
              <a:t>(Covered)</a:t>
            </a:r>
            <a:endParaRPr lang="en-US" sz="2200" b="1" dirty="0">
              <a:latin typeface="+mn-lt"/>
              <a:ea typeface="+mn-ea"/>
              <a:cs typeface="Helvetica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4800600" y="2467747"/>
            <a:ext cx="2567655" cy="14708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185699" y="5105400"/>
            <a:ext cx="654639" cy="288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20407" y="5097959"/>
            <a:ext cx="13329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  <a:ea typeface="+mn-ea"/>
                <a:cs typeface="Helvetica"/>
              </a:rPr>
              <a:t>Mounting</a:t>
            </a:r>
            <a:br>
              <a:rPr lang="en-US" sz="2200" b="1" dirty="0" smtClean="0">
                <a:latin typeface="+mn-lt"/>
                <a:ea typeface="+mn-ea"/>
                <a:cs typeface="Helvetica"/>
              </a:rPr>
            </a:br>
            <a:r>
              <a:rPr lang="en-US" sz="2200" b="1" dirty="0" smtClean="0">
                <a:latin typeface="+mn-lt"/>
                <a:ea typeface="+mn-ea"/>
                <a:cs typeface="Helvetica"/>
              </a:rPr>
              <a:t>Hole</a:t>
            </a:r>
            <a:endParaRPr lang="en-US" sz="2200" b="1" dirty="0">
              <a:latin typeface="+mn-lt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05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36" y="1905000"/>
            <a:ext cx="40767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Graphite® Core Controller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861" y="4226004"/>
            <a:ext cx="22765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  <a:ea typeface="+mn-ea"/>
                <a:cs typeface="Helvetica"/>
              </a:rPr>
              <a:t>Mix and match</a:t>
            </a:r>
          </a:p>
          <a:p>
            <a:pPr algn="ctr"/>
            <a:r>
              <a:rPr lang="en-US" sz="2200" b="1" dirty="0" smtClean="0">
                <a:latin typeface="+mn-lt"/>
                <a:ea typeface="+mn-ea"/>
                <a:cs typeface="Helvetica"/>
              </a:rPr>
              <a:t>Graphite modules</a:t>
            </a:r>
          </a:p>
          <a:p>
            <a:pPr algn="ctr"/>
            <a:r>
              <a:rPr lang="en-US" sz="2200" b="1" dirty="0" smtClean="0">
                <a:latin typeface="+mn-lt"/>
                <a:ea typeface="+mn-ea"/>
                <a:cs typeface="Helvetica"/>
              </a:rPr>
              <a:t>as needed</a:t>
            </a:r>
            <a:endParaRPr lang="en-US" sz="2200" b="1" dirty="0">
              <a:latin typeface="+mn-lt"/>
              <a:ea typeface="+mn-ea"/>
              <a:cs typeface="Helvetica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828800" y="3702195"/>
            <a:ext cx="893618" cy="5595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286250" y="2133600"/>
            <a:ext cx="57150" cy="517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754881" y="2133600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276850" y="2133600"/>
            <a:ext cx="57150" cy="51793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Graphite® Crimson® Control Module</a:t>
            </a:r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4698378"/>
            <a:ext cx="2228850" cy="177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http://www.redlion.net/sites/default/files/styles/uc_product/public/products/G07-200.gif?itok=5TmsA0K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68" y="1293669"/>
            <a:ext cx="2097231" cy="20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62" y="3200400"/>
            <a:ext cx="927638" cy="140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176215" y="1450774"/>
            <a:ext cx="4891585" cy="4797626"/>
          </a:xfrm>
        </p:spPr>
        <p:txBody>
          <a:bodyPr/>
          <a:lstStyle/>
          <a:p>
            <a:r>
              <a:rPr lang="en-US" dirty="0" smtClean="0"/>
              <a:t>Seamlessly turn any new or existing Graphite HMI into a controller with add on Crimson Control Module</a:t>
            </a:r>
          </a:p>
          <a:p>
            <a:r>
              <a:rPr lang="en-US" dirty="0" smtClean="0"/>
              <a:t>Develop IEC 61131 control programs within existing or create all new databases with Crimson software</a:t>
            </a:r>
          </a:p>
          <a:p>
            <a:r>
              <a:rPr lang="en-US" dirty="0" smtClean="0"/>
              <a:t>Easily mounts to the back of the Graphite HMI or in an Expansion </a:t>
            </a:r>
            <a:r>
              <a:rPr lang="en-US" dirty="0"/>
              <a:t>R</a:t>
            </a:r>
            <a:r>
              <a:rPr lang="en-US" dirty="0" smtClean="0"/>
              <a:t>ack</a:t>
            </a:r>
          </a:p>
          <a:p>
            <a:r>
              <a:rPr lang="en-US" dirty="0" smtClean="0"/>
              <a:t>Use Crimson software to identify which slot module occupies – </a:t>
            </a:r>
            <a:br>
              <a:rPr lang="en-US" dirty="0" smtClean="0"/>
            </a:br>
            <a:r>
              <a:rPr lang="en-US" dirty="0" smtClean="0"/>
              <a:t>no other configuration is required</a:t>
            </a:r>
          </a:p>
        </p:txBody>
      </p:sp>
    </p:spTree>
    <p:extLst>
      <p:ext uri="{BB962C8B-B14F-4D97-AF65-F5344CB8AC3E}">
        <p14:creationId xmlns:p14="http://schemas.microsoft.com/office/powerpoint/2010/main" val="18929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and Clos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5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6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 Logo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Logo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mall Header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itle and Clos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03E04D131FE546BB184B4AC154351D" ma:contentTypeVersion="0" ma:contentTypeDescription="Create a new document." ma:contentTypeScope="" ma:versionID="6dc348b092953cd76cd113765e2c21e5">
  <xsd:schema xmlns:xsd="http://www.w3.org/2001/XMLSchema" xmlns:xs="http://www.w3.org/2001/XMLSchema" xmlns:p="http://schemas.microsoft.com/office/2006/metadata/properties" xmlns:ns1="http://schemas.microsoft.com/sharepoint/v3" xmlns:ns2="ad801722-3630-4150-b0ec-869a968a57f8" targetNamespace="http://schemas.microsoft.com/office/2006/metadata/properties" ma:root="true" ma:fieldsID="875f3c785095e2a27a47ec41282c9e1d" ns1:_="" ns2:_="">
    <xsd:import namespace="http://schemas.microsoft.com/sharepoint/v3"/>
    <xsd:import namespace="ad801722-3630-4150-b0ec-869a968a5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01722-3630-4150-b0ec-869a968a5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d801722-3630-4150-b0ec-869a968a57f8">QPRHXA2NAAYW-553-1375</_dlc_DocId>
    <_dlc_DocIdUrl xmlns="ad801722-3630-4150-b0ec-869a968a57f8">
      <Url>https://sharepoint.redlion.net/p/PL/_layouts/DocIdRedir.aspx?ID=QPRHXA2NAAYW-553-1375</Url>
      <Description>QPRHXA2NAAYW-553-1375</Description>
    </_dlc_DocIdUrl>
    <AverageRating xmlns="http://schemas.microsoft.com/sharepoint/v3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9A99D35-4541-4C05-AB54-A0AFBD131FE7}"/>
</file>

<file path=customXml/itemProps2.xml><?xml version="1.0" encoding="utf-8"?>
<ds:datastoreItem xmlns:ds="http://schemas.openxmlformats.org/officeDocument/2006/customXml" ds:itemID="{E30A129C-6EA5-4B85-9251-8DBCAB1762B8}"/>
</file>

<file path=customXml/itemProps3.xml><?xml version="1.0" encoding="utf-8"?>
<ds:datastoreItem xmlns:ds="http://schemas.openxmlformats.org/officeDocument/2006/customXml" ds:itemID="{92A3EAB3-42AB-4C70-938C-D2DBE582D5DC}"/>
</file>

<file path=customXml/itemProps4.xml><?xml version="1.0" encoding="utf-8"?>
<ds:datastoreItem xmlns:ds="http://schemas.openxmlformats.org/officeDocument/2006/customXml" ds:itemID="{0ABA6346-5895-410A-A7C6-D32715B0EBCE}"/>
</file>

<file path=docProps/app.xml><?xml version="1.0" encoding="utf-8"?>
<Properties xmlns="http://schemas.openxmlformats.org/officeDocument/2006/extended-properties" xmlns:vt="http://schemas.openxmlformats.org/officeDocument/2006/docPropsVTypes">
  <Template>Red Lion Corporate Overview 2013</Template>
  <TotalTime>13041</TotalTime>
  <Words>761</Words>
  <Application>Microsoft Office PowerPoint</Application>
  <PresentationFormat>On-screen Show (4:3)</PresentationFormat>
  <Paragraphs>182</Paragraphs>
  <Slides>30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Title and Close</vt:lpstr>
      <vt:lpstr>With Logo</vt:lpstr>
      <vt:lpstr>No Logo</vt:lpstr>
      <vt:lpstr>Small Header</vt:lpstr>
      <vt:lpstr>1_Title and Close</vt:lpstr>
      <vt:lpstr>Red Lion</vt:lpstr>
      <vt:lpstr>1_Red Lion</vt:lpstr>
      <vt:lpstr>2_Red Lion</vt:lpstr>
      <vt:lpstr>3_Red Lion</vt:lpstr>
      <vt:lpstr>4_Red Lion</vt:lpstr>
      <vt:lpstr>5_Red Lion</vt:lpstr>
      <vt:lpstr>6_Red Lion</vt:lpstr>
      <vt:lpstr>7_Red Lion</vt:lpstr>
      <vt:lpstr>Graphite® Control Platform</vt:lpstr>
      <vt:lpstr>Graphite® Control Platform</vt:lpstr>
      <vt:lpstr>Graphite® Control Platform</vt:lpstr>
      <vt:lpstr>Graphite® Control Platform</vt:lpstr>
      <vt:lpstr>Features &amp; Benefits</vt:lpstr>
      <vt:lpstr>Graphite® Core Controller</vt:lpstr>
      <vt:lpstr>Graphite® Core Controller</vt:lpstr>
      <vt:lpstr>Graphite® Core Controller</vt:lpstr>
      <vt:lpstr>Graphite® Crimson® Control Module</vt:lpstr>
      <vt:lpstr>Graphite® Expansion Racks</vt:lpstr>
      <vt:lpstr>Graphite® Expansion Racks</vt:lpstr>
      <vt:lpstr>Graphite® Expansion Racks</vt:lpstr>
      <vt:lpstr>Graphite® Expansion Racks</vt:lpstr>
      <vt:lpstr>Expansion Rack Configuration</vt:lpstr>
      <vt:lpstr>Crimson® Control</vt:lpstr>
      <vt:lpstr>Crimson® Control</vt:lpstr>
      <vt:lpstr>IEC 61131 Programming Languages</vt:lpstr>
      <vt:lpstr>IEC 61131 Programming Languages</vt:lpstr>
      <vt:lpstr>Crimson® Control</vt:lpstr>
      <vt:lpstr>Crimson® Control</vt:lpstr>
      <vt:lpstr>Crimson® Control</vt:lpstr>
      <vt:lpstr>Crimson® Control</vt:lpstr>
      <vt:lpstr>Model Numbers</vt:lpstr>
      <vt:lpstr>Model Numbers</vt:lpstr>
      <vt:lpstr>Where to Sell?</vt:lpstr>
      <vt:lpstr>Where to Sell?</vt:lpstr>
      <vt:lpstr>Where to Sell?</vt:lpstr>
      <vt:lpstr>Where to Sell?</vt:lpstr>
      <vt:lpstr>Launch Information – October 18, 2016</vt:lpstr>
      <vt:lpstr>PowerPoint Presentation</vt:lpstr>
    </vt:vector>
  </TitlesOfParts>
  <Company>SIXNET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(30 Point Arial Bold)</dc:title>
  <dc:creator>Tina Grasso</dc:creator>
  <cp:lastModifiedBy>Tracy Courtemanche</cp:lastModifiedBy>
  <cp:revision>257</cp:revision>
  <dcterms:created xsi:type="dcterms:W3CDTF">2011-02-11T14:55:34Z</dcterms:created>
  <dcterms:modified xsi:type="dcterms:W3CDTF">2016-10-17T18:10:05Z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0x0101006703E04D131FE546BB184B4AC154351D</vt:lpwstr>
  </property>
  <property fmtid="{D5CDD505-2E9C-101B-9397-08002B2CF9AE}" pid="3" name="_dlc_DocIdItemGuid">
    <vt:lpwstr>604a25ba-b208-4516-8ffc-1ca4f63fdcd0</vt:lpwstr>
  </property>
</Properties>
</file>