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4"/>
  </p:notesMasterIdLst>
  <p:sldIdLst>
    <p:sldId id="256" r:id="rId5"/>
    <p:sldId id="257" r:id="rId6"/>
    <p:sldId id="315" r:id="rId7"/>
    <p:sldId id="314" r:id="rId8"/>
    <p:sldId id="316" r:id="rId9"/>
    <p:sldId id="317" r:id="rId10"/>
    <p:sldId id="318" r:id="rId11"/>
    <p:sldId id="319" r:id="rId12"/>
    <p:sldId id="320" r:id="rId13"/>
    <p:sldId id="321" r:id="rId14"/>
    <p:sldId id="323" r:id="rId15"/>
    <p:sldId id="322" r:id="rId16"/>
    <p:sldId id="324" r:id="rId17"/>
    <p:sldId id="325" r:id="rId18"/>
    <p:sldId id="326" r:id="rId19"/>
    <p:sldId id="327" r:id="rId20"/>
    <p:sldId id="328" r:id="rId21"/>
    <p:sldId id="329" r:id="rId22"/>
    <p:sldId id="330" r:id="rId23"/>
    <p:sldId id="332" r:id="rId24"/>
    <p:sldId id="331" r:id="rId25"/>
    <p:sldId id="333" r:id="rId26"/>
    <p:sldId id="334" r:id="rId27"/>
    <p:sldId id="335" r:id="rId28"/>
    <p:sldId id="336" r:id="rId29"/>
    <p:sldId id="2147471450" r:id="rId30"/>
    <p:sldId id="2147471451" r:id="rId31"/>
    <p:sldId id="355" r:id="rId32"/>
    <p:sldId id="356" r:id="rId33"/>
  </p:sldIdLst>
  <p:sldSz cx="9144000" cy="5143500" type="screen16x9"/>
  <p:notesSz cx="6858000" cy="9144000"/>
  <p:embeddedFontLst>
    <p:embeddedFont>
      <p:font typeface="Aptos Narrow" panose="020B0004020202020204" pitchFamily="34" charset="0"/>
      <p:regular r:id="rId35"/>
      <p:bold r:id="rId36"/>
      <p:italic r:id="rId37"/>
      <p:boldItalic r:id="rId38"/>
    </p:embeddedFont>
    <p:embeddedFont>
      <p:font typeface="Lato Black" panose="020F0502020204030203" pitchFamily="34" charset="0"/>
      <p:bold r:id="rId39"/>
      <p:italic r:id="rId40"/>
      <p:boldItalic r:id="rId41"/>
    </p:embeddedFont>
    <p:embeddedFont>
      <p:font typeface="Lato Heavy" panose="020F0502020204030203" pitchFamily="34" charset="0"/>
      <p:bold r:id="rId42"/>
      <p:boldItalic r:id="rId43"/>
    </p:embeddedFont>
    <p:embeddedFont>
      <p:font typeface="Titillium Web SemiBold" panose="000007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519">
          <p15:clr>
            <a:srgbClr val="A4A3A4"/>
          </p15:clr>
        </p15:guide>
        <p15:guide id="4" pos="426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0" roundtripDataSignature="AMtx7miKuSbX56gAhwSFoaXwwt0J0vq2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97D3A-FEFC-3564-13E3-AC25FBEA1732}" v="5" dt="2025-03-06T17:24:33.322"/>
  </p1510:revLst>
</p1510:revInfo>
</file>

<file path=ppt/tableStyles.xml><?xml version="1.0" encoding="utf-8"?>
<a:tblStyleLst xmlns:a="http://schemas.openxmlformats.org/drawingml/2006/main" def="{C32E7727-349D-4345-B8BB-B3D843B21435}">
  <a:tblStyle styleId="{C32E7727-349D-4345-B8BB-B3D843B21435}" styleName="Table_0">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1"/>
          </a:solidFill>
        </a:fill>
      </a:tcStyle>
    </a:firstRow>
    <a:neCell>
      <a:tcTxStyle/>
      <a:tcStyle>
        <a:tcBdr/>
      </a:tcStyle>
    </a:neCell>
    <a:nwCell>
      <a:tcTxStyle/>
      <a:tcStyle>
        <a:tcBdr/>
      </a:tcStyle>
    </a:nwCell>
  </a:tblStyle>
  <a:tblStyle styleId="{478F2A62-B2D4-49D2-AD34-81B95D2ADE4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9"/>
          </a:solidFill>
        </a:fill>
      </a:tcStyle>
    </a:wholeTbl>
    <a:band1H>
      <a:tcTxStyle/>
      <a:tcStyle>
        <a:tcBdr/>
        <a:fill>
          <a:solidFill>
            <a:srgbClr val="CACDD1"/>
          </a:solidFill>
        </a:fill>
      </a:tcStyle>
    </a:band1H>
    <a:band2H>
      <a:tcTxStyle/>
      <a:tcStyle>
        <a:tcBdr/>
      </a:tcStyle>
    </a:band2H>
    <a:band1V>
      <a:tcTxStyle/>
      <a:tcStyle>
        <a:tcBdr/>
        <a:fill>
          <a:solidFill>
            <a:srgbClr val="CACDD1"/>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E3B7D94-93E7-4234-8274-7A8035EF3822}" styleName="Table_2">
    <a:wholeTbl>
      <a:tcTxStyle b="off" i="off">
        <a:font>
          <a:latin typeface="Calibri"/>
          <a:ea typeface="Calibri"/>
          <a:cs typeface="Calibri"/>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4"/>
          </a:solidFill>
        </a:fill>
      </a:tcStyle>
    </a:firstRow>
    <a:neCell>
      <a:tcTxStyle/>
      <a:tcStyle>
        <a:tcBdr/>
      </a:tcStyle>
    </a:neCell>
    <a:nwCell>
      <a:tcTxStyle/>
      <a:tcStyle>
        <a:tcBdr/>
      </a:tcStyle>
    </a:nwCell>
  </a:tblStyle>
  <a:tblStyle styleId="{7B8F4F90-D799-45AC-A6E4-D25C0B2DA99A}" styleName="Table_3">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guide orient="horz" pos="1620"/>
        <p:guide pos="2880"/>
        <p:guide pos="1519"/>
        <p:guide pos="42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13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13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130" Type="http://customschemas.google.com/relationships/presentationmetadata" Target="metadata"/><Relationship Id="rId13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134"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0" name="Google Shape;107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3" name="Google Shape;109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8" name="Google Shape;113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2" name="Google Shape;1162;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8" name="Google Shape;116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1" name="Google Shape;118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6" name="Google Shape;119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5" name="Google Shape;1205;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8" name="Google Shape;121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4" name="Google Shape;122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9" name="Google Shape;124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7" name="Google Shape;125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3" name="Google Shape;130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nSpc>
                <a:spcPct val="100000"/>
              </a:lnSpc>
              <a:spcBef>
                <a:spcPts val="0"/>
              </a:spcBef>
              <a:buFont typeface="Arial" panose="020B0604020202020204" pitchFamily="34" charset="0"/>
              <a:buChar char="•"/>
            </a:pPr>
            <a:r>
              <a:rPr lang="en-US" u="sng">
                <a:solidFill>
                  <a:srgbClr val="FF0000"/>
                </a:solidFill>
                <a:latin typeface="Calibri" panose="020F0502020204030204" pitchFamily="34" charset="0"/>
                <a:ea typeface="Lato Heavy" panose="020F0502020204030203" pitchFamily="34" charset="0"/>
                <a:cs typeface="Calibri" panose="020F0502020204030204" pitchFamily="34" charset="0"/>
              </a:rPr>
              <a:t>Note: modules are not hot-swappable</a:t>
            </a:r>
          </a:p>
        </p:txBody>
      </p:sp>
    </p:spTree>
    <p:extLst>
      <p:ext uri="{BB962C8B-B14F-4D97-AF65-F5344CB8AC3E}">
        <p14:creationId xmlns:p14="http://schemas.microsoft.com/office/powerpoint/2010/main" val="3826954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1" name="Google Shape;1601;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9" name="Google Shape;1609;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0" name="Google Shape;97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5" name="Google Shape;96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2" name="Google Shape;98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9" name="Google Shape;99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4" name="Google Shape;100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8" name="Google Shape;1048;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SD Card only for trend viewer </a:t>
            </a:r>
            <a:endParaRPr/>
          </a:p>
        </p:txBody>
      </p:sp>
      <p:sp>
        <p:nvSpPr>
          <p:cNvPr id="1059" name="Google Shape;105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104"/>
          <p:cNvSpPr/>
          <p:nvPr/>
        </p:nvSpPr>
        <p:spPr>
          <a:xfrm>
            <a:off x="0" y="0"/>
            <a:ext cx="5959813"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04"/>
          <p:cNvSpPr txBox="1"/>
          <p:nvPr/>
        </p:nvSpPr>
        <p:spPr>
          <a:xfrm>
            <a:off x="7544992" y="4845846"/>
            <a:ext cx="1665269" cy="232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900"/>
              <a:buFont typeface="Arial"/>
              <a:buNone/>
            </a:pPr>
            <a:r>
              <a:rPr lang="en-US" sz="900" b="0" i="0" u="none" strike="noStrike" cap="none">
                <a:solidFill>
                  <a:schemeClr val="lt1"/>
                </a:solidFill>
                <a:latin typeface="Arial"/>
                <a:ea typeface="Arial"/>
                <a:cs typeface="Arial"/>
                <a:sym typeface="Arial"/>
              </a:rPr>
              <a:t>Hardware Meets Software™</a:t>
            </a:r>
            <a:endParaRPr/>
          </a:p>
        </p:txBody>
      </p:sp>
      <p:sp>
        <p:nvSpPr>
          <p:cNvPr id="17" name="Google Shape;17;p104"/>
          <p:cNvSpPr txBox="1">
            <a:spLocks noGrp="1"/>
          </p:cNvSpPr>
          <p:nvPr>
            <p:ph type="title"/>
          </p:nvPr>
        </p:nvSpPr>
        <p:spPr>
          <a:xfrm>
            <a:off x="873635" y="2296260"/>
            <a:ext cx="4813803" cy="1018260"/>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lt1"/>
              </a:buClr>
              <a:buSzPts val="33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04"/>
          <p:cNvSpPr txBox="1">
            <a:spLocks noGrp="1"/>
          </p:cNvSpPr>
          <p:nvPr>
            <p:ph type="body" idx="1"/>
          </p:nvPr>
        </p:nvSpPr>
        <p:spPr>
          <a:xfrm>
            <a:off x="873635" y="3865645"/>
            <a:ext cx="4794679" cy="18981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750"/>
              </a:spcBef>
              <a:spcAft>
                <a:spcPts val="0"/>
              </a:spcAft>
              <a:buClr>
                <a:schemeClr val="lt1"/>
              </a:buClr>
              <a:buSzPts val="1350"/>
              <a:buNone/>
              <a:defRPr sz="1350">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19;p104"/>
          <p:cNvSpPr txBox="1">
            <a:spLocks noGrp="1"/>
          </p:cNvSpPr>
          <p:nvPr>
            <p:ph type="body" idx="2"/>
          </p:nvPr>
        </p:nvSpPr>
        <p:spPr>
          <a:xfrm>
            <a:off x="873558" y="4388627"/>
            <a:ext cx="2722960" cy="26042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lt1"/>
              </a:buClr>
              <a:buSzPts val="900"/>
              <a:buNone/>
              <a:defRPr sz="900">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104"/>
          <p:cNvSpPr txBox="1">
            <a:spLocks noGrp="1"/>
          </p:cNvSpPr>
          <p:nvPr>
            <p:ph type="body" idx="3"/>
          </p:nvPr>
        </p:nvSpPr>
        <p:spPr>
          <a:xfrm>
            <a:off x="873558" y="4045683"/>
            <a:ext cx="4794678" cy="26042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lt1"/>
              </a:buClr>
              <a:buSzPts val="1050"/>
              <a:buNone/>
              <a:defRPr sz="1050">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104"/>
          <p:cNvSpPr/>
          <p:nvPr/>
        </p:nvSpPr>
        <p:spPr>
          <a:xfrm>
            <a:off x="591743" y="2044305"/>
            <a:ext cx="10715" cy="26455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104"/>
          <p:cNvPicPr preferRelativeResize="0"/>
          <p:nvPr/>
        </p:nvPicPr>
        <p:blipFill rotWithShape="1">
          <a:blip r:embed="rId2">
            <a:alphaModFix/>
          </a:blip>
          <a:srcRect/>
          <a:stretch/>
        </p:blipFill>
        <p:spPr>
          <a:xfrm>
            <a:off x="5955110" y="0"/>
            <a:ext cx="318889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833"/>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UE Ixxat Product Presentation">
  <p:cSld name="BLUE Ixxat Product Presentation">
    <p:spTree>
      <p:nvGrpSpPr>
        <p:cNvPr id="1" name="Shape 62"/>
        <p:cNvGrpSpPr/>
        <p:nvPr/>
      </p:nvGrpSpPr>
      <p:grpSpPr>
        <a:xfrm>
          <a:off x="0" y="0"/>
          <a:ext cx="0" cy="0"/>
          <a:chOff x="0" y="0"/>
          <a:chExt cx="0" cy="0"/>
        </a:xfrm>
      </p:grpSpPr>
      <p:pic>
        <p:nvPicPr>
          <p:cNvPr id="63" name="Google Shape;63;p113" descr="A picture containing outdoor, night sky&#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 name="Google Shape;64;p113"/>
          <p:cNvSpPr>
            <a:spLocks noGrp="1"/>
          </p:cNvSpPr>
          <p:nvPr>
            <p:ph type="pic" idx="2"/>
          </p:nvPr>
        </p:nvSpPr>
        <p:spPr>
          <a:xfrm>
            <a:off x="5238751" y="991793"/>
            <a:ext cx="3530204" cy="3334940"/>
          </a:xfrm>
          <a:prstGeom prst="rect">
            <a:avLst/>
          </a:prstGeom>
          <a:noFill/>
          <a:ln>
            <a:noFill/>
          </a:ln>
        </p:spPr>
      </p:sp>
      <p:sp>
        <p:nvSpPr>
          <p:cNvPr id="65" name="Google Shape;65;p113"/>
          <p:cNvSpPr txBox="1">
            <a:spLocks noGrp="1"/>
          </p:cNvSpPr>
          <p:nvPr>
            <p:ph type="title"/>
          </p:nvPr>
        </p:nvSpPr>
        <p:spPr>
          <a:xfrm>
            <a:off x="615467" y="2121315"/>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13"/>
          <p:cNvSpPr txBox="1">
            <a:spLocks noGrp="1"/>
          </p:cNvSpPr>
          <p:nvPr>
            <p:ph type="body" idx="1"/>
          </p:nvPr>
        </p:nvSpPr>
        <p:spPr>
          <a:xfrm>
            <a:off x="621993" y="3267001"/>
            <a:ext cx="3296507"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pic>
        <p:nvPicPr>
          <p:cNvPr id="67" name="Google Shape;67;p113" descr="Logo&#10;&#10;Description automatically generated"/>
          <p:cNvPicPr preferRelativeResize="0"/>
          <p:nvPr/>
        </p:nvPicPr>
        <p:blipFill rotWithShape="1">
          <a:blip r:embed="rId3">
            <a:alphaModFix/>
          </a:blip>
          <a:srcRect/>
          <a:stretch/>
        </p:blipFill>
        <p:spPr>
          <a:xfrm>
            <a:off x="261937" y="194074"/>
            <a:ext cx="1229916" cy="34051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 Product Presentation">
  <p:cSld name="BLUE Product Presentation">
    <p:spTree>
      <p:nvGrpSpPr>
        <p:cNvPr id="1" name="Shape 68"/>
        <p:cNvGrpSpPr/>
        <p:nvPr/>
      </p:nvGrpSpPr>
      <p:grpSpPr>
        <a:xfrm>
          <a:off x="0" y="0"/>
          <a:ext cx="0" cy="0"/>
          <a:chOff x="0" y="0"/>
          <a:chExt cx="0" cy="0"/>
        </a:xfrm>
      </p:grpSpPr>
      <p:pic>
        <p:nvPicPr>
          <p:cNvPr id="69" name="Google Shape;69;p114" descr="A picture containing outdoor, night sky&#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 name="Google Shape;70;p114"/>
          <p:cNvSpPr>
            <a:spLocks noGrp="1"/>
          </p:cNvSpPr>
          <p:nvPr>
            <p:ph type="pic" idx="2"/>
          </p:nvPr>
        </p:nvSpPr>
        <p:spPr>
          <a:xfrm>
            <a:off x="5238751" y="991793"/>
            <a:ext cx="3530204" cy="3334940"/>
          </a:xfrm>
          <a:prstGeom prst="rect">
            <a:avLst/>
          </a:prstGeom>
          <a:noFill/>
          <a:ln>
            <a:noFill/>
          </a:ln>
        </p:spPr>
      </p:sp>
      <p:sp>
        <p:nvSpPr>
          <p:cNvPr id="71" name="Google Shape;71;p114"/>
          <p:cNvSpPr txBox="1">
            <a:spLocks noGrp="1"/>
          </p:cNvSpPr>
          <p:nvPr>
            <p:ph type="title"/>
          </p:nvPr>
        </p:nvSpPr>
        <p:spPr>
          <a:xfrm>
            <a:off x="615467" y="2121315"/>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4"/>
          <p:cNvSpPr txBox="1">
            <a:spLocks noGrp="1"/>
          </p:cNvSpPr>
          <p:nvPr>
            <p:ph type="body" idx="1"/>
          </p:nvPr>
        </p:nvSpPr>
        <p:spPr>
          <a:xfrm>
            <a:off x="621993" y="3267001"/>
            <a:ext cx="3296507"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nybus Product Presentation">
  <p:cSld name="Anybus Product Presentation">
    <p:spTree>
      <p:nvGrpSpPr>
        <p:cNvPr id="1" name="Shape 73"/>
        <p:cNvGrpSpPr/>
        <p:nvPr/>
      </p:nvGrpSpPr>
      <p:grpSpPr>
        <a:xfrm>
          <a:off x="0" y="0"/>
          <a:ext cx="0" cy="0"/>
          <a:chOff x="0" y="0"/>
          <a:chExt cx="0" cy="0"/>
        </a:xfrm>
      </p:grpSpPr>
      <p:pic>
        <p:nvPicPr>
          <p:cNvPr id="74" name="Google Shape;74;p1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5" name="Google Shape;75;p115"/>
          <p:cNvSpPr txBox="1">
            <a:spLocks noGrp="1"/>
          </p:cNvSpPr>
          <p:nvPr>
            <p:ph type="title"/>
          </p:nvPr>
        </p:nvSpPr>
        <p:spPr>
          <a:xfrm>
            <a:off x="615473" y="2115149"/>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43D5D"/>
              </a:buClr>
              <a:buSzPts val="2800"/>
              <a:buFont typeface="Arial"/>
              <a:buNone/>
              <a:defRPr sz="2800">
                <a:solidFill>
                  <a:srgbClr val="043D5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5"/>
          <p:cNvSpPr txBox="1">
            <a:spLocks noGrp="1"/>
          </p:cNvSpPr>
          <p:nvPr>
            <p:ph type="body" idx="1"/>
          </p:nvPr>
        </p:nvSpPr>
        <p:spPr>
          <a:xfrm>
            <a:off x="623888" y="3267001"/>
            <a:ext cx="3272040"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043D5D"/>
              </a:buClr>
              <a:buSzPts val="1800"/>
              <a:buNone/>
              <a:defRPr sz="1800">
                <a:solidFill>
                  <a:srgbClr val="043D5D"/>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sp>
        <p:nvSpPr>
          <p:cNvPr id="77" name="Google Shape;77;p115"/>
          <p:cNvSpPr>
            <a:spLocks noGrp="1"/>
          </p:cNvSpPr>
          <p:nvPr>
            <p:ph type="pic" idx="2"/>
          </p:nvPr>
        </p:nvSpPr>
        <p:spPr>
          <a:xfrm>
            <a:off x="5238751" y="991793"/>
            <a:ext cx="3530204" cy="3334940"/>
          </a:xfrm>
          <a:prstGeom prst="rect">
            <a:avLst/>
          </a:prstGeom>
          <a:noFill/>
          <a:ln>
            <a:noFill/>
          </a:ln>
        </p:spPr>
      </p:sp>
      <p:pic>
        <p:nvPicPr>
          <p:cNvPr id="78" name="Google Shape;78;p115" descr="A picture containing text, clock&#10;&#10;Description automatically generated"/>
          <p:cNvPicPr preferRelativeResize="0"/>
          <p:nvPr/>
        </p:nvPicPr>
        <p:blipFill rotWithShape="1">
          <a:blip r:embed="rId3">
            <a:alphaModFix/>
          </a:blip>
          <a:srcRect/>
          <a:stretch/>
        </p:blipFill>
        <p:spPr>
          <a:xfrm>
            <a:off x="264319" y="194074"/>
            <a:ext cx="1660922" cy="34051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esis Product Presentation">
  <p:cSld name="Intesis Product Presentation">
    <p:spTree>
      <p:nvGrpSpPr>
        <p:cNvPr id="1" name="Shape 79"/>
        <p:cNvGrpSpPr/>
        <p:nvPr/>
      </p:nvGrpSpPr>
      <p:grpSpPr>
        <a:xfrm>
          <a:off x="0" y="0"/>
          <a:ext cx="0" cy="0"/>
          <a:chOff x="0" y="0"/>
          <a:chExt cx="0" cy="0"/>
        </a:xfrm>
      </p:grpSpPr>
      <p:pic>
        <p:nvPicPr>
          <p:cNvPr id="80" name="Google Shape;80;p1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1" name="Google Shape;81;p116"/>
          <p:cNvSpPr txBox="1">
            <a:spLocks noGrp="1"/>
          </p:cNvSpPr>
          <p:nvPr>
            <p:ph type="title"/>
          </p:nvPr>
        </p:nvSpPr>
        <p:spPr>
          <a:xfrm>
            <a:off x="615473" y="2115149"/>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43D5D"/>
              </a:buClr>
              <a:buSzPts val="2800"/>
              <a:buFont typeface="Arial"/>
              <a:buNone/>
              <a:defRPr sz="2800">
                <a:solidFill>
                  <a:srgbClr val="043D5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16"/>
          <p:cNvSpPr txBox="1">
            <a:spLocks noGrp="1"/>
          </p:cNvSpPr>
          <p:nvPr>
            <p:ph type="body" idx="1"/>
          </p:nvPr>
        </p:nvSpPr>
        <p:spPr>
          <a:xfrm>
            <a:off x="623888" y="3267001"/>
            <a:ext cx="3272040"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043D5D"/>
              </a:buClr>
              <a:buSzPts val="1800"/>
              <a:buNone/>
              <a:defRPr sz="1800">
                <a:solidFill>
                  <a:srgbClr val="043D5D"/>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sp>
        <p:nvSpPr>
          <p:cNvPr id="83" name="Google Shape;83;p116"/>
          <p:cNvSpPr>
            <a:spLocks noGrp="1"/>
          </p:cNvSpPr>
          <p:nvPr>
            <p:ph type="pic" idx="2"/>
          </p:nvPr>
        </p:nvSpPr>
        <p:spPr>
          <a:xfrm>
            <a:off x="5238751" y="991793"/>
            <a:ext cx="3530204" cy="3334940"/>
          </a:xfrm>
          <a:prstGeom prst="rect">
            <a:avLst/>
          </a:prstGeom>
          <a:noFill/>
          <a:ln>
            <a:noFill/>
          </a:ln>
        </p:spPr>
      </p:sp>
      <p:pic>
        <p:nvPicPr>
          <p:cNvPr id="84" name="Google Shape;84;p116" descr="A picture containing logo&#10;&#10;Description automatically generated"/>
          <p:cNvPicPr preferRelativeResize="0"/>
          <p:nvPr/>
        </p:nvPicPr>
        <p:blipFill rotWithShape="1">
          <a:blip r:embed="rId3">
            <a:alphaModFix/>
          </a:blip>
          <a:srcRect/>
          <a:stretch/>
        </p:blipFill>
        <p:spPr>
          <a:xfrm>
            <a:off x="263129" y="197644"/>
            <a:ext cx="1618059" cy="33932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won Product Presentation">
  <p:cSld name="Ewon Product Presentation">
    <p:spTree>
      <p:nvGrpSpPr>
        <p:cNvPr id="1" name="Shape 85"/>
        <p:cNvGrpSpPr/>
        <p:nvPr/>
      </p:nvGrpSpPr>
      <p:grpSpPr>
        <a:xfrm>
          <a:off x="0" y="0"/>
          <a:ext cx="0" cy="0"/>
          <a:chOff x="0" y="0"/>
          <a:chExt cx="0" cy="0"/>
        </a:xfrm>
      </p:grpSpPr>
      <p:pic>
        <p:nvPicPr>
          <p:cNvPr id="86" name="Google Shape;86;p1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7" name="Google Shape;87;p117"/>
          <p:cNvSpPr txBox="1">
            <a:spLocks noGrp="1"/>
          </p:cNvSpPr>
          <p:nvPr>
            <p:ph type="title"/>
          </p:nvPr>
        </p:nvSpPr>
        <p:spPr>
          <a:xfrm>
            <a:off x="615473" y="2115149"/>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43D5D"/>
              </a:buClr>
              <a:buSzPts val="2800"/>
              <a:buFont typeface="Arial"/>
              <a:buNone/>
              <a:defRPr sz="2800">
                <a:solidFill>
                  <a:srgbClr val="043D5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17"/>
          <p:cNvSpPr txBox="1">
            <a:spLocks noGrp="1"/>
          </p:cNvSpPr>
          <p:nvPr>
            <p:ph type="body" idx="1"/>
          </p:nvPr>
        </p:nvSpPr>
        <p:spPr>
          <a:xfrm>
            <a:off x="623888" y="3267001"/>
            <a:ext cx="3272040"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SzPts val="1800"/>
              <a:buNone/>
              <a:defRPr sz="1800">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sp>
        <p:nvSpPr>
          <p:cNvPr id="89" name="Google Shape;89;p117"/>
          <p:cNvSpPr>
            <a:spLocks noGrp="1"/>
          </p:cNvSpPr>
          <p:nvPr>
            <p:ph type="pic" idx="2"/>
          </p:nvPr>
        </p:nvSpPr>
        <p:spPr>
          <a:xfrm>
            <a:off x="5238751" y="991793"/>
            <a:ext cx="3530204" cy="3334940"/>
          </a:xfrm>
          <a:prstGeom prst="rect">
            <a:avLst/>
          </a:prstGeom>
          <a:noFill/>
          <a:ln>
            <a:noFill/>
          </a:ln>
        </p:spPr>
      </p:sp>
      <p:pic>
        <p:nvPicPr>
          <p:cNvPr id="90" name="Google Shape;90;p117" descr="Logo&#10;&#10;Description automatically generated"/>
          <p:cNvPicPr preferRelativeResize="0"/>
          <p:nvPr/>
        </p:nvPicPr>
        <p:blipFill rotWithShape="1">
          <a:blip r:embed="rId3">
            <a:alphaModFix/>
          </a:blip>
          <a:srcRect/>
          <a:stretch/>
        </p:blipFill>
        <p:spPr>
          <a:xfrm>
            <a:off x="264318" y="195264"/>
            <a:ext cx="1150144" cy="3417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xxat Product Presentation">
  <p:cSld name="Ixxat Product Presentation">
    <p:spTree>
      <p:nvGrpSpPr>
        <p:cNvPr id="1" name="Shape 91"/>
        <p:cNvGrpSpPr/>
        <p:nvPr/>
      </p:nvGrpSpPr>
      <p:grpSpPr>
        <a:xfrm>
          <a:off x="0" y="0"/>
          <a:ext cx="0" cy="0"/>
          <a:chOff x="0" y="0"/>
          <a:chExt cx="0" cy="0"/>
        </a:xfrm>
      </p:grpSpPr>
      <p:pic>
        <p:nvPicPr>
          <p:cNvPr id="92" name="Google Shape;92;p1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3" name="Google Shape;93;p118"/>
          <p:cNvSpPr txBox="1">
            <a:spLocks noGrp="1"/>
          </p:cNvSpPr>
          <p:nvPr>
            <p:ph type="title"/>
          </p:nvPr>
        </p:nvSpPr>
        <p:spPr>
          <a:xfrm>
            <a:off x="615473" y="2115149"/>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43D5D"/>
              </a:buClr>
              <a:buSzPts val="2800"/>
              <a:buFont typeface="Arial"/>
              <a:buNone/>
              <a:defRPr sz="2800">
                <a:solidFill>
                  <a:srgbClr val="043D5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18"/>
          <p:cNvSpPr txBox="1">
            <a:spLocks noGrp="1"/>
          </p:cNvSpPr>
          <p:nvPr>
            <p:ph type="body" idx="1"/>
          </p:nvPr>
        </p:nvSpPr>
        <p:spPr>
          <a:xfrm>
            <a:off x="623888" y="3267001"/>
            <a:ext cx="3272040" cy="4190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43D5D"/>
              </a:buClr>
              <a:buSzPts val="1800"/>
              <a:buNone/>
              <a:defRPr sz="1800">
                <a:solidFill>
                  <a:srgbClr val="043D5D"/>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sp>
        <p:nvSpPr>
          <p:cNvPr id="95" name="Google Shape;95;p118"/>
          <p:cNvSpPr>
            <a:spLocks noGrp="1"/>
          </p:cNvSpPr>
          <p:nvPr>
            <p:ph type="pic" idx="2"/>
          </p:nvPr>
        </p:nvSpPr>
        <p:spPr>
          <a:xfrm>
            <a:off x="5238751" y="991793"/>
            <a:ext cx="3530204" cy="3334940"/>
          </a:xfrm>
          <a:prstGeom prst="rect">
            <a:avLst/>
          </a:prstGeom>
          <a:noFill/>
          <a:ln>
            <a:noFill/>
          </a:ln>
        </p:spPr>
      </p:sp>
      <p:pic>
        <p:nvPicPr>
          <p:cNvPr id="96" name="Google Shape;96;p118" descr="A picture containing text, sign&#10;&#10;Description automatically generated"/>
          <p:cNvPicPr preferRelativeResize="0"/>
          <p:nvPr/>
        </p:nvPicPr>
        <p:blipFill rotWithShape="1">
          <a:blip r:embed="rId3">
            <a:alphaModFix/>
          </a:blip>
          <a:srcRect/>
          <a:stretch/>
        </p:blipFill>
        <p:spPr>
          <a:xfrm>
            <a:off x="264319" y="194074"/>
            <a:ext cx="1227535" cy="34051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duct Presentation">
  <p:cSld name="Product Presentation">
    <p:spTree>
      <p:nvGrpSpPr>
        <p:cNvPr id="1" name="Shape 97"/>
        <p:cNvGrpSpPr/>
        <p:nvPr/>
      </p:nvGrpSpPr>
      <p:grpSpPr>
        <a:xfrm>
          <a:off x="0" y="0"/>
          <a:ext cx="0" cy="0"/>
          <a:chOff x="0" y="0"/>
          <a:chExt cx="0" cy="0"/>
        </a:xfrm>
      </p:grpSpPr>
      <p:pic>
        <p:nvPicPr>
          <p:cNvPr id="98" name="Google Shape;98;p1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9" name="Google Shape;99;p119"/>
          <p:cNvSpPr txBox="1">
            <a:spLocks noGrp="1"/>
          </p:cNvSpPr>
          <p:nvPr>
            <p:ph type="title"/>
          </p:nvPr>
        </p:nvSpPr>
        <p:spPr>
          <a:xfrm>
            <a:off x="615473" y="2115149"/>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43D5D"/>
              </a:buClr>
              <a:buSzPts val="2800"/>
              <a:buFont typeface="Arial"/>
              <a:buNone/>
              <a:defRPr sz="2800">
                <a:solidFill>
                  <a:srgbClr val="043D5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19"/>
          <p:cNvSpPr txBox="1">
            <a:spLocks noGrp="1"/>
          </p:cNvSpPr>
          <p:nvPr>
            <p:ph type="body" idx="1"/>
          </p:nvPr>
        </p:nvSpPr>
        <p:spPr>
          <a:xfrm>
            <a:off x="623888" y="3267001"/>
            <a:ext cx="3272040"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043D5D"/>
              </a:buClr>
              <a:buSzPts val="1800"/>
              <a:buNone/>
              <a:defRPr sz="1800">
                <a:solidFill>
                  <a:srgbClr val="043D5D"/>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sp>
        <p:nvSpPr>
          <p:cNvPr id="101" name="Google Shape;101;p119"/>
          <p:cNvSpPr>
            <a:spLocks noGrp="1"/>
          </p:cNvSpPr>
          <p:nvPr>
            <p:ph type="pic" idx="2"/>
          </p:nvPr>
        </p:nvSpPr>
        <p:spPr>
          <a:xfrm>
            <a:off x="5238751" y="991793"/>
            <a:ext cx="3530204" cy="333494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gacy_Content_slide">
  <p:cSld name="Legacy_Content_slide">
    <p:spTree>
      <p:nvGrpSpPr>
        <p:cNvPr id="1" name="Shape 102"/>
        <p:cNvGrpSpPr/>
        <p:nvPr/>
      </p:nvGrpSpPr>
      <p:grpSpPr>
        <a:xfrm>
          <a:off x="0" y="0"/>
          <a:ext cx="0" cy="0"/>
          <a:chOff x="0" y="0"/>
          <a:chExt cx="0" cy="0"/>
        </a:xfrm>
      </p:grpSpPr>
      <p:pic>
        <p:nvPicPr>
          <p:cNvPr id="103" name="Google Shape;103;p120" descr="Shape, rectangl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4" name="Google Shape;104;p120"/>
          <p:cNvSpPr txBox="1">
            <a:spLocks noGrp="1"/>
          </p:cNvSpPr>
          <p:nvPr>
            <p:ph type="title"/>
          </p:nvPr>
        </p:nvSpPr>
        <p:spPr>
          <a:xfrm>
            <a:off x="955215" y="56985"/>
            <a:ext cx="7886700" cy="4594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20"/>
          <p:cNvSpPr txBox="1">
            <a:spLocks noGrp="1"/>
          </p:cNvSpPr>
          <p:nvPr>
            <p:ph type="body" idx="1"/>
          </p:nvPr>
        </p:nvSpPr>
        <p:spPr>
          <a:xfrm>
            <a:off x="442899" y="1200153"/>
            <a:ext cx="8237422" cy="1336263"/>
          </a:xfrm>
          <a:prstGeom prst="rect">
            <a:avLst/>
          </a:prstGeom>
          <a:noFill/>
          <a:ln>
            <a:noFill/>
          </a:ln>
        </p:spPr>
        <p:txBody>
          <a:bodyPr spcFirstLastPara="1" wrap="square" lIns="91425" tIns="45700" rIns="91425" bIns="45700" anchor="t" anchorCtr="0">
            <a:spAutoFit/>
          </a:bodyPr>
          <a:lstStyle>
            <a:lvl1pPr marL="457200" lvl="0" indent="-323850" algn="l">
              <a:lnSpc>
                <a:spcPct val="90000"/>
              </a:lnSpc>
              <a:spcBef>
                <a:spcPts val="750"/>
              </a:spcBef>
              <a:spcAft>
                <a:spcPts val="0"/>
              </a:spcAft>
              <a:buClr>
                <a:schemeClr val="dk1"/>
              </a:buClr>
              <a:buSzPts val="1500"/>
              <a:buFont typeface="Arial"/>
              <a:buChar char="•"/>
              <a:defRPr sz="1500">
                <a:latin typeface="Calibri"/>
                <a:ea typeface="Calibri"/>
                <a:cs typeface="Calibri"/>
                <a:sym typeface="Calibri"/>
              </a:defRPr>
            </a:lvl1pPr>
            <a:lvl2pPr marL="914400" lvl="1"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2pPr>
            <a:lvl3pPr marL="1371600" lvl="2"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3pPr>
            <a:lvl4pPr marL="1828800" lvl="3"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4pPr>
            <a:lvl5pPr marL="2286000" lvl="4"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120"/>
          <p:cNvSpPr txBox="1">
            <a:spLocks noGrp="1"/>
          </p:cNvSpPr>
          <p:nvPr>
            <p:ph type="body" idx="2"/>
          </p:nvPr>
        </p:nvSpPr>
        <p:spPr>
          <a:xfrm>
            <a:off x="428598" y="683489"/>
            <a:ext cx="8245242" cy="37504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750"/>
              </a:spcBef>
              <a:spcAft>
                <a:spcPts val="0"/>
              </a:spcAft>
              <a:buClr>
                <a:srgbClr val="043D5D"/>
              </a:buClr>
              <a:buSzPts val="2800"/>
              <a:buNone/>
              <a:defRPr sz="2800">
                <a:solidFill>
                  <a:srgbClr val="043D5D"/>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alf page -  half image">
  <p:cSld name="Half page -  half image">
    <p:spTree>
      <p:nvGrpSpPr>
        <p:cNvPr id="1" name="Shape 23"/>
        <p:cNvGrpSpPr/>
        <p:nvPr/>
      </p:nvGrpSpPr>
      <p:grpSpPr>
        <a:xfrm>
          <a:off x="0" y="0"/>
          <a:ext cx="0" cy="0"/>
          <a:chOff x="0" y="0"/>
          <a:chExt cx="0" cy="0"/>
        </a:xfrm>
      </p:grpSpPr>
      <p:pic>
        <p:nvPicPr>
          <p:cNvPr id="24" name="Google Shape;24;p105" descr="Shape&#10;&#10;Description automatically generated with low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 name="Google Shape;25;p105"/>
          <p:cNvSpPr>
            <a:spLocks noGrp="1"/>
          </p:cNvSpPr>
          <p:nvPr>
            <p:ph type="pic" idx="2"/>
          </p:nvPr>
        </p:nvSpPr>
        <p:spPr>
          <a:xfrm>
            <a:off x="0" y="0"/>
            <a:ext cx="4514850" cy="5143500"/>
          </a:xfrm>
          <a:prstGeom prst="rect">
            <a:avLst/>
          </a:prstGeom>
          <a:noFill/>
          <a:ln>
            <a:noFill/>
          </a:ln>
        </p:spPr>
      </p:sp>
      <p:sp>
        <p:nvSpPr>
          <p:cNvPr id="26" name="Google Shape;26;p105"/>
          <p:cNvSpPr txBox="1">
            <a:spLocks noGrp="1"/>
          </p:cNvSpPr>
          <p:nvPr>
            <p:ph type="body" idx="1"/>
          </p:nvPr>
        </p:nvSpPr>
        <p:spPr>
          <a:xfrm>
            <a:off x="5247208" y="2121483"/>
            <a:ext cx="3498056" cy="1336263"/>
          </a:xfrm>
          <a:prstGeom prst="rect">
            <a:avLst/>
          </a:prstGeom>
          <a:noFill/>
          <a:ln>
            <a:noFill/>
          </a:ln>
        </p:spPr>
        <p:txBody>
          <a:bodyPr spcFirstLastPara="1" wrap="square" lIns="91425" tIns="45700" rIns="91425" bIns="45700" anchor="t" anchorCtr="0">
            <a:spAutoFit/>
          </a:bodyPr>
          <a:lstStyle>
            <a:lvl1pPr marL="457200" lvl="0" indent="-323850" algn="l">
              <a:lnSpc>
                <a:spcPct val="90000"/>
              </a:lnSpc>
              <a:spcBef>
                <a:spcPts val="750"/>
              </a:spcBef>
              <a:spcAft>
                <a:spcPts val="0"/>
              </a:spcAft>
              <a:buClr>
                <a:schemeClr val="lt1"/>
              </a:buClr>
              <a:buSzPts val="1500"/>
              <a:buFont typeface="Arial"/>
              <a:buChar char="•"/>
              <a:defRPr sz="1500">
                <a:solidFill>
                  <a:schemeClr val="lt1"/>
                </a:solidFill>
                <a:latin typeface="Calibri"/>
                <a:ea typeface="Calibri"/>
                <a:cs typeface="Calibri"/>
                <a:sym typeface="Calibri"/>
              </a:defRPr>
            </a:lvl1pPr>
            <a:lvl2pPr marL="914400" lvl="1" indent="-323850" algn="l">
              <a:lnSpc>
                <a:spcPct val="90000"/>
              </a:lnSpc>
              <a:spcBef>
                <a:spcPts val="375"/>
              </a:spcBef>
              <a:spcAft>
                <a:spcPts val="0"/>
              </a:spcAft>
              <a:buClr>
                <a:schemeClr val="lt1"/>
              </a:buClr>
              <a:buSzPts val="1500"/>
              <a:buFont typeface="Arial"/>
              <a:buChar char="•"/>
              <a:defRPr sz="1500">
                <a:solidFill>
                  <a:schemeClr val="lt1"/>
                </a:solidFill>
                <a:latin typeface="Calibri"/>
                <a:ea typeface="Calibri"/>
                <a:cs typeface="Calibri"/>
                <a:sym typeface="Calibri"/>
              </a:defRPr>
            </a:lvl2pPr>
            <a:lvl3pPr marL="1371600" lvl="2" indent="-323850" algn="l">
              <a:lnSpc>
                <a:spcPct val="90000"/>
              </a:lnSpc>
              <a:spcBef>
                <a:spcPts val="375"/>
              </a:spcBef>
              <a:spcAft>
                <a:spcPts val="0"/>
              </a:spcAft>
              <a:buClr>
                <a:schemeClr val="lt1"/>
              </a:buClr>
              <a:buSzPts val="1500"/>
              <a:buFont typeface="Arial"/>
              <a:buChar char="•"/>
              <a:defRPr sz="1500">
                <a:solidFill>
                  <a:schemeClr val="lt1"/>
                </a:solidFill>
                <a:latin typeface="Calibri"/>
                <a:ea typeface="Calibri"/>
                <a:cs typeface="Calibri"/>
                <a:sym typeface="Calibri"/>
              </a:defRPr>
            </a:lvl3pPr>
            <a:lvl4pPr marL="1828800" lvl="3" indent="-323850" algn="l">
              <a:lnSpc>
                <a:spcPct val="90000"/>
              </a:lnSpc>
              <a:spcBef>
                <a:spcPts val="375"/>
              </a:spcBef>
              <a:spcAft>
                <a:spcPts val="0"/>
              </a:spcAft>
              <a:buClr>
                <a:schemeClr val="lt1"/>
              </a:buClr>
              <a:buSzPts val="1500"/>
              <a:buFont typeface="Arial"/>
              <a:buChar char="•"/>
              <a:defRPr sz="1500">
                <a:solidFill>
                  <a:schemeClr val="lt1"/>
                </a:solidFill>
                <a:latin typeface="Calibri"/>
                <a:ea typeface="Calibri"/>
                <a:cs typeface="Calibri"/>
                <a:sym typeface="Calibri"/>
              </a:defRPr>
            </a:lvl4pPr>
            <a:lvl5pPr marL="2286000" lvl="4" indent="-323850" algn="l">
              <a:lnSpc>
                <a:spcPct val="90000"/>
              </a:lnSpc>
              <a:spcBef>
                <a:spcPts val="375"/>
              </a:spcBef>
              <a:spcAft>
                <a:spcPts val="0"/>
              </a:spcAft>
              <a:buClr>
                <a:schemeClr val="lt1"/>
              </a:buClr>
              <a:buSzPts val="1500"/>
              <a:buFont typeface="Arial"/>
              <a:buChar char="•"/>
              <a:defRPr sz="1500">
                <a:solidFill>
                  <a:schemeClr val="lt1"/>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105"/>
          <p:cNvSpPr txBox="1">
            <a:spLocks noGrp="1"/>
          </p:cNvSpPr>
          <p:nvPr>
            <p:ph type="title"/>
          </p:nvPr>
        </p:nvSpPr>
        <p:spPr>
          <a:xfrm>
            <a:off x="5247207" y="1017170"/>
            <a:ext cx="3498056" cy="923330"/>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05"/>
          <p:cNvSpPr/>
          <p:nvPr/>
        </p:nvSpPr>
        <p:spPr>
          <a:xfrm>
            <a:off x="4997054" y="910830"/>
            <a:ext cx="8334" cy="33218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parator slide">
  <p:cSld name="1_Separator slide">
    <p:spTree>
      <p:nvGrpSpPr>
        <p:cNvPr id="1" name="Shape 29"/>
        <p:cNvGrpSpPr/>
        <p:nvPr/>
      </p:nvGrpSpPr>
      <p:grpSpPr>
        <a:xfrm>
          <a:off x="0" y="0"/>
          <a:ext cx="0" cy="0"/>
          <a:chOff x="0" y="0"/>
          <a:chExt cx="0" cy="0"/>
        </a:xfrm>
      </p:grpSpPr>
      <p:sp>
        <p:nvSpPr>
          <p:cNvPr id="30" name="Google Shape;30;p106"/>
          <p:cNvSpPr/>
          <p:nvPr/>
        </p:nvSpPr>
        <p:spPr>
          <a:xfrm>
            <a:off x="0" y="0"/>
            <a:ext cx="9144000" cy="5143500"/>
          </a:xfrm>
          <a:prstGeom prst="rect">
            <a:avLst/>
          </a:prstGeom>
          <a:solidFill>
            <a:srgbClr val="043D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31" name="Google Shape;31;p106"/>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Clean">
  <p:cSld name="Content Slide Clean">
    <p:spTree>
      <p:nvGrpSpPr>
        <p:cNvPr id="1" name="Shape 32"/>
        <p:cNvGrpSpPr/>
        <p:nvPr/>
      </p:nvGrpSpPr>
      <p:grpSpPr>
        <a:xfrm>
          <a:off x="0" y="0"/>
          <a:ext cx="0" cy="0"/>
          <a:chOff x="0" y="0"/>
          <a:chExt cx="0" cy="0"/>
        </a:xfrm>
      </p:grpSpPr>
      <p:sp>
        <p:nvSpPr>
          <p:cNvPr id="33" name="Google Shape;33;p107"/>
          <p:cNvSpPr/>
          <p:nvPr/>
        </p:nvSpPr>
        <p:spPr>
          <a:xfrm>
            <a:off x="0" y="0"/>
            <a:ext cx="9144000" cy="51434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107"/>
          <p:cNvSpPr/>
          <p:nvPr/>
        </p:nvSpPr>
        <p:spPr>
          <a:xfrm>
            <a:off x="0" y="0"/>
            <a:ext cx="107504"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107"/>
          <p:cNvSpPr txBox="1">
            <a:spLocks noGrp="1"/>
          </p:cNvSpPr>
          <p:nvPr>
            <p:ph type="body" idx="1"/>
          </p:nvPr>
        </p:nvSpPr>
        <p:spPr>
          <a:xfrm>
            <a:off x="595299" y="1206253"/>
            <a:ext cx="8237422" cy="1336263"/>
          </a:xfrm>
          <a:prstGeom prst="rect">
            <a:avLst/>
          </a:prstGeom>
          <a:noFill/>
          <a:ln>
            <a:noFill/>
          </a:ln>
        </p:spPr>
        <p:txBody>
          <a:bodyPr spcFirstLastPara="1" wrap="square" lIns="91425" tIns="45700" rIns="91425" bIns="45700" anchor="t" anchorCtr="0">
            <a:spAutoFit/>
          </a:bodyPr>
          <a:lstStyle>
            <a:lvl1pPr marL="457200" lvl="0" indent="-323850" algn="l">
              <a:lnSpc>
                <a:spcPct val="90000"/>
              </a:lnSpc>
              <a:spcBef>
                <a:spcPts val="750"/>
              </a:spcBef>
              <a:spcAft>
                <a:spcPts val="0"/>
              </a:spcAft>
              <a:buClr>
                <a:schemeClr val="dk1"/>
              </a:buClr>
              <a:buSzPts val="1500"/>
              <a:buFont typeface="Arial"/>
              <a:buChar char="•"/>
              <a:defRPr sz="1500">
                <a:latin typeface="Calibri"/>
                <a:ea typeface="Calibri"/>
                <a:cs typeface="Calibri"/>
                <a:sym typeface="Calibri"/>
              </a:defRPr>
            </a:lvl1pPr>
            <a:lvl2pPr marL="914400" lvl="1"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2pPr>
            <a:lvl3pPr marL="1371600" lvl="2"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3pPr>
            <a:lvl4pPr marL="1828800" lvl="3"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4pPr>
            <a:lvl5pPr marL="2286000" lvl="4" indent="-323850" algn="l">
              <a:lnSpc>
                <a:spcPct val="90000"/>
              </a:lnSpc>
              <a:spcBef>
                <a:spcPts val="375"/>
              </a:spcBef>
              <a:spcAft>
                <a:spcPts val="0"/>
              </a:spcAft>
              <a:buClr>
                <a:schemeClr val="dk1"/>
              </a:buClr>
              <a:buSzPts val="1500"/>
              <a:buChar char="•"/>
              <a:defRPr sz="1500">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6" name="Google Shape;36;p107" descr="Logo&#10;&#10;Description automatically generated"/>
          <p:cNvPicPr preferRelativeResize="0"/>
          <p:nvPr/>
        </p:nvPicPr>
        <p:blipFill rotWithShape="1">
          <a:blip r:embed="rId2">
            <a:alphaModFix/>
          </a:blip>
          <a:srcRect/>
          <a:stretch/>
        </p:blipFill>
        <p:spPr>
          <a:xfrm>
            <a:off x="8547318" y="4788993"/>
            <a:ext cx="443510" cy="258565"/>
          </a:xfrm>
          <a:prstGeom prst="rect">
            <a:avLst/>
          </a:prstGeom>
          <a:noFill/>
          <a:ln>
            <a:noFill/>
          </a:ln>
        </p:spPr>
      </p:pic>
      <p:sp>
        <p:nvSpPr>
          <p:cNvPr id="37" name="Google Shape;37;p107"/>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43D5D"/>
              </a:buClr>
              <a:buSzPts val="2800"/>
              <a:buFont typeface="Arial"/>
              <a:buNone/>
              <a:defRPr sz="2800">
                <a:solidFill>
                  <a:srgbClr val="043D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 Cover">
  <p:cSld name="Back Cover">
    <p:spTree>
      <p:nvGrpSpPr>
        <p:cNvPr id="1" name="Shape 38"/>
        <p:cNvGrpSpPr/>
        <p:nvPr/>
      </p:nvGrpSpPr>
      <p:grpSpPr>
        <a:xfrm>
          <a:off x="0" y="0"/>
          <a:ext cx="0" cy="0"/>
          <a:chOff x="0" y="0"/>
          <a:chExt cx="0" cy="0"/>
        </a:xfrm>
      </p:grpSpPr>
      <p:pic>
        <p:nvPicPr>
          <p:cNvPr id="39" name="Google Shape;39;p108" descr="Graphical user interface, websit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 name="Google Shape;40;p108"/>
          <p:cNvSpPr txBox="1"/>
          <p:nvPr/>
        </p:nvSpPr>
        <p:spPr>
          <a:xfrm>
            <a:off x="2474228" y="4845846"/>
            <a:ext cx="2722959" cy="232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900"/>
              <a:buFont typeface="Arial"/>
              <a:buNone/>
            </a:pPr>
            <a:r>
              <a:rPr lang="en-US" sz="900">
                <a:solidFill>
                  <a:schemeClr val="lt1"/>
                </a:solidFill>
                <a:latin typeface="Arial"/>
                <a:ea typeface="Arial"/>
                <a:cs typeface="Arial"/>
                <a:sym typeface="Arial"/>
              </a:rPr>
              <a:t>Hardware Meets Software™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picture">
  <p:cSld name="Full picture">
    <p:spTree>
      <p:nvGrpSpPr>
        <p:cNvPr id="1" name="Shape 41"/>
        <p:cNvGrpSpPr/>
        <p:nvPr/>
      </p:nvGrpSpPr>
      <p:grpSpPr>
        <a:xfrm>
          <a:off x="0" y="0"/>
          <a:ext cx="0" cy="0"/>
          <a:chOff x="0" y="0"/>
          <a:chExt cx="0" cy="0"/>
        </a:xfrm>
      </p:grpSpPr>
      <p:sp>
        <p:nvSpPr>
          <p:cNvPr id="42" name="Google Shape;42;p109"/>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109"/>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UE Anybus Product Presentation">
  <p:cSld name="BLUE Anybus Product Presentation">
    <p:spTree>
      <p:nvGrpSpPr>
        <p:cNvPr id="1" name="Shape 44"/>
        <p:cNvGrpSpPr/>
        <p:nvPr/>
      </p:nvGrpSpPr>
      <p:grpSpPr>
        <a:xfrm>
          <a:off x="0" y="0"/>
          <a:ext cx="0" cy="0"/>
          <a:chOff x="0" y="0"/>
          <a:chExt cx="0" cy="0"/>
        </a:xfrm>
      </p:grpSpPr>
      <p:pic>
        <p:nvPicPr>
          <p:cNvPr id="45" name="Google Shape;45;p110" descr="A picture containing outdoor, night sky&#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6" name="Google Shape;46;p110"/>
          <p:cNvSpPr>
            <a:spLocks noGrp="1"/>
          </p:cNvSpPr>
          <p:nvPr>
            <p:ph type="pic" idx="2"/>
          </p:nvPr>
        </p:nvSpPr>
        <p:spPr>
          <a:xfrm>
            <a:off x="5238751" y="991793"/>
            <a:ext cx="3530204" cy="3334940"/>
          </a:xfrm>
          <a:prstGeom prst="rect">
            <a:avLst/>
          </a:prstGeom>
          <a:noFill/>
          <a:ln>
            <a:noFill/>
          </a:ln>
        </p:spPr>
      </p:sp>
      <p:sp>
        <p:nvSpPr>
          <p:cNvPr id="47" name="Google Shape;47;p110"/>
          <p:cNvSpPr txBox="1">
            <a:spLocks noGrp="1"/>
          </p:cNvSpPr>
          <p:nvPr>
            <p:ph type="title"/>
          </p:nvPr>
        </p:nvSpPr>
        <p:spPr>
          <a:xfrm>
            <a:off x="615467" y="2121315"/>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10"/>
          <p:cNvSpPr txBox="1">
            <a:spLocks noGrp="1"/>
          </p:cNvSpPr>
          <p:nvPr>
            <p:ph type="body" idx="1"/>
          </p:nvPr>
        </p:nvSpPr>
        <p:spPr>
          <a:xfrm>
            <a:off x="621993" y="3267001"/>
            <a:ext cx="3296507"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pic>
        <p:nvPicPr>
          <p:cNvPr id="49" name="Google Shape;49;p110" descr="A picture containing text, clipart&#10;&#10;Description automatically generated"/>
          <p:cNvPicPr preferRelativeResize="0"/>
          <p:nvPr/>
        </p:nvPicPr>
        <p:blipFill rotWithShape="1">
          <a:blip r:embed="rId3">
            <a:alphaModFix/>
          </a:blip>
          <a:srcRect/>
          <a:stretch/>
        </p:blipFill>
        <p:spPr>
          <a:xfrm>
            <a:off x="261937" y="194074"/>
            <a:ext cx="1663304" cy="3405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Intesis Product Presentation">
  <p:cSld name="BLUE Intesis Product Presentation">
    <p:spTree>
      <p:nvGrpSpPr>
        <p:cNvPr id="1" name="Shape 50"/>
        <p:cNvGrpSpPr/>
        <p:nvPr/>
      </p:nvGrpSpPr>
      <p:grpSpPr>
        <a:xfrm>
          <a:off x="0" y="0"/>
          <a:ext cx="0" cy="0"/>
          <a:chOff x="0" y="0"/>
          <a:chExt cx="0" cy="0"/>
        </a:xfrm>
      </p:grpSpPr>
      <p:pic>
        <p:nvPicPr>
          <p:cNvPr id="51" name="Google Shape;51;p111" descr="A picture containing outdoor, night sky&#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111"/>
          <p:cNvSpPr>
            <a:spLocks noGrp="1"/>
          </p:cNvSpPr>
          <p:nvPr>
            <p:ph type="pic" idx="2"/>
          </p:nvPr>
        </p:nvSpPr>
        <p:spPr>
          <a:xfrm>
            <a:off x="5238751" y="991793"/>
            <a:ext cx="3530204" cy="3334940"/>
          </a:xfrm>
          <a:prstGeom prst="rect">
            <a:avLst/>
          </a:prstGeom>
          <a:noFill/>
          <a:ln>
            <a:noFill/>
          </a:ln>
        </p:spPr>
      </p:sp>
      <p:sp>
        <p:nvSpPr>
          <p:cNvPr id="53" name="Google Shape;53;p111"/>
          <p:cNvSpPr txBox="1">
            <a:spLocks noGrp="1"/>
          </p:cNvSpPr>
          <p:nvPr>
            <p:ph type="title"/>
          </p:nvPr>
        </p:nvSpPr>
        <p:spPr>
          <a:xfrm>
            <a:off x="615467" y="2121315"/>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11"/>
          <p:cNvSpPr txBox="1">
            <a:spLocks noGrp="1"/>
          </p:cNvSpPr>
          <p:nvPr>
            <p:ph type="body" idx="1"/>
          </p:nvPr>
        </p:nvSpPr>
        <p:spPr>
          <a:xfrm>
            <a:off x="621993" y="3267001"/>
            <a:ext cx="3296507"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pic>
        <p:nvPicPr>
          <p:cNvPr id="55" name="Google Shape;55;p111" descr="A picture containing text, clipart&#10;&#10;Description automatically generated"/>
          <p:cNvPicPr preferRelativeResize="0"/>
          <p:nvPr/>
        </p:nvPicPr>
        <p:blipFill rotWithShape="1">
          <a:blip r:embed="rId3">
            <a:alphaModFix/>
          </a:blip>
          <a:srcRect/>
          <a:stretch/>
        </p:blipFill>
        <p:spPr>
          <a:xfrm>
            <a:off x="261936" y="197644"/>
            <a:ext cx="1615679" cy="33932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UE Ewon Product Presentation">
  <p:cSld name="BLUE Ewon Product Presentation">
    <p:spTree>
      <p:nvGrpSpPr>
        <p:cNvPr id="1" name="Shape 56"/>
        <p:cNvGrpSpPr/>
        <p:nvPr/>
      </p:nvGrpSpPr>
      <p:grpSpPr>
        <a:xfrm>
          <a:off x="0" y="0"/>
          <a:ext cx="0" cy="0"/>
          <a:chOff x="0" y="0"/>
          <a:chExt cx="0" cy="0"/>
        </a:xfrm>
      </p:grpSpPr>
      <p:pic>
        <p:nvPicPr>
          <p:cNvPr id="57" name="Google Shape;57;p112" descr="A picture containing outdoor, night sky&#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 name="Google Shape;58;p112"/>
          <p:cNvSpPr>
            <a:spLocks noGrp="1"/>
          </p:cNvSpPr>
          <p:nvPr>
            <p:ph type="pic" idx="2"/>
          </p:nvPr>
        </p:nvSpPr>
        <p:spPr>
          <a:xfrm>
            <a:off x="5238751" y="991793"/>
            <a:ext cx="3530204" cy="3334940"/>
          </a:xfrm>
          <a:prstGeom prst="rect">
            <a:avLst/>
          </a:prstGeom>
          <a:noFill/>
          <a:ln>
            <a:noFill/>
          </a:ln>
        </p:spPr>
      </p:sp>
      <p:sp>
        <p:nvSpPr>
          <p:cNvPr id="59" name="Google Shape;59;p112"/>
          <p:cNvSpPr txBox="1">
            <a:spLocks noGrp="1"/>
          </p:cNvSpPr>
          <p:nvPr>
            <p:ph type="title"/>
          </p:nvPr>
        </p:nvSpPr>
        <p:spPr>
          <a:xfrm>
            <a:off x="615467" y="2121315"/>
            <a:ext cx="4928174" cy="108151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2"/>
          <p:cNvSpPr txBox="1">
            <a:spLocks noGrp="1"/>
          </p:cNvSpPr>
          <p:nvPr>
            <p:ph type="body" idx="1"/>
          </p:nvPr>
        </p:nvSpPr>
        <p:spPr>
          <a:xfrm>
            <a:off x="621993" y="3267001"/>
            <a:ext cx="3296507" cy="590931"/>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800"/>
              <a:buNone/>
              <a:defRPr sz="1800">
                <a:solidFill>
                  <a:schemeClr val="lt1"/>
                </a:solidFill>
                <a:latin typeface="Arial"/>
                <a:ea typeface="Arial"/>
                <a:cs typeface="Arial"/>
                <a:sym typeface="Arial"/>
              </a:defRPr>
            </a:lvl1pPr>
            <a:lvl2pPr marL="914400" lvl="1" indent="-228600" algn="l">
              <a:lnSpc>
                <a:spcPct val="90000"/>
              </a:lnSpc>
              <a:spcBef>
                <a:spcPts val="375"/>
              </a:spcBef>
              <a:spcAft>
                <a:spcPts val="0"/>
              </a:spcAft>
              <a:buClr>
                <a:srgbClr val="8D8D8D"/>
              </a:buClr>
              <a:buSzPts val="1500"/>
              <a:buNone/>
              <a:defRPr sz="1500">
                <a:solidFill>
                  <a:srgbClr val="8D8D8D"/>
                </a:solidFill>
              </a:defRPr>
            </a:lvl2pPr>
            <a:lvl3pPr marL="1371600" lvl="2" indent="-228600" algn="l">
              <a:lnSpc>
                <a:spcPct val="90000"/>
              </a:lnSpc>
              <a:spcBef>
                <a:spcPts val="375"/>
              </a:spcBef>
              <a:spcAft>
                <a:spcPts val="0"/>
              </a:spcAft>
              <a:buClr>
                <a:srgbClr val="8D8D8D"/>
              </a:buClr>
              <a:buSzPts val="1350"/>
              <a:buNone/>
              <a:defRPr sz="1350">
                <a:solidFill>
                  <a:srgbClr val="8D8D8D"/>
                </a:solidFill>
              </a:defRPr>
            </a:lvl3pPr>
            <a:lvl4pPr marL="1828800" lvl="3" indent="-228600" algn="l">
              <a:lnSpc>
                <a:spcPct val="90000"/>
              </a:lnSpc>
              <a:spcBef>
                <a:spcPts val="375"/>
              </a:spcBef>
              <a:spcAft>
                <a:spcPts val="0"/>
              </a:spcAft>
              <a:buClr>
                <a:srgbClr val="8D8D8D"/>
              </a:buClr>
              <a:buSzPts val="1200"/>
              <a:buNone/>
              <a:defRPr sz="1200">
                <a:solidFill>
                  <a:srgbClr val="8D8D8D"/>
                </a:solidFill>
              </a:defRPr>
            </a:lvl4pPr>
            <a:lvl5pPr marL="2286000" lvl="4" indent="-228600" algn="l">
              <a:lnSpc>
                <a:spcPct val="90000"/>
              </a:lnSpc>
              <a:spcBef>
                <a:spcPts val="375"/>
              </a:spcBef>
              <a:spcAft>
                <a:spcPts val="0"/>
              </a:spcAft>
              <a:buClr>
                <a:srgbClr val="8D8D8D"/>
              </a:buClr>
              <a:buSzPts val="1200"/>
              <a:buNone/>
              <a:defRPr sz="1200">
                <a:solidFill>
                  <a:srgbClr val="8D8D8D"/>
                </a:solidFill>
              </a:defRPr>
            </a:lvl5pPr>
            <a:lvl6pPr marL="2743200" lvl="5" indent="-228600" algn="l">
              <a:lnSpc>
                <a:spcPct val="90000"/>
              </a:lnSpc>
              <a:spcBef>
                <a:spcPts val="375"/>
              </a:spcBef>
              <a:spcAft>
                <a:spcPts val="0"/>
              </a:spcAft>
              <a:buClr>
                <a:srgbClr val="8D8D8D"/>
              </a:buClr>
              <a:buSzPts val="1200"/>
              <a:buNone/>
              <a:defRPr sz="1200">
                <a:solidFill>
                  <a:srgbClr val="8D8D8D"/>
                </a:solidFill>
              </a:defRPr>
            </a:lvl6pPr>
            <a:lvl7pPr marL="3200400" lvl="6" indent="-228600" algn="l">
              <a:lnSpc>
                <a:spcPct val="90000"/>
              </a:lnSpc>
              <a:spcBef>
                <a:spcPts val="375"/>
              </a:spcBef>
              <a:spcAft>
                <a:spcPts val="0"/>
              </a:spcAft>
              <a:buClr>
                <a:srgbClr val="8D8D8D"/>
              </a:buClr>
              <a:buSzPts val="1200"/>
              <a:buNone/>
              <a:defRPr sz="1200">
                <a:solidFill>
                  <a:srgbClr val="8D8D8D"/>
                </a:solidFill>
              </a:defRPr>
            </a:lvl7pPr>
            <a:lvl8pPr marL="3657600" lvl="7" indent="-228600" algn="l">
              <a:lnSpc>
                <a:spcPct val="90000"/>
              </a:lnSpc>
              <a:spcBef>
                <a:spcPts val="375"/>
              </a:spcBef>
              <a:spcAft>
                <a:spcPts val="0"/>
              </a:spcAft>
              <a:buClr>
                <a:srgbClr val="8D8D8D"/>
              </a:buClr>
              <a:buSzPts val="1200"/>
              <a:buNone/>
              <a:defRPr sz="1200">
                <a:solidFill>
                  <a:srgbClr val="8D8D8D"/>
                </a:solidFill>
              </a:defRPr>
            </a:lvl8pPr>
            <a:lvl9pPr marL="4114800" lvl="8" indent="-228600" algn="l">
              <a:lnSpc>
                <a:spcPct val="90000"/>
              </a:lnSpc>
              <a:spcBef>
                <a:spcPts val="375"/>
              </a:spcBef>
              <a:spcAft>
                <a:spcPts val="0"/>
              </a:spcAft>
              <a:buClr>
                <a:srgbClr val="8D8D8D"/>
              </a:buClr>
              <a:buSzPts val="1200"/>
              <a:buNone/>
              <a:defRPr sz="1200">
                <a:solidFill>
                  <a:srgbClr val="8D8D8D"/>
                </a:solidFill>
              </a:defRPr>
            </a:lvl9pPr>
          </a:lstStyle>
          <a:p>
            <a:endParaRPr/>
          </a:p>
        </p:txBody>
      </p:sp>
      <p:pic>
        <p:nvPicPr>
          <p:cNvPr id="61" name="Google Shape;61;p112" descr="Logo&#10;&#10;Description automatically generated"/>
          <p:cNvPicPr preferRelativeResize="0"/>
          <p:nvPr/>
        </p:nvPicPr>
        <p:blipFill rotWithShape="1">
          <a:blip r:embed="rId3">
            <a:alphaModFix/>
          </a:blip>
          <a:srcRect/>
          <a:stretch/>
        </p:blipFill>
        <p:spPr>
          <a:xfrm>
            <a:off x="261937" y="197644"/>
            <a:ext cx="1150144" cy="3393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0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D8D8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D8D8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D8D8D"/>
                </a:solidFill>
                <a:latin typeface="Calibri"/>
                <a:ea typeface="Calibri"/>
                <a:cs typeface="Calibri"/>
                <a:sym typeface="Calibri"/>
              </a:defRPr>
            </a:lvl1pPr>
            <a:lvl2pPr marL="0" marR="0" lvl="1" indent="0" algn="r" rtl="0">
              <a:spcBef>
                <a:spcPts val="0"/>
              </a:spcBef>
              <a:buNone/>
              <a:defRPr sz="900" b="0" i="0" u="none" strike="noStrike" cap="none">
                <a:solidFill>
                  <a:srgbClr val="8D8D8D"/>
                </a:solidFill>
                <a:latin typeface="Calibri"/>
                <a:ea typeface="Calibri"/>
                <a:cs typeface="Calibri"/>
                <a:sym typeface="Calibri"/>
              </a:defRPr>
            </a:lvl2pPr>
            <a:lvl3pPr marL="0" marR="0" lvl="2" indent="0" algn="r" rtl="0">
              <a:spcBef>
                <a:spcPts val="0"/>
              </a:spcBef>
              <a:buNone/>
              <a:defRPr sz="900" b="0" i="0" u="none" strike="noStrike" cap="none">
                <a:solidFill>
                  <a:srgbClr val="8D8D8D"/>
                </a:solidFill>
                <a:latin typeface="Calibri"/>
                <a:ea typeface="Calibri"/>
                <a:cs typeface="Calibri"/>
                <a:sym typeface="Calibri"/>
              </a:defRPr>
            </a:lvl3pPr>
            <a:lvl4pPr marL="0" marR="0" lvl="3" indent="0" algn="r" rtl="0">
              <a:spcBef>
                <a:spcPts val="0"/>
              </a:spcBef>
              <a:buNone/>
              <a:defRPr sz="900" b="0" i="0" u="none" strike="noStrike" cap="none">
                <a:solidFill>
                  <a:srgbClr val="8D8D8D"/>
                </a:solidFill>
                <a:latin typeface="Calibri"/>
                <a:ea typeface="Calibri"/>
                <a:cs typeface="Calibri"/>
                <a:sym typeface="Calibri"/>
              </a:defRPr>
            </a:lvl4pPr>
            <a:lvl5pPr marL="0" marR="0" lvl="4" indent="0" algn="r" rtl="0">
              <a:spcBef>
                <a:spcPts val="0"/>
              </a:spcBef>
              <a:buNone/>
              <a:defRPr sz="900" b="0" i="0" u="none" strike="noStrike" cap="none">
                <a:solidFill>
                  <a:srgbClr val="8D8D8D"/>
                </a:solidFill>
                <a:latin typeface="Calibri"/>
                <a:ea typeface="Calibri"/>
                <a:cs typeface="Calibri"/>
                <a:sym typeface="Calibri"/>
              </a:defRPr>
            </a:lvl5pPr>
            <a:lvl6pPr marL="0" marR="0" lvl="5" indent="0" algn="r" rtl="0">
              <a:spcBef>
                <a:spcPts val="0"/>
              </a:spcBef>
              <a:buNone/>
              <a:defRPr sz="900" b="0" i="0" u="none" strike="noStrike" cap="none">
                <a:solidFill>
                  <a:srgbClr val="8D8D8D"/>
                </a:solidFill>
                <a:latin typeface="Calibri"/>
                <a:ea typeface="Calibri"/>
                <a:cs typeface="Calibri"/>
                <a:sym typeface="Calibri"/>
              </a:defRPr>
            </a:lvl6pPr>
            <a:lvl7pPr marL="0" marR="0" lvl="6" indent="0" algn="r" rtl="0">
              <a:spcBef>
                <a:spcPts val="0"/>
              </a:spcBef>
              <a:buNone/>
              <a:defRPr sz="900" b="0" i="0" u="none" strike="noStrike" cap="none">
                <a:solidFill>
                  <a:srgbClr val="8D8D8D"/>
                </a:solidFill>
                <a:latin typeface="Calibri"/>
                <a:ea typeface="Calibri"/>
                <a:cs typeface="Calibri"/>
                <a:sym typeface="Calibri"/>
              </a:defRPr>
            </a:lvl7pPr>
            <a:lvl8pPr marL="0" marR="0" lvl="7" indent="0" algn="r" rtl="0">
              <a:spcBef>
                <a:spcPts val="0"/>
              </a:spcBef>
              <a:buNone/>
              <a:defRPr sz="900" b="0" i="0" u="none" strike="noStrike" cap="none">
                <a:solidFill>
                  <a:srgbClr val="8D8D8D"/>
                </a:solidFill>
                <a:latin typeface="Calibri"/>
                <a:ea typeface="Calibri"/>
                <a:cs typeface="Calibri"/>
                <a:sym typeface="Calibri"/>
              </a:defRPr>
            </a:lvl8pPr>
            <a:lvl9pPr marL="0" marR="0" lvl="8" indent="0" algn="r" rtl="0">
              <a:spcBef>
                <a:spcPts val="0"/>
              </a:spcBef>
              <a:buNone/>
              <a:defRPr sz="900" b="0" i="0" u="none" strike="noStrike" cap="none">
                <a:solidFill>
                  <a:srgbClr val="8D8D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03"/>
          <p:cNvSpPr/>
          <p:nvPr/>
        </p:nvSpPr>
        <p:spPr>
          <a:xfrm>
            <a:off x="0" y="0"/>
            <a:ext cx="9144000" cy="51434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03"/>
          <p:cNvSpPr/>
          <p:nvPr/>
        </p:nvSpPr>
        <p:spPr>
          <a:xfrm>
            <a:off x="0" y="0"/>
            <a:ext cx="107504"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103" descr="Logo&#10;&#10;Description automatically generated"/>
          <p:cNvPicPr preferRelativeResize="0"/>
          <p:nvPr/>
        </p:nvPicPr>
        <p:blipFill rotWithShape="1">
          <a:blip r:embed="rId19">
            <a:alphaModFix/>
          </a:blip>
          <a:srcRect/>
          <a:stretch/>
        </p:blipFill>
        <p:spPr>
          <a:xfrm>
            <a:off x="8547318" y="4788993"/>
            <a:ext cx="443510" cy="25856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s://www.redlion.net/accessory/g0film-g10-overlay-film-10pk" TargetMode="External"/><Relationship Id="rId13" Type="http://schemas.openxmlformats.org/officeDocument/2006/relationships/hyperlink" Target="https://www.redlion.net/accessory/profibus-dp-communication-module" TargetMode="External"/><Relationship Id="rId3" Type="http://schemas.openxmlformats.org/officeDocument/2006/relationships/image" Target="../media/image45.jpeg"/><Relationship Id="rId7" Type="http://schemas.openxmlformats.org/officeDocument/2006/relationships/hyperlink" Target="https://www.redlion.net/accessory/g0film-g07-overlay-film-10pk" TargetMode="External"/><Relationship Id="rId12" Type="http://schemas.openxmlformats.org/officeDocument/2006/relationships/hyperlink" Target="https://www.redlion.net/accessory/j1939-communication-modul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redlion.net/accessory/g3film-pack-10-protective-films-g304k-or-g304k2" TargetMode="External"/><Relationship Id="rId11" Type="http://schemas.openxmlformats.org/officeDocument/2006/relationships/hyperlink" Target="https://www.redlion.net/accessory/devicenet-communication-module" TargetMode="External"/><Relationship Id="rId5" Type="http://schemas.openxmlformats.org/officeDocument/2006/relationships/image" Target="../media/image47.jpeg"/><Relationship Id="rId10" Type="http://schemas.openxmlformats.org/officeDocument/2006/relationships/hyperlink" Target="https://www.redlion.net/accessory/can-communication-module" TargetMode="External"/><Relationship Id="rId4" Type="http://schemas.openxmlformats.org/officeDocument/2006/relationships/image" Target="../media/image46.jpeg"/><Relationship Id="rId9" Type="http://schemas.openxmlformats.org/officeDocument/2006/relationships/hyperlink" Target="https://www.redlion.net/accessory/g0film-g15-overlay-film-10p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www.redlion.net/accessory/gmout4-graphite-module-4-analog-outputs" TargetMode="External"/><Relationship Id="rId13" Type="http://schemas.openxmlformats.org/officeDocument/2006/relationships/hyperlink" Target="https://www.redlion.net/accessory/gmp1sa-graphite-module-single-pid-ssr-analog-outputs" TargetMode="External"/><Relationship Id="rId18" Type="http://schemas.openxmlformats.org/officeDocument/2006/relationships/hyperlink" Target="https://www.redlion.net/accessory/gmp2sm-graphite-module-dual-pid-ssr-hcm-outputs" TargetMode="External"/><Relationship Id="rId3" Type="http://schemas.openxmlformats.org/officeDocument/2006/relationships/hyperlink" Target="https://www.redlion.net/accessory/digital-graphite-module-io-8-inputs-6-relay-outputs" TargetMode="External"/><Relationship Id="rId7" Type="http://schemas.openxmlformats.org/officeDocument/2006/relationships/hyperlink" Target="https://www.redlion.net/accessory/gmuin4-graphite-module-4-universal-inputs" TargetMode="External"/><Relationship Id="rId12" Type="http://schemas.openxmlformats.org/officeDocument/2006/relationships/hyperlink" Target="https://www.redlion.net/accessory/gmp1rm-graphite-module-single-pid-relay-hcm" TargetMode="External"/><Relationship Id="rId17" Type="http://schemas.openxmlformats.org/officeDocument/2006/relationships/hyperlink" Target="https://www.redlion.net/accessory/gmp2s-graphite-module-dual-pid-ssr-outputs" TargetMode="External"/><Relationship Id="rId2" Type="http://schemas.openxmlformats.org/officeDocument/2006/relationships/notesSlide" Target="../notesSlides/notesSlide26.xml"/><Relationship Id="rId16" Type="http://schemas.openxmlformats.org/officeDocument/2006/relationships/hyperlink" Target="https://www.redlion.net/accessory/gmp2rm-graphite-module-dual-pid-relay-hcm-outputs" TargetMode="External"/><Relationship Id="rId1" Type="http://schemas.openxmlformats.org/officeDocument/2006/relationships/slideLayout" Target="../slideLayouts/slideLayout4.xml"/><Relationship Id="rId6" Type="http://schemas.openxmlformats.org/officeDocument/2006/relationships/hyperlink" Target="https://www.redlion.net/accessory/gminv8-graphite-module-8-dc-voltage-inputs" TargetMode="External"/><Relationship Id="rId11" Type="http://schemas.openxmlformats.org/officeDocument/2006/relationships/hyperlink" Target="https://www.redlion.net/accessory/gmp1ra-graphite-module-single-pid-relay-analog-outputs" TargetMode="External"/><Relationship Id="rId5" Type="http://schemas.openxmlformats.org/officeDocument/2006/relationships/hyperlink" Target="https://www.redlion.net/accessory/gmini8-graphite-module-8-dc-current-inputs" TargetMode="External"/><Relationship Id="rId15" Type="http://schemas.openxmlformats.org/officeDocument/2006/relationships/hyperlink" Target="https://www.redlion.net/accessory/gmp2r-graphite-module-dual-pid-relay-outputs" TargetMode="External"/><Relationship Id="rId10" Type="http://schemas.openxmlformats.org/officeDocument/2006/relationships/hyperlink" Target="https://www.redlion.net/accessory/gmrtd6-graphite-module-6-rtd-inputs" TargetMode="External"/><Relationship Id="rId19" Type="http://schemas.openxmlformats.org/officeDocument/2006/relationships/image" Target="../media/image55.png"/><Relationship Id="rId4" Type="http://schemas.openxmlformats.org/officeDocument/2006/relationships/hyperlink" Target="https://www.redlion.net/accessory/gmdios-digital-graphite-module-io-8-inputs-6-solid-state-outputs" TargetMode="External"/><Relationship Id="rId9" Type="http://schemas.openxmlformats.org/officeDocument/2006/relationships/hyperlink" Target="https://www.redlion.net/accessory/gmtc8-graphite-module-8-thermocouple-inputs" TargetMode="External"/><Relationship Id="rId14" Type="http://schemas.openxmlformats.org/officeDocument/2006/relationships/hyperlink" Target="https://www.redlion.net/accessory/gmp1sm-graphite-module-single-pid-ssr-outputs-hc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title"/>
          </p:nvPr>
        </p:nvSpPr>
        <p:spPr>
          <a:xfrm>
            <a:off x="873635" y="2530719"/>
            <a:ext cx="4813803" cy="54934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lt1"/>
              </a:buClr>
              <a:buSzPts val="3300"/>
              <a:buFont typeface="Arial"/>
              <a:buNone/>
            </a:pPr>
            <a:r>
              <a:rPr lang="en-US" dirty="0"/>
              <a:t>HMI Operator Panels</a:t>
            </a:r>
            <a:endParaRPr dirty="0"/>
          </a:p>
        </p:txBody>
      </p:sp>
      <p:sp>
        <p:nvSpPr>
          <p:cNvPr id="112" name="Google Shape;112;p1"/>
          <p:cNvSpPr txBox="1">
            <a:spLocks noGrp="1"/>
          </p:cNvSpPr>
          <p:nvPr>
            <p:ph type="body" idx="1"/>
          </p:nvPr>
        </p:nvSpPr>
        <p:spPr>
          <a:xfrm>
            <a:off x="873635" y="3865645"/>
            <a:ext cx="4794679" cy="18981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300"/>
              <a:buNone/>
            </a:pPr>
            <a:r>
              <a:rPr lang="en-US"/>
              <a:t>Name</a:t>
            </a:r>
            <a:endParaRPr/>
          </a:p>
        </p:txBody>
      </p:sp>
      <p:sp>
        <p:nvSpPr>
          <p:cNvPr id="113" name="Google Shape;113;p1"/>
          <p:cNvSpPr txBox="1">
            <a:spLocks noGrp="1"/>
          </p:cNvSpPr>
          <p:nvPr>
            <p:ph type="body" idx="2"/>
          </p:nvPr>
        </p:nvSpPr>
        <p:spPr>
          <a:xfrm>
            <a:off x="873558" y="4388627"/>
            <a:ext cx="2722960" cy="2604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900"/>
              <a:buNone/>
            </a:pPr>
            <a:r>
              <a:rPr lang="en-US"/>
              <a:t>Date</a:t>
            </a:r>
            <a:endParaRPr/>
          </a:p>
        </p:txBody>
      </p:sp>
      <p:sp>
        <p:nvSpPr>
          <p:cNvPr id="114" name="Google Shape;114;p1"/>
          <p:cNvSpPr txBox="1">
            <a:spLocks noGrp="1"/>
          </p:cNvSpPr>
          <p:nvPr>
            <p:ph type="body" idx="3"/>
          </p:nvPr>
        </p:nvSpPr>
        <p:spPr>
          <a:xfrm>
            <a:off x="873558" y="4045683"/>
            <a:ext cx="4794678" cy="2604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000"/>
              <a:buNone/>
            </a:pPr>
            <a:r>
              <a:rPr lang="en-US"/>
              <a:t>Title</a:t>
            </a:r>
            <a:endParaRPr/>
          </a:p>
        </p:txBody>
      </p:sp>
      <p:pic>
        <p:nvPicPr>
          <p:cNvPr id="2" name="mediahandler">
            <a:hlinkClick r:id="" action="ppaction://media"/>
            <a:extLst>
              <a:ext uri="{FF2B5EF4-FFF2-40B4-BE49-F238E27FC236}">
                <a16:creationId xmlns:a16="http://schemas.microsoft.com/office/drawing/2014/main" id="{679ED20A-A935-C57A-CCDD-4A7EBA1EF1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64182" y="0"/>
            <a:ext cx="31480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66"/>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Arial"/>
              <a:buNone/>
            </a:pPr>
            <a:r>
              <a:rPr lang="en-US"/>
              <a:t>CR3000 HMI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68"/>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CR1000 Vs. 3000</a:t>
            </a:r>
            <a:endParaRPr/>
          </a:p>
        </p:txBody>
      </p:sp>
      <p:graphicFrame>
        <p:nvGraphicFramePr>
          <p:cNvPr id="1090" name="Google Shape;1090;p68"/>
          <p:cNvGraphicFramePr/>
          <p:nvPr/>
        </p:nvGraphicFramePr>
        <p:xfrm>
          <a:off x="428598" y="916398"/>
          <a:ext cx="8360200" cy="3588800"/>
        </p:xfrm>
        <a:graphic>
          <a:graphicData uri="http://schemas.openxmlformats.org/drawingml/2006/table">
            <a:tbl>
              <a:tblPr firstRow="1" bandRow="1">
                <a:noFill/>
                <a:tableStyleId>{C32E7727-349D-4345-B8BB-B3D843B21435}</a:tableStyleId>
              </a:tblPr>
              <a:tblGrid>
                <a:gridCol w="2670675">
                  <a:extLst>
                    <a:ext uri="{9D8B030D-6E8A-4147-A177-3AD203B41FA5}">
                      <a16:colId xmlns:a16="http://schemas.microsoft.com/office/drawing/2014/main" val="20000"/>
                    </a:ext>
                  </a:extLst>
                </a:gridCol>
                <a:gridCol w="2627975">
                  <a:extLst>
                    <a:ext uri="{9D8B030D-6E8A-4147-A177-3AD203B41FA5}">
                      <a16:colId xmlns:a16="http://schemas.microsoft.com/office/drawing/2014/main" val="20001"/>
                    </a:ext>
                  </a:extLst>
                </a:gridCol>
                <a:gridCol w="3061550">
                  <a:extLst>
                    <a:ext uri="{9D8B030D-6E8A-4147-A177-3AD203B41FA5}">
                      <a16:colId xmlns:a16="http://schemas.microsoft.com/office/drawing/2014/main" val="20002"/>
                    </a:ext>
                  </a:extLst>
                </a:gridCol>
              </a:tblGrid>
              <a:tr h="296475">
                <a:tc>
                  <a:txBody>
                    <a:bodyPr/>
                    <a:lstStyle/>
                    <a:p>
                      <a:pPr marL="0" marR="0" lvl="0" indent="0" algn="l" rtl="0">
                        <a:spcBef>
                          <a:spcPts val="0"/>
                        </a:spcBef>
                        <a:spcAft>
                          <a:spcPts val="0"/>
                        </a:spcAft>
                        <a:buNone/>
                      </a:pPr>
                      <a:endParaRPr sz="1600"/>
                    </a:p>
                  </a:txBody>
                  <a:tcPr marL="0" marR="0" marT="0" marB="0"/>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Entry Level -Indoor only </a:t>
                      </a:r>
                      <a:endParaRPr/>
                    </a:p>
                  </a:txBody>
                  <a:tcPr marL="0" marR="0" marT="0" marB="0" anchor="ctr"/>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Advanced Features </a:t>
                      </a:r>
                      <a:endParaRPr/>
                    </a:p>
                  </a:txBody>
                  <a:tcPr marL="0" marR="0" marT="0" marB="0" anchor="ctr"/>
                </a:tc>
                <a:extLst>
                  <a:ext uri="{0D108BD9-81ED-4DB2-BD59-A6C34878D82A}">
                    <a16:rowId xmlns:a16="http://schemas.microsoft.com/office/drawing/2014/main" val="10000"/>
                  </a:ext>
                </a:extLst>
              </a:tr>
              <a:tr h="247600">
                <a:tc>
                  <a:txBody>
                    <a:bodyPr/>
                    <a:lstStyle/>
                    <a:p>
                      <a:pPr marL="0" marR="0" lvl="0" indent="0" algn="l" rtl="0">
                        <a:lnSpc>
                          <a:spcPct val="100000"/>
                        </a:lnSpc>
                        <a:spcBef>
                          <a:spcPts val="0"/>
                        </a:spcBef>
                        <a:spcAft>
                          <a:spcPts val="0"/>
                        </a:spcAft>
                        <a:buClr>
                          <a:srgbClr val="1B365D"/>
                        </a:buClr>
                        <a:buSzPts val="1100"/>
                        <a:buFont typeface="Calibri"/>
                        <a:buNone/>
                      </a:pPr>
                      <a:r>
                        <a:rPr lang="en-US" sz="1100" b="1">
                          <a:solidFill>
                            <a:srgbClr val="1B365D"/>
                          </a:solidFill>
                        </a:rPr>
                        <a:t>Features </a:t>
                      </a:r>
                      <a:endParaRPr/>
                    </a:p>
                  </a:txBody>
                  <a:tcPr marL="7200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CR1000 </a:t>
                      </a:r>
                      <a:endParaRPr/>
                    </a:p>
                  </a:txBody>
                  <a:tcPr marL="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CR3000 </a:t>
                      </a:r>
                      <a:endParaRPr/>
                    </a:p>
                  </a:txBody>
                  <a:tcPr marL="0" marR="0" marT="36000" marB="0">
                    <a:solidFill>
                      <a:schemeClr val="lt2"/>
                    </a:solidFill>
                  </a:tcPr>
                </a:tc>
                <a:extLst>
                  <a:ext uri="{0D108BD9-81ED-4DB2-BD59-A6C34878D82A}">
                    <a16:rowId xmlns:a16="http://schemas.microsoft.com/office/drawing/2014/main" val="10001"/>
                  </a:ext>
                </a:extLst>
              </a:tr>
              <a:tr h="307900">
                <a:tc>
                  <a:txBody>
                    <a:bodyPr/>
                    <a:lstStyle/>
                    <a:p>
                      <a:pPr marL="0" marR="0" lvl="0" indent="0" algn="l" rtl="0">
                        <a:lnSpc>
                          <a:spcPct val="100000"/>
                        </a:lnSpc>
                        <a:spcBef>
                          <a:spcPts val="0"/>
                        </a:spcBef>
                        <a:spcAft>
                          <a:spcPts val="0"/>
                        </a:spcAft>
                        <a:buClr>
                          <a:srgbClr val="1B365D"/>
                        </a:buClr>
                        <a:buSzPts val="1000"/>
                        <a:buFont typeface="Calibri"/>
                        <a:buNone/>
                      </a:pPr>
                      <a:r>
                        <a:rPr lang="en-US" sz="1000" b="1">
                          <a:solidFill>
                            <a:srgbClr val="1B365D"/>
                          </a:solidFill>
                        </a:rPr>
                        <a:t>Sizes </a:t>
                      </a:r>
                      <a:endParaRPr/>
                    </a:p>
                  </a:txBody>
                  <a:tcPr marL="72000" marR="0" marT="36000" marB="0" anchor="ctr"/>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1">
                          <a:solidFill>
                            <a:srgbClr val="1B365D"/>
                          </a:solidFill>
                        </a:rPr>
                        <a:t>4", 7", 10" Indoor Only </a:t>
                      </a:r>
                      <a:endParaRPr/>
                    </a:p>
                  </a:txBody>
                  <a:tcPr marL="72000" marR="0" marT="36000" marB="0" anchor="ctr"/>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1">
                          <a:solidFill>
                            <a:srgbClr val="1B365D"/>
                          </a:solidFill>
                        </a:rPr>
                        <a:t>4", 7", 10", </a:t>
                      </a:r>
                      <a:r>
                        <a:rPr lang="en-US" sz="1000" b="1">
                          <a:solidFill>
                            <a:schemeClr val="accent3"/>
                          </a:solidFill>
                        </a:rPr>
                        <a:t>15"</a:t>
                      </a:r>
                      <a:r>
                        <a:rPr lang="en-US" sz="1000" b="1">
                          <a:solidFill>
                            <a:srgbClr val="1B365D"/>
                          </a:solidFill>
                        </a:rPr>
                        <a:t> Indoor Only </a:t>
                      </a:r>
                      <a:endParaRPr/>
                    </a:p>
                  </a:txBody>
                  <a:tcPr marL="72000" marR="0" marT="36000" marB="0" anchor="ctr"/>
                </a:tc>
                <a:extLst>
                  <a:ext uri="{0D108BD9-81ED-4DB2-BD59-A6C34878D82A}">
                    <a16:rowId xmlns:a16="http://schemas.microsoft.com/office/drawing/2014/main" val="10002"/>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Serial Ports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2 </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Up to 4 </a:t>
                      </a:r>
                      <a:endParaRPr/>
                    </a:p>
                  </a:txBody>
                  <a:tcPr marL="72000" marR="0" marT="36000" marB="0"/>
                </a:tc>
                <a:extLst>
                  <a:ext uri="{0D108BD9-81ED-4DB2-BD59-A6C34878D82A}">
                    <a16:rowId xmlns:a16="http://schemas.microsoft.com/office/drawing/2014/main" val="10003"/>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Ethernet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1 </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Up to 2 </a:t>
                      </a:r>
                      <a:endParaRPr/>
                    </a:p>
                  </a:txBody>
                  <a:tcPr marL="72000" marR="0" marT="36000" marB="0"/>
                </a:tc>
                <a:extLst>
                  <a:ext uri="{0D108BD9-81ED-4DB2-BD59-A6C34878D82A}">
                    <a16:rowId xmlns:a16="http://schemas.microsoft.com/office/drawing/2014/main" val="10004"/>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USB Host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Up to 2 </a:t>
                      </a:r>
                      <a:endParaRPr/>
                    </a:p>
                  </a:txBody>
                  <a:tcPr marL="72000" marR="0" marT="36000" marB="0"/>
                </a:tc>
                <a:extLst>
                  <a:ext uri="{0D108BD9-81ED-4DB2-BD59-A6C34878D82A}">
                    <a16:rowId xmlns:a16="http://schemas.microsoft.com/office/drawing/2014/main" val="10005"/>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Programmed with Crimson 3.1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6"/>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C-Type User Programming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7"/>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Crimson Control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extLst>
                  <a:ext uri="{0D108BD9-81ED-4DB2-BD59-A6C34878D82A}">
                    <a16:rowId xmlns:a16="http://schemas.microsoft.com/office/drawing/2014/main" val="10008"/>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MQTT Cloud Hooks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9"/>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OPC-UA Client / Server/ HA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10"/>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Protocol Converter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11"/>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Simultaneous Conversions (max)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6</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15</a:t>
                      </a:r>
                      <a:endParaRPr/>
                    </a:p>
                  </a:txBody>
                  <a:tcPr marL="72000" marR="0" marT="36000" marB="0"/>
                </a:tc>
                <a:extLst>
                  <a:ext uri="{0D108BD9-81ED-4DB2-BD59-A6C34878D82A}">
                    <a16:rowId xmlns:a16="http://schemas.microsoft.com/office/drawing/2014/main" val="10012"/>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Web Server, FTP, Data Logging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Yes</a:t>
                      </a:r>
                      <a:endParaRPr/>
                    </a:p>
                  </a:txBody>
                  <a:tcPr marL="72000" marR="0" marT="36000" marB="0"/>
                </a:tc>
                <a:extLst>
                  <a:ext uri="{0D108BD9-81ED-4DB2-BD59-A6C34878D82A}">
                    <a16:rowId xmlns:a16="http://schemas.microsoft.com/office/drawing/2014/main" val="10013"/>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Expansion Ports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1</a:t>
                      </a:r>
                      <a:endParaRPr/>
                    </a:p>
                  </a:txBody>
                  <a:tcPr marL="72000" marR="0" marT="36000" marB="0"/>
                </a:tc>
                <a:extLst>
                  <a:ext uri="{0D108BD9-81ED-4DB2-BD59-A6C34878D82A}">
                    <a16:rowId xmlns:a16="http://schemas.microsoft.com/office/drawing/2014/main" val="10014"/>
                  </a:ext>
                </a:extLst>
              </a:tr>
              <a:tr h="21052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Temperature Range </a:t>
                      </a:r>
                      <a:endParaRPr/>
                    </a:p>
                  </a:txBody>
                  <a:tcPr marL="72000" marR="0" marT="36000" marB="0"/>
                </a:tc>
                <a:tc>
                  <a:txBody>
                    <a:bodyPr/>
                    <a:lstStyle/>
                    <a:p>
                      <a:pPr marL="0" marR="0" lvl="0" indent="0" algn="l" rtl="0">
                        <a:spcBef>
                          <a:spcPts val="0"/>
                        </a:spcBef>
                        <a:spcAft>
                          <a:spcPts val="0"/>
                        </a:spcAft>
                        <a:buNone/>
                      </a:pPr>
                      <a:r>
                        <a:rPr lang="en-US" sz="900" b="0">
                          <a:solidFill>
                            <a:srgbClr val="1B365D"/>
                          </a:solidFill>
                        </a:rPr>
                        <a:t>- 10 deg to 50 deg * C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- 10 deg to 50 deg * C </a:t>
                      </a:r>
                      <a:endParaRPr/>
                    </a:p>
                  </a:txBody>
                  <a:tcPr marL="72000" marR="0" marT="36000" marB="0"/>
                </a:tc>
                <a:extLst>
                  <a:ext uri="{0D108BD9-81ED-4DB2-BD59-A6C34878D82A}">
                    <a16:rowId xmlns:a16="http://schemas.microsoft.com/office/drawing/2014/main" val="1001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67"/>
          <p:cNvSpPr txBox="1"/>
          <p:nvPr/>
        </p:nvSpPr>
        <p:spPr>
          <a:xfrm>
            <a:off x="428598" y="1229738"/>
            <a:ext cx="2939415" cy="2600712"/>
          </a:xfrm>
          <a:prstGeom prst="rect">
            <a:avLst/>
          </a:prstGeom>
          <a:noFill/>
          <a:ln>
            <a:noFill/>
          </a:ln>
        </p:spPr>
        <p:txBody>
          <a:bodyPr spcFirstLastPara="1" wrap="square" lIns="91425" tIns="45700" rIns="91425" bIns="45700" anchor="t" anchorCtr="0">
            <a:spAutoFit/>
          </a:bodyPr>
          <a:lstStyle/>
          <a:p>
            <a:pPr marL="144000" marR="0" lvl="0" indent="-144000" algn="l" rtl="0">
              <a:spcBef>
                <a:spcPts val="0"/>
              </a:spcBef>
              <a:spcAft>
                <a:spcPts val="0"/>
              </a:spcAft>
              <a:buNone/>
            </a:pPr>
            <a:r>
              <a:rPr lang="en-US" sz="1400" b="1">
                <a:solidFill>
                  <a:srgbClr val="1B365D"/>
                </a:solidFill>
                <a:latin typeface="Calibri"/>
                <a:ea typeface="Calibri"/>
                <a:cs typeface="Calibri"/>
                <a:sym typeface="Calibri"/>
              </a:rPr>
              <a:t>CR3000 advanced features</a:t>
            </a:r>
            <a:endParaRPr/>
          </a:p>
          <a:p>
            <a:pPr marL="144000" marR="0" lvl="0" indent="-144000" algn="l" rtl="0">
              <a:spcBef>
                <a:spcPts val="60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DATA Collection </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USB Host Ports</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OPC-UA Client Server &amp; HA</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Cloud Connectors </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FTP Client/Server</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SQL SYNC/SQL Queries</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Mail</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Web Server </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Remote Access </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Custom WEB Pages</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Class 1 Div. 2 Groups A, B, C, and D T4</a:t>
            </a:r>
            <a:endParaRPr/>
          </a:p>
          <a:p>
            <a:pPr marL="144000" marR="0" lvl="0" indent="-14400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Expansion Communication Module</a:t>
            </a:r>
            <a:endParaRPr/>
          </a:p>
        </p:txBody>
      </p:sp>
      <p:sp>
        <p:nvSpPr>
          <p:cNvPr id="1078" name="Google Shape;1078;p67"/>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CR3000 </a:t>
            </a:r>
            <a:endParaRPr/>
          </a:p>
        </p:txBody>
      </p:sp>
      <p:sp>
        <p:nvSpPr>
          <p:cNvPr id="1079" name="Google Shape;1079;p67"/>
          <p:cNvSpPr txBox="1"/>
          <p:nvPr/>
        </p:nvSpPr>
        <p:spPr>
          <a:xfrm>
            <a:off x="428598" y="854557"/>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Advanced Feature Set</a:t>
            </a:r>
            <a:endParaRPr/>
          </a:p>
        </p:txBody>
      </p:sp>
      <p:grpSp>
        <p:nvGrpSpPr>
          <p:cNvPr id="1080" name="Google Shape;1080;p67"/>
          <p:cNvGrpSpPr/>
          <p:nvPr/>
        </p:nvGrpSpPr>
        <p:grpSpPr>
          <a:xfrm>
            <a:off x="4908090" y="1229738"/>
            <a:ext cx="1927045" cy="2255919"/>
            <a:chOff x="10171186" y="3742661"/>
            <a:chExt cx="1622824" cy="1899778"/>
          </a:xfrm>
        </p:grpSpPr>
        <p:pic>
          <p:nvPicPr>
            <p:cNvPr id="1081" name="Google Shape;1081;p67"/>
            <p:cNvPicPr preferRelativeResize="0"/>
            <p:nvPr/>
          </p:nvPicPr>
          <p:blipFill rotWithShape="1">
            <a:blip r:embed="rId3">
              <a:alphaModFix/>
            </a:blip>
            <a:srcRect/>
            <a:stretch/>
          </p:blipFill>
          <p:spPr>
            <a:xfrm>
              <a:off x="10171186" y="3742661"/>
              <a:ext cx="1622824" cy="1502734"/>
            </a:xfrm>
            <a:prstGeom prst="rect">
              <a:avLst/>
            </a:prstGeom>
            <a:noFill/>
            <a:ln>
              <a:noFill/>
            </a:ln>
          </p:spPr>
        </p:pic>
        <p:sp>
          <p:nvSpPr>
            <p:cNvPr id="1084" name="Google Shape;1084;p67"/>
            <p:cNvSpPr/>
            <p:nvPr/>
          </p:nvSpPr>
          <p:spPr>
            <a:xfrm>
              <a:off x="10482985" y="5357332"/>
              <a:ext cx="999224" cy="285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43D5D"/>
                  </a:solidFill>
                  <a:latin typeface="Calibri"/>
                  <a:ea typeface="Calibri"/>
                  <a:cs typeface="Calibri"/>
                  <a:sym typeface="Calibri"/>
                </a:rPr>
                <a:t>CR3000</a:t>
              </a:r>
              <a:endParaRPr sz="1600">
                <a:solidFill>
                  <a:srgbClr val="043D5D"/>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69"/>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CR3000</a:t>
            </a:r>
            <a:endParaRPr/>
          </a:p>
        </p:txBody>
      </p:sp>
      <p:grpSp>
        <p:nvGrpSpPr>
          <p:cNvPr id="1096" name="Google Shape;1096;p69"/>
          <p:cNvGrpSpPr/>
          <p:nvPr/>
        </p:nvGrpSpPr>
        <p:grpSpPr>
          <a:xfrm>
            <a:off x="3182056" y="1889314"/>
            <a:ext cx="2542392" cy="1437898"/>
            <a:chOff x="1791516" y="-139086"/>
            <a:chExt cx="5888108" cy="3042432"/>
          </a:xfrm>
        </p:grpSpPr>
        <p:pic>
          <p:nvPicPr>
            <p:cNvPr id="1097" name="Google Shape;1097;p69"/>
            <p:cNvPicPr preferRelativeResize="0"/>
            <p:nvPr/>
          </p:nvPicPr>
          <p:blipFill rotWithShape="1">
            <a:blip r:embed="rId3">
              <a:alphaModFix/>
            </a:blip>
            <a:srcRect/>
            <a:stretch/>
          </p:blipFill>
          <p:spPr>
            <a:xfrm>
              <a:off x="4678929" y="-139086"/>
              <a:ext cx="3000695" cy="2820654"/>
            </a:xfrm>
            <a:prstGeom prst="rect">
              <a:avLst/>
            </a:prstGeom>
            <a:noFill/>
            <a:ln>
              <a:noFill/>
            </a:ln>
          </p:spPr>
        </p:pic>
        <p:pic>
          <p:nvPicPr>
            <p:cNvPr id="1098" name="Google Shape;1098;p69"/>
            <p:cNvPicPr preferRelativeResize="0"/>
            <p:nvPr/>
          </p:nvPicPr>
          <p:blipFill rotWithShape="1">
            <a:blip r:embed="rId4">
              <a:alphaModFix/>
            </a:blip>
            <a:srcRect/>
            <a:stretch/>
          </p:blipFill>
          <p:spPr>
            <a:xfrm>
              <a:off x="3687330" y="514536"/>
              <a:ext cx="2491945" cy="2307541"/>
            </a:xfrm>
            <a:prstGeom prst="rect">
              <a:avLst/>
            </a:prstGeom>
            <a:noFill/>
            <a:ln>
              <a:noFill/>
            </a:ln>
          </p:spPr>
        </p:pic>
        <p:pic>
          <p:nvPicPr>
            <p:cNvPr id="1099" name="Google Shape;1099;p69"/>
            <p:cNvPicPr preferRelativeResize="0"/>
            <p:nvPr/>
          </p:nvPicPr>
          <p:blipFill rotWithShape="1">
            <a:blip r:embed="rId5">
              <a:alphaModFix/>
            </a:blip>
            <a:srcRect/>
            <a:stretch/>
          </p:blipFill>
          <p:spPr>
            <a:xfrm>
              <a:off x="2722987" y="1271241"/>
              <a:ext cx="1928687" cy="1612383"/>
            </a:xfrm>
            <a:prstGeom prst="rect">
              <a:avLst/>
            </a:prstGeom>
            <a:noFill/>
            <a:ln>
              <a:noFill/>
            </a:ln>
          </p:spPr>
        </p:pic>
        <p:pic>
          <p:nvPicPr>
            <p:cNvPr id="1100" name="Google Shape;1100;p69"/>
            <p:cNvPicPr preferRelativeResize="0"/>
            <p:nvPr/>
          </p:nvPicPr>
          <p:blipFill rotWithShape="1">
            <a:blip r:embed="rId6">
              <a:alphaModFix/>
            </a:blip>
            <a:srcRect/>
            <a:stretch/>
          </p:blipFill>
          <p:spPr>
            <a:xfrm>
              <a:off x="1791516" y="1600200"/>
              <a:ext cx="1467507" cy="1303146"/>
            </a:xfrm>
            <a:prstGeom prst="rect">
              <a:avLst/>
            </a:prstGeom>
            <a:noFill/>
            <a:ln>
              <a:noFill/>
            </a:ln>
          </p:spPr>
        </p:pic>
      </p:grpSp>
      <p:sp>
        <p:nvSpPr>
          <p:cNvPr id="1101" name="Google Shape;1101;p69"/>
          <p:cNvSpPr txBox="1"/>
          <p:nvPr/>
        </p:nvSpPr>
        <p:spPr>
          <a:xfrm>
            <a:off x="381000" y="1266740"/>
            <a:ext cx="2176159" cy="113569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1B365D"/>
                </a:solidFill>
                <a:latin typeface="Calibri"/>
                <a:ea typeface="Calibri"/>
                <a:cs typeface="Calibri"/>
                <a:sym typeface="Calibri"/>
              </a:rPr>
              <a:t>Wider range of display options</a:t>
            </a:r>
            <a:endParaRPr/>
          </a:p>
          <a:p>
            <a:pPr marL="0" marR="0" lvl="1" indent="0" algn="r" rtl="0">
              <a:lnSpc>
                <a:spcPct val="90000"/>
              </a:lnSpc>
              <a:spcBef>
                <a:spcPts val="0"/>
              </a:spcBef>
              <a:spcAft>
                <a:spcPts val="0"/>
              </a:spcAft>
              <a:buNone/>
            </a:pPr>
            <a:r>
              <a:rPr lang="en-US" sz="900" b="0" i="0" u="none" strike="noStrike" cap="none">
                <a:solidFill>
                  <a:srgbClr val="000000"/>
                </a:solidFill>
                <a:latin typeface="Calibri"/>
                <a:ea typeface="Calibri"/>
                <a:cs typeface="Calibri"/>
                <a:sym typeface="Calibri"/>
              </a:rPr>
              <a:t>4.3 inch</a:t>
            </a:r>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7 inch</a:t>
            </a:r>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10.4 inch</a:t>
            </a:r>
            <a:endParaRPr/>
          </a:p>
          <a:p>
            <a:pPr marL="0" marR="0" lvl="1" indent="0" algn="r" rtl="0">
              <a:lnSpc>
                <a:spcPct val="90000"/>
              </a:lnSpc>
              <a:spcBef>
                <a:spcPts val="135"/>
              </a:spcBef>
              <a:spcAft>
                <a:spcPts val="0"/>
              </a:spcAft>
              <a:buNone/>
            </a:pPr>
            <a:r>
              <a:rPr lang="en-US" sz="900" b="1" i="0" u="none" strike="noStrike" cap="none">
                <a:solidFill>
                  <a:srgbClr val="000000"/>
                </a:solidFill>
                <a:latin typeface="Calibri"/>
                <a:ea typeface="Calibri"/>
                <a:cs typeface="Calibri"/>
                <a:sym typeface="Calibri"/>
              </a:rPr>
              <a:t>15 inch</a:t>
            </a:r>
            <a:endParaRPr sz="900" b="1" i="0" u="none" strike="noStrike" cap="none">
              <a:solidFill>
                <a:srgbClr val="000000"/>
              </a:solidFill>
              <a:latin typeface="Calibri"/>
              <a:ea typeface="Calibri"/>
              <a:cs typeface="Calibri"/>
              <a:sym typeface="Calibri"/>
            </a:endParaRPr>
          </a:p>
          <a:p>
            <a:pPr marL="0" marR="0" lvl="0" indent="0" algn="r" rtl="0">
              <a:spcBef>
                <a:spcPts val="135"/>
              </a:spcBef>
              <a:spcAft>
                <a:spcPts val="0"/>
              </a:spcAft>
              <a:buNone/>
            </a:pPr>
            <a:r>
              <a:rPr lang="en-US" sz="900" b="1">
                <a:solidFill>
                  <a:srgbClr val="000000"/>
                </a:solidFill>
                <a:latin typeface="Calibri"/>
                <a:ea typeface="Calibri"/>
                <a:cs typeface="Calibri"/>
                <a:sym typeface="Calibri"/>
              </a:rPr>
              <a:t>Up to 1024x768 resolution</a:t>
            </a:r>
            <a:endParaRPr/>
          </a:p>
          <a:p>
            <a:pPr marL="0" marR="0" lvl="0" indent="0" algn="r" rtl="0">
              <a:spcBef>
                <a:spcPts val="0"/>
              </a:spcBef>
              <a:spcAft>
                <a:spcPts val="0"/>
              </a:spcAft>
              <a:buNone/>
            </a:pPr>
            <a:r>
              <a:rPr lang="en-US" sz="900" b="1">
                <a:solidFill>
                  <a:srgbClr val="000000"/>
                </a:solidFill>
                <a:latin typeface="Calibri"/>
                <a:ea typeface="Calibri"/>
                <a:cs typeface="Calibri"/>
                <a:sym typeface="Calibri"/>
              </a:rPr>
              <a:t>Indoor only</a:t>
            </a:r>
            <a:endParaRPr/>
          </a:p>
        </p:txBody>
      </p:sp>
      <p:sp>
        <p:nvSpPr>
          <p:cNvPr id="1102" name="Google Shape;1102;p69"/>
          <p:cNvSpPr txBox="1"/>
          <p:nvPr/>
        </p:nvSpPr>
        <p:spPr>
          <a:xfrm>
            <a:off x="6488600" y="1266740"/>
            <a:ext cx="2388418" cy="969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1B365D"/>
                </a:solidFill>
                <a:latin typeface="Calibri"/>
                <a:ea typeface="Calibri"/>
                <a:cs typeface="Calibri"/>
                <a:sym typeface="Calibri"/>
              </a:rPr>
              <a:t>Industrial reliability</a:t>
            </a:r>
            <a:endParaRPr/>
          </a:p>
          <a:p>
            <a:pPr marL="0" marR="0" lvl="0" indent="0" algn="l"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Polycarbonate housing with rugged</a:t>
            </a:r>
            <a:r>
              <a:rPr lang="en-US" sz="900" b="0">
                <a:solidFill>
                  <a:srgbClr val="000000"/>
                </a:solidFill>
                <a:latin typeface="Calibri"/>
                <a:ea typeface="Calibri"/>
                <a:cs typeface="Calibri"/>
                <a:sym typeface="Calibri"/>
              </a:rPr>
              <a:t> IP66, </a:t>
            </a:r>
            <a:r>
              <a:rPr lang="en-US" sz="900">
                <a:solidFill>
                  <a:srgbClr val="000000"/>
                </a:solidFill>
                <a:latin typeface="Calibri"/>
                <a:ea typeface="Calibri"/>
                <a:cs typeface="Calibri"/>
                <a:sym typeface="Calibri"/>
              </a:rPr>
              <a:t>NEMA 4X front panel</a:t>
            </a:r>
            <a:endParaRPr/>
          </a:p>
          <a:p>
            <a:pPr marL="0" marR="0" lvl="0" indent="0" algn="l"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Real Time Clock with battery back up</a:t>
            </a:r>
            <a:endParaRPr/>
          </a:p>
          <a:p>
            <a:pPr marL="0" marR="0" lvl="0" indent="0" algn="l"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10-30vdc PS</a:t>
            </a:r>
            <a:endParaRPr/>
          </a:p>
          <a:p>
            <a:pPr marL="0" marR="0" lvl="0" indent="0" algn="l" rtl="0">
              <a:spcBef>
                <a:spcPts val="0"/>
              </a:spcBef>
              <a:spcAft>
                <a:spcPts val="0"/>
              </a:spcAft>
              <a:buNone/>
            </a:pPr>
            <a:r>
              <a:rPr lang="en-US" sz="900" b="1">
                <a:solidFill>
                  <a:srgbClr val="000000"/>
                </a:solidFill>
                <a:latin typeface="Calibri"/>
                <a:ea typeface="Calibri"/>
                <a:cs typeface="Calibri"/>
                <a:sym typeface="Calibri"/>
              </a:rPr>
              <a:t>Class I Div II </a:t>
            </a:r>
            <a:endParaRPr sz="900">
              <a:solidFill>
                <a:schemeClr val="dk1"/>
              </a:solidFill>
              <a:latin typeface="Calibri"/>
              <a:ea typeface="Calibri"/>
              <a:cs typeface="Calibri"/>
              <a:sym typeface="Calibri"/>
            </a:endParaRPr>
          </a:p>
        </p:txBody>
      </p:sp>
      <p:sp>
        <p:nvSpPr>
          <p:cNvPr id="1103" name="Google Shape;1103;p69"/>
          <p:cNvSpPr txBox="1"/>
          <p:nvPr/>
        </p:nvSpPr>
        <p:spPr>
          <a:xfrm>
            <a:off x="428597" y="3536484"/>
            <a:ext cx="2133135" cy="111722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1B365D"/>
                </a:solidFill>
                <a:latin typeface="Calibri"/>
                <a:ea typeface="Calibri"/>
                <a:cs typeface="Calibri"/>
                <a:sym typeface="Calibri"/>
              </a:rPr>
              <a:t>Expandable connectivity</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2</a:t>
            </a:r>
            <a:r>
              <a:rPr lang="en-US" sz="900">
                <a:solidFill>
                  <a:srgbClr val="000000"/>
                </a:solidFill>
                <a:latin typeface="Calibri"/>
                <a:ea typeface="Calibri"/>
                <a:cs typeface="Calibri"/>
                <a:sym typeface="Calibri"/>
              </a:rPr>
              <a:t> 10/100 Ethernet ports*</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2</a:t>
            </a:r>
            <a:r>
              <a:rPr lang="en-US" sz="900">
                <a:solidFill>
                  <a:srgbClr val="000000"/>
                </a:solidFill>
                <a:latin typeface="Calibri"/>
                <a:ea typeface="Calibri"/>
                <a:cs typeface="Calibri"/>
                <a:sym typeface="Calibri"/>
              </a:rPr>
              <a:t> RS-232 serial ports</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2 USB host ports</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2</a:t>
            </a:r>
            <a:r>
              <a:rPr lang="en-US" sz="900">
                <a:solidFill>
                  <a:srgbClr val="000000"/>
                </a:solidFill>
                <a:latin typeface="Calibri"/>
                <a:ea typeface="Calibri"/>
                <a:cs typeface="Calibri"/>
                <a:sym typeface="Calibri"/>
              </a:rPr>
              <a:t> RS-232 / RS-485 serial ports*</a:t>
            </a:r>
            <a:endParaRPr/>
          </a:p>
          <a:p>
            <a:pPr marL="0" marR="0" lvl="0" indent="0" algn="r"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1 USB port upload/download</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Expansion port 1 module</a:t>
            </a:r>
            <a:endParaRPr/>
          </a:p>
        </p:txBody>
      </p:sp>
      <p:sp>
        <p:nvSpPr>
          <p:cNvPr id="1104" name="Google Shape;1104;p69"/>
          <p:cNvSpPr txBox="1"/>
          <p:nvPr/>
        </p:nvSpPr>
        <p:spPr>
          <a:xfrm>
            <a:off x="6485060" y="3489983"/>
            <a:ext cx="2548123" cy="969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1B365D"/>
                </a:solidFill>
                <a:latin typeface="Calibri"/>
                <a:ea typeface="Calibri"/>
                <a:cs typeface="Calibri"/>
                <a:sym typeface="Calibri"/>
              </a:rPr>
              <a:t>Added performance and features</a:t>
            </a:r>
            <a:endParaRPr/>
          </a:p>
          <a:p>
            <a:pPr marL="0" marR="0" lvl="0" indent="0" algn="l"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Powerful ARM9 CPU</a:t>
            </a:r>
            <a:endParaRPr/>
          </a:p>
          <a:p>
            <a:pPr marL="0" marR="0" lvl="0" indent="0" algn="l"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Web server</a:t>
            </a:r>
            <a:endParaRPr/>
          </a:p>
          <a:p>
            <a:pPr marL="0" marR="0" lvl="0" indent="0" algn="l"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SD card for </a:t>
            </a:r>
            <a:r>
              <a:rPr lang="en-US" sz="900" b="1">
                <a:solidFill>
                  <a:srgbClr val="000000"/>
                </a:solidFill>
                <a:latin typeface="Calibri"/>
                <a:ea typeface="Calibri"/>
                <a:cs typeface="Calibri"/>
                <a:sym typeface="Calibri"/>
              </a:rPr>
              <a:t>data logging </a:t>
            </a:r>
            <a:r>
              <a:rPr lang="en-US" sz="900">
                <a:solidFill>
                  <a:srgbClr val="000000"/>
                </a:solidFill>
                <a:latin typeface="Calibri"/>
                <a:ea typeface="Calibri"/>
                <a:cs typeface="Calibri"/>
                <a:sym typeface="Calibri"/>
              </a:rPr>
              <a:t>and database upload/download</a:t>
            </a:r>
            <a:endParaRPr/>
          </a:p>
          <a:p>
            <a:pPr marL="0" marR="0" lvl="0" indent="0" algn="l"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Configured using Crimson</a:t>
            </a:r>
            <a:r>
              <a:rPr lang="en-US" sz="900" baseline="30000">
                <a:solidFill>
                  <a:srgbClr val="000000"/>
                </a:solidFill>
                <a:latin typeface="Calibri"/>
                <a:ea typeface="Calibri"/>
                <a:cs typeface="Calibri"/>
                <a:sym typeface="Calibri"/>
              </a:rPr>
              <a:t>®</a:t>
            </a:r>
            <a:r>
              <a:rPr lang="en-US" sz="900">
                <a:solidFill>
                  <a:srgbClr val="000000"/>
                </a:solidFill>
                <a:latin typeface="Calibri"/>
                <a:ea typeface="Calibri"/>
                <a:cs typeface="Calibri"/>
                <a:sym typeface="Calibri"/>
              </a:rPr>
              <a:t> 3.1 software</a:t>
            </a:r>
            <a:endParaRPr sz="900">
              <a:solidFill>
                <a:srgbClr val="000000"/>
              </a:solidFill>
              <a:latin typeface="Calibri"/>
              <a:ea typeface="Calibri"/>
              <a:cs typeface="Calibri"/>
              <a:sym typeface="Calibri"/>
            </a:endParaRPr>
          </a:p>
        </p:txBody>
      </p:sp>
      <p:grpSp>
        <p:nvGrpSpPr>
          <p:cNvPr id="1105" name="Google Shape;1105;p69"/>
          <p:cNvGrpSpPr/>
          <p:nvPr/>
        </p:nvGrpSpPr>
        <p:grpSpPr>
          <a:xfrm>
            <a:off x="2658941" y="1348655"/>
            <a:ext cx="437599" cy="368987"/>
            <a:chOff x="327647" y="1243203"/>
            <a:chExt cx="211905" cy="175890"/>
          </a:xfrm>
        </p:grpSpPr>
        <p:sp>
          <p:nvSpPr>
            <p:cNvPr id="1106" name="Google Shape;1106;p69"/>
            <p:cNvSpPr/>
            <p:nvPr/>
          </p:nvSpPr>
          <p:spPr>
            <a:xfrm>
              <a:off x="330632" y="1369789"/>
              <a:ext cx="208920" cy="49304"/>
            </a:xfrm>
            <a:custGeom>
              <a:avLst/>
              <a:gdLst/>
              <a:ahLst/>
              <a:cxnLst/>
              <a:rect l="l" t="t" r="r" b="b"/>
              <a:pathLst>
                <a:path w="208920" h="49304" extrusionOk="0">
                  <a:moveTo>
                    <a:pt x="0" y="22445"/>
                  </a:moveTo>
                  <a:lnTo>
                    <a:pt x="87111" y="22445"/>
                  </a:lnTo>
                  <a:lnTo>
                    <a:pt x="87111" y="36964"/>
                  </a:lnTo>
                  <a:lnTo>
                    <a:pt x="67325" y="36964"/>
                  </a:lnTo>
                  <a:lnTo>
                    <a:pt x="67325" y="49304"/>
                  </a:lnTo>
                  <a:lnTo>
                    <a:pt x="74437" y="49304"/>
                  </a:lnTo>
                  <a:lnTo>
                    <a:pt x="137348" y="49304"/>
                  </a:lnTo>
                  <a:lnTo>
                    <a:pt x="141203" y="49304"/>
                  </a:lnTo>
                  <a:lnTo>
                    <a:pt x="141203" y="36964"/>
                  </a:lnTo>
                  <a:lnTo>
                    <a:pt x="121799" y="36964"/>
                  </a:lnTo>
                  <a:lnTo>
                    <a:pt x="121799" y="22445"/>
                  </a:lnTo>
                  <a:lnTo>
                    <a:pt x="208920" y="22445"/>
                  </a:lnTo>
                  <a:lnTo>
                    <a:pt x="208920" y="0"/>
                  </a:lnTo>
                  <a:lnTo>
                    <a:pt x="0" y="0"/>
                  </a:lnTo>
                  <a:lnTo>
                    <a:pt x="0" y="2244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69"/>
            <p:cNvSpPr/>
            <p:nvPr/>
          </p:nvSpPr>
          <p:spPr>
            <a:xfrm>
              <a:off x="327647" y="1243203"/>
              <a:ext cx="208949" cy="114343"/>
            </a:xfrm>
            <a:custGeom>
              <a:avLst/>
              <a:gdLst/>
              <a:ahLst/>
              <a:cxnLst/>
              <a:rect l="l" t="t" r="r" b="b"/>
              <a:pathLst>
                <a:path w="208949" h="114343" extrusionOk="0">
                  <a:moveTo>
                    <a:pt x="7345" y="0"/>
                  </a:moveTo>
                  <a:lnTo>
                    <a:pt x="7345" y="114343"/>
                  </a:lnTo>
                  <a:lnTo>
                    <a:pt x="216295" y="114343"/>
                  </a:lnTo>
                  <a:lnTo>
                    <a:pt x="216295" y="0"/>
                  </a:lnTo>
                  <a:close/>
                  <a:moveTo>
                    <a:pt x="59946" y="88632"/>
                  </a:moveTo>
                  <a:cubicBezTo>
                    <a:pt x="59946" y="92012"/>
                    <a:pt x="57209" y="94753"/>
                    <a:pt x="53825" y="94753"/>
                  </a:cubicBezTo>
                  <a:lnTo>
                    <a:pt x="32577" y="94753"/>
                  </a:lnTo>
                  <a:cubicBezTo>
                    <a:pt x="29192" y="94753"/>
                    <a:pt x="26455" y="92012"/>
                    <a:pt x="26455" y="88632"/>
                  </a:cubicBezTo>
                  <a:lnTo>
                    <a:pt x="26455" y="67394"/>
                  </a:lnTo>
                  <a:cubicBezTo>
                    <a:pt x="26455" y="64013"/>
                    <a:pt x="29192" y="61272"/>
                    <a:pt x="32577" y="61272"/>
                  </a:cubicBezTo>
                  <a:lnTo>
                    <a:pt x="53825" y="61272"/>
                  </a:lnTo>
                  <a:cubicBezTo>
                    <a:pt x="57209" y="61272"/>
                    <a:pt x="59946" y="64013"/>
                    <a:pt x="59946" y="67394"/>
                  </a:cubicBezTo>
                  <a:close/>
                  <a:moveTo>
                    <a:pt x="101677" y="88632"/>
                  </a:moveTo>
                  <a:cubicBezTo>
                    <a:pt x="101677" y="92012"/>
                    <a:pt x="98940" y="94753"/>
                    <a:pt x="95556" y="94753"/>
                  </a:cubicBezTo>
                  <a:lnTo>
                    <a:pt x="74288" y="94753"/>
                  </a:lnTo>
                  <a:cubicBezTo>
                    <a:pt x="70903" y="94753"/>
                    <a:pt x="68166" y="92012"/>
                    <a:pt x="68166" y="88632"/>
                  </a:cubicBezTo>
                  <a:lnTo>
                    <a:pt x="68166" y="67394"/>
                  </a:lnTo>
                  <a:cubicBezTo>
                    <a:pt x="68166" y="64013"/>
                    <a:pt x="70903" y="61272"/>
                    <a:pt x="74288" y="61272"/>
                  </a:cubicBezTo>
                  <a:lnTo>
                    <a:pt x="95536" y="61272"/>
                  </a:lnTo>
                  <a:cubicBezTo>
                    <a:pt x="98920" y="61272"/>
                    <a:pt x="101657" y="64013"/>
                    <a:pt x="101657" y="67394"/>
                  </a:cubicBezTo>
                  <a:close/>
                  <a:moveTo>
                    <a:pt x="103443" y="47744"/>
                  </a:moveTo>
                  <a:cubicBezTo>
                    <a:pt x="103443" y="51125"/>
                    <a:pt x="100706" y="53866"/>
                    <a:pt x="97321" y="53866"/>
                  </a:cubicBezTo>
                  <a:lnTo>
                    <a:pt x="32645" y="53866"/>
                  </a:lnTo>
                  <a:cubicBezTo>
                    <a:pt x="29271" y="53866"/>
                    <a:pt x="26534" y="51137"/>
                    <a:pt x="26524" y="47764"/>
                  </a:cubicBezTo>
                  <a:lnTo>
                    <a:pt x="26455" y="25427"/>
                  </a:lnTo>
                  <a:cubicBezTo>
                    <a:pt x="26445" y="24501"/>
                    <a:pt x="26632" y="23584"/>
                    <a:pt x="27014" y="22739"/>
                  </a:cubicBezTo>
                  <a:cubicBezTo>
                    <a:pt x="28015" y="20568"/>
                    <a:pt x="30183" y="19177"/>
                    <a:pt x="32577" y="19178"/>
                  </a:cubicBezTo>
                  <a:lnTo>
                    <a:pt x="97321" y="19178"/>
                  </a:lnTo>
                  <a:cubicBezTo>
                    <a:pt x="100706" y="19178"/>
                    <a:pt x="103443" y="21919"/>
                    <a:pt x="103443" y="25300"/>
                  </a:cubicBezTo>
                  <a:close/>
                  <a:moveTo>
                    <a:pt x="190976" y="94753"/>
                  </a:moveTo>
                  <a:lnTo>
                    <a:pt x="126466" y="94753"/>
                  </a:lnTo>
                  <a:cubicBezTo>
                    <a:pt x="123160" y="94787"/>
                    <a:pt x="120404" y="92235"/>
                    <a:pt x="120178" y="88936"/>
                  </a:cubicBezTo>
                  <a:cubicBezTo>
                    <a:pt x="120012" y="85554"/>
                    <a:pt x="122621" y="82680"/>
                    <a:pt x="126006" y="82517"/>
                  </a:cubicBezTo>
                  <a:cubicBezTo>
                    <a:pt x="126103" y="82513"/>
                    <a:pt x="126202" y="82511"/>
                    <a:pt x="126300" y="82511"/>
                  </a:cubicBezTo>
                  <a:lnTo>
                    <a:pt x="190799" y="82511"/>
                  </a:lnTo>
                  <a:cubicBezTo>
                    <a:pt x="194105" y="82477"/>
                    <a:pt x="196872" y="85035"/>
                    <a:pt x="197088" y="88338"/>
                  </a:cubicBezTo>
                  <a:cubicBezTo>
                    <a:pt x="197254" y="91714"/>
                    <a:pt x="194645" y="94583"/>
                    <a:pt x="191270" y="94746"/>
                  </a:cubicBezTo>
                  <a:cubicBezTo>
                    <a:pt x="191192" y="94750"/>
                    <a:pt x="191104" y="94752"/>
                    <a:pt x="191025" y="94753"/>
                  </a:cubicBezTo>
                  <a:close/>
                  <a:moveTo>
                    <a:pt x="197156" y="66197"/>
                  </a:moveTo>
                  <a:cubicBezTo>
                    <a:pt x="197156" y="69573"/>
                    <a:pt x="194419" y="72312"/>
                    <a:pt x="191045" y="72318"/>
                  </a:cubicBezTo>
                  <a:lnTo>
                    <a:pt x="127389" y="72318"/>
                  </a:lnTo>
                  <a:cubicBezTo>
                    <a:pt x="124004" y="72318"/>
                    <a:pt x="121267" y="69577"/>
                    <a:pt x="121267" y="66197"/>
                  </a:cubicBezTo>
                  <a:lnTo>
                    <a:pt x="121267" y="25300"/>
                  </a:lnTo>
                  <a:cubicBezTo>
                    <a:pt x="121267" y="21919"/>
                    <a:pt x="124004" y="19178"/>
                    <a:pt x="127389" y="19178"/>
                  </a:cubicBezTo>
                  <a:lnTo>
                    <a:pt x="191025" y="19178"/>
                  </a:lnTo>
                  <a:cubicBezTo>
                    <a:pt x="194400" y="19178"/>
                    <a:pt x="197137" y="21914"/>
                    <a:pt x="197137" y="25290"/>
                  </a:cubicBezTo>
                  <a:cubicBezTo>
                    <a:pt x="197137" y="25293"/>
                    <a:pt x="197137" y="25297"/>
                    <a:pt x="197137" y="25300"/>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69"/>
            <p:cNvSpPr/>
            <p:nvPr/>
          </p:nvSpPr>
          <p:spPr>
            <a:xfrm>
              <a:off x="453812" y="1274624"/>
              <a:ext cx="51413" cy="28654"/>
            </a:xfrm>
            <a:custGeom>
              <a:avLst/>
              <a:gdLst/>
              <a:ahLst/>
              <a:cxnLst/>
              <a:rect l="l" t="t" r="r" b="b"/>
              <a:pathLst>
                <a:path w="51413" h="28654" extrusionOk="0">
                  <a:moveTo>
                    <a:pt x="0" y="0"/>
                  </a:moveTo>
                  <a:lnTo>
                    <a:pt x="51413" y="0"/>
                  </a:lnTo>
                  <a:lnTo>
                    <a:pt x="51413" y="28655"/>
                  </a:lnTo>
                  <a:lnTo>
                    <a:pt x="0" y="2865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69"/>
            <p:cNvSpPr/>
            <p:nvPr/>
          </p:nvSpPr>
          <p:spPr>
            <a:xfrm>
              <a:off x="400741" y="1316718"/>
              <a:ext cx="9005" cy="9005"/>
            </a:xfrm>
            <a:custGeom>
              <a:avLst/>
              <a:gdLst/>
              <a:ahLst/>
              <a:cxnLst/>
              <a:rect l="l" t="t" r="r" b="b"/>
              <a:pathLst>
                <a:path w="9005" h="9005" extrusionOk="0">
                  <a:moveTo>
                    <a:pt x="0" y="0"/>
                  </a:moveTo>
                  <a:lnTo>
                    <a:pt x="9005" y="0"/>
                  </a:lnTo>
                  <a:lnTo>
                    <a:pt x="9005" y="9005"/>
                  </a:lnTo>
                  <a:lnTo>
                    <a:pt x="0" y="900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69"/>
            <p:cNvSpPr/>
            <p:nvPr/>
          </p:nvSpPr>
          <p:spPr>
            <a:xfrm>
              <a:off x="359000" y="1316718"/>
              <a:ext cx="9005" cy="9005"/>
            </a:xfrm>
            <a:custGeom>
              <a:avLst/>
              <a:gdLst/>
              <a:ahLst/>
              <a:cxnLst/>
              <a:rect l="l" t="t" r="r" b="b"/>
              <a:pathLst>
                <a:path w="9005" h="9005" extrusionOk="0">
                  <a:moveTo>
                    <a:pt x="0" y="0"/>
                  </a:moveTo>
                  <a:lnTo>
                    <a:pt x="9005" y="0"/>
                  </a:lnTo>
                  <a:lnTo>
                    <a:pt x="9005" y="9005"/>
                  </a:lnTo>
                  <a:lnTo>
                    <a:pt x="0" y="900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69"/>
            <p:cNvSpPr/>
            <p:nvPr/>
          </p:nvSpPr>
          <p:spPr>
            <a:xfrm>
              <a:off x="359019" y="1274624"/>
              <a:ext cx="52492" cy="10202"/>
            </a:xfrm>
            <a:custGeom>
              <a:avLst/>
              <a:gdLst/>
              <a:ahLst/>
              <a:cxnLst/>
              <a:rect l="l" t="t" r="r" b="b"/>
              <a:pathLst>
                <a:path w="52492" h="10202" extrusionOk="0">
                  <a:moveTo>
                    <a:pt x="39" y="10202"/>
                  </a:moveTo>
                  <a:lnTo>
                    <a:pt x="52492" y="10202"/>
                  </a:lnTo>
                  <a:lnTo>
                    <a:pt x="52492" y="0"/>
                  </a:lnTo>
                  <a:lnTo>
                    <a:pt x="0" y="0"/>
                  </a:lnTo>
                  <a:lnTo>
                    <a:pt x="39" y="10202"/>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12" name="Google Shape;1112;p69"/>
          <p:cNvGrpSpPr/>
          <p:nvPr/>
        </p:nvGrpSpPr>
        <p:grpSpPr>
          <a:xfrm>
            <a:off x="5973130" y="1348654"/>
            <a:ext cx="401421" cy="407591"/>
            <a:chOff x="1150539" y="973344"/>
            <a:chExt cx="197890" cy="197795"/>
          </a:xfrm>
        </p:grpSpPr>
        <p:sp>
          <p:nvSpPr>
            <p:cNvPr id="1113" name="Google Shape;1113;p69"/>
            <p:cNvSpPr/>
            <p:nvPr/>
          </p:nvSpPr>
          <p:spPr>
            <a:xfrm>
              <a:off x="1279349" y="1015772"/>
              <a:ext cx="69029" cy="44154"/>
            </a:xfrm>
            <a:custGeom>
              <a:avLst/>
              <a:gdLst/>
              <a:ahLst/>
              <a:cxnLst/>
              <a:rect l="l" t="t" r="r" b="b"/>
              <a:pathLst>
                <a:path w="69029" h="44154" extrusionOk="0">
                  <a:moveTo>
                    <a:pt x="10465" y="44154"/>
                  </a:moveTo>
                  <a:lnTo>
                    <a:pt x="51725" y="23347"/>
                  </a:lnTo>
                  <a:cubicBezTo>
                    <a:pt x="54364" y="26425"/>
                    <a:pt x="58209" y="28212"/>
                    <a:pt x="62261" y="28252"/>
                  </a:cubicBezTo>
                  <a:cubicBezTo>
                    <a:pt x="64743" y="28252"/>
                    <a:pt x="67175" y="27600"/>
                    <a:pt x="69314" y="26359"/>
                  </a:cubicBezTo>
                  <a:cubicBezTo>
                    <a:pt x="76063" y="22455"/>
                    <a:pt x="78378" y="13820"/>
                    <a:pt x="74484" y="7063"/>
                  </a:cubicBezTo>
                  <a:cubicBezTo>
                    <a:pt x="71953" y="2687"/>
                    <a:pt x="67283" y="-7"/>
                    <a:pt x="62231" y="0"/>
                  </a:cubicBezTo>
                  <a:cubicBezTo>
                    <a:pt x="59750" y="0"/>
                    <a:pt x="57317" y="652"/>
                    <a:pt x="55178" y="1893"/>
                  </a:cubicBezTo>
                  <a:cubicBezTo>
                    <a:pt x="49881" y="4973"/>
                    <a:pt x="47183" y="11118"/>
                    <a:pt x="48497" y="17099"/>
                  </a:cubicBezTo>
                  <a:lnTo>
                    <a:pt x="7345" y="37866"/>
                  </a:lnTo>
                  <a:cubicBezTo>
                    <a:pt x="8601" y="39851"/>
                    <a:pt x="9641" y="41958"/>
                    <a:pt x="10465" y="44154"/>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69"/>
            <p:cNvSpPr/>
            <p:nvPr/>
          </p:nvSpPr>
          <p:spPr>
            <a:xfrm>
              <a:off x="1150605" y="1084990"/>
              <a:ext cx="73681" cy="57878"/>
            </a:xfrm>
            <a:custGeom>
              <a:avLst/>
              <a:gdLst/>
              <a:ahLst/>
              <a:cxnLst/>
              <a:rect l="l" t="t" r="r" b="b"/>
              <a:pathLst>
                <a:path w="73681" h="57878" extrusionOk="0">
                  <a:moveTo>
                    <a:pt x="73395" y="0"/>
                  </a:moveTo>
                  <a:lnTo>
                    <a:pt x="41572" y="20100"/>
                  </a:lnTo>
                  <a:cubicBezTo>
                    <a:pt x="37874" y="17138"/>
                    <a:pt x="33273" y="15515"/>
                    <a:pt x="28535" y="15500"/>
                  </a:cubicBezTo>
                  <a:cubicBezTo>
                    <a:pt x="16831" y="15500"/>
                    <a:pt x="7345" y="24987"/>
                    <a:pt x="7345" y="36689"/>
                  </a:cubicBezTo>
                  <a:cubicBezTo>
                    <a:pt x="7345" y="48391"/>
                    <a:pt x="16831" y="57878"/>
                    <a:pt x="28535" y="57878"/>
                  </a:cubicBezTo>
                  <a:cubicBezTo>
                    <a:pt x="40238" y="57884"/>
                    <a:pt x="49724" y="48401"/>
                    <a:pt x="49734" y="36699"/>
                  </a:cubicBezTo>
                  <a:cubicBezTo>
                    <a:pt x="49734" y="36696"/>
                    <a:pt x="49734" y="36692"/>
                    <a:pt x="49734" y="36689"/>
                  </a:cubicBezTo>
                  <a:cubicBezTo>
                    <a:pt x="49714" y="35116"/>
                    <a:pt x="49528" y="33551"/>
                    <a:pt x="49175" y="32019"/>
                  </a:cubicBezTo>
                  <a:lnTo>
                    <a:pt x="81027" y="11899"/>
                  </a:lnTo>
                  <a:cubicBezTo>
                    <a:pt x="77702" y="8489"/>
                    <a:pt x="75112" y="4442"/>
                    <a:pt x="73395" y="0"/>
                  </a:cubicBezTo>
                  <a:close/>
                  <a:moveTo>
                    <a:pt x="28535" y="44144"/>
                  </a:moveTo>
                  <a:cubicBezTo>
                    <a:pt x="24630" y="44144"/>
                    <a:pt x="21472" y="40982"/>
                    <a:pt x="21472" y="37081"/>
                  </a:cubicBezTo>
                  <a:cubicBezTo>
                    <a:pt x="21482" y="33183"/>
                    <a:pt x="24640" y="30023"/>
                    <a:pt x="28535" y="30018"/>
                  </a:cubicBezTo>
                  <a:cubicBezTo>
                    <a:pt x="32439" y="30018"/>
                    <a:pt x="35598" y="33179"/>
                    <a:pt x="35608" y="37081"/>
                  </a:cubicBezTo>
                  <a:cubicBezTo>
                    <a:pt x="35598" y="40982"/>
                    <a:pt x="32430" y="44135"/>
                    <a:pt x="28525" y="44125"/>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69"/>
            <p:cNvSpPr/>
            <p:nvPr/>
          </p:nvSpPr>
          <p:spPr>
            <a:xfrm>
              <a:off x="1228299" y="973344"/>
              <a:ext cx="42388" cy="64283"/>
            </a:xfrm>
            <a:custGeom>
              <a:avLst/>
              <a:gdLst/>
              <a:ahLst/>
              <a:cxnLst/>
              <a:rect l="l" t="t" r="r" b="b"/>
              <a:pathLst>
                <a:path w="42388" h="64283" extrusionOk="0">
                  <a:moveTo>
                    <a:pt x="21461" y="41084"/>
                  </a:moveTo>
                  <a:lnTo>
                    <a:pt x="21461" y="64284"/>
                  </a:lnTo>
                  <a:cubicBezTo>
                    <a:pt x="23786" y="63811"/>
                    <a:pt x="26160" y="63571"/>
                    <a:pt x="28535" y="63568"/>
                  </a:cubicBezTo>
                  <a:cubicBezTo>
                    <a:pt x="30909" y="63571"/>
                    <a:pt x="33273" y="63811"/>
                    <a:pt x="35598" y="64284"/>
                  </a:cubicBezTo>
                  <a:lnTo>
                    <a:pt x="35598" y="41084"/>
                  </a:lnTo>
                  <a:cubicBezTo>
                    <a:pt x="44054" y="38119"/>
                    <a:pt x="49714" y="30147"/>
                    <a:pt x="49734" y="21189"/>
                  </a:cubicBezTo>
                  <a:cubicBezTo>
                    <a:pt x="49724" y="9485"/>
                    <a:pt x="40238" y="0"/>
                    <a:pt x="28535" y="0"/>
                  </a:cubicBezTo>
                  <a:cubicBezTo>
                    <a:pt x="16831" y="0"/>
                    <a:pt x="7345" y="9487"/>
                    <a:pt x="7345" y="21189"/>
                  </a:cubicBezTo>
                  <a:cubicBezTo>
                    <a:pt x="7365" y="30141"/>
                    <a:pt x="13015" y="38109"/>
                    <a:pt x="21461" y="41084"/>
                  </a:cubicBezTo>
                  <a:close/>
                  <a:moveTo>
                    <a:pt x="28535" y="14499"/>
                  </a:moveTo>
                  <a:cubicBezTo>
                    <a:pt x="32439" y="14499"/>
                    <a:pt x="35598" y="17662"/>
                    <a:pt x="35598" y="21562"/>
                  </a:cubicBezTo>
                  <a:cubicBezTo>
                    <a:pt x="35598" y="25462"/>
                    <a:pt x="32439" y="28625"/>
                    <a:pt x="28535" y="28625"/>
                  </a:cubicBezTo>
                  <a:cubicBezTo>
                    <a:pt x="24630" y="28625"/>
                    <a:pt x="21472" y="25462"/>
                    <a:pt x="21472" y="21562"/>
                  </a:cubicBezTo>
                  <a:cubicBezTo>
                    <a:pt x="21481" y="17664"/>
                    <a:pt x="24640" y="14505"/>
                    <a:pt x="28535" y="14499"/>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69"/>
            <p:cNvSpPr/>
            <p:nvPr/>
          </p:nvSpPr>
          <p:spPr>
            <a:xfrm>
              <a:off x="1150539" y="1015634"/>
              <a:ext cx="69077" cy="44203"/>
            </a:xfrm>
            <a:custGeom>
              <a:avLst/>
              <a:gdLst/>
              <a:ahLst/>
              <a:cxnLst/>
              <a:rect l="l" t="t" r="r" b="b"/>
              <a:pathLst>
                <a:path w="69077" h="44203" extrusionOk="0">
                  <a:moveTo>
                    <a:pt x="14464" y="26408"/>
                  </a:moveTo>
                  <a:cubicBezTo>
                    <a:pt x="16602" y="27649"/>
                    <a:pt x="19035" y="28301"/>
                    <a:pt x="21517" y="28301"/>
                  </a:cubicBezTo>
                  <a:cubicBezTo>
                    <a:pt x="25569" y="28262"/>
                    <a:pt x="29414" y="26475"/>
                    <a:pt x="32053" y="23396"/>
                  </a:cubicBezTo>
                  <a:lnTo>
                    <a:pt x="73313" y="44203"/>
                  </a:lnTo>
                  <a:cubicBezTo>
                    <a:pt x="74137" y="41988"/>
                    <a:pt x="75177" y="39861"/>
                    <a:pt x="76423" y="37856"/>
                  </a:cubicBezTo>
                  <a:lnTo>
                    <a:pt x="35222" y="17099"/>
                  </a:lnTo>
                  <a:cubicBezTo>
                    <a:pt x="36546" y="11118"/>
                    <a:pt x="33838" y="4971"/>
                    <a:pt x="28541" y="1903"/>
                  </a:cubicBezTo>
                  <a:cubicBezTo>
                    <a:pt x="26402" y="658"/>
                    <a:pt x="23969" y="2"/>
                    <a:pt x="21497" y="0"/>
                  </a:cubicBezTo>
                  <a:cubicBezTo>
                    <a:pt x="16445" y="-3"/>
                    <a:pt x="11776" y="2690"/>
                    <a:pt x="9245" y="7063"/>
                  </a:cubicBezTo>
                  <a:cubicBezTo>
                    <a:pt x="5341" y="13822"/>
                    <a:pt x="7646" y="22468"/>
                    <a:pt x="14405" y="26376"/>
                  </a:cubicBezTo>
                  <a:cubicBezTo>
                    <a:pt x="14424" y="26387"/>
                    <a:pt x="14444" y="26397"/>
                    <a:pt x="14464" y="26408"/>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7" name="Google Shape;1117;p69"/>
            <p:cNvSpPr/>
            <p:nvPr/>
          </p:nvSpPr>
          <p:spPr>
            <a:xfrm>
              <a:off x="1228425" y="1045515"/>
              <a:ext cx="56504" cy="56504"/>
            </a:xfrm>
            <a:custGeom>
              <a:avLst/>
              <a:gdLst/>
              <a:ahLst/>
              <a:cxnLst/>
              <a:rect l="l" t="t" r="r" b="b"/>
              <a:pathLst>
                <a:path w="56504" h="56504" extrusionOk="0">
                  <a:moveTo>
                    <a:pt x="56505" y="28252"/>
                  </a:moveTo>
                  <a:cubicBezTo>
                    <a:pt x="56505" y="43856"/>
                    <a:pt x="43856" y="56505"/>
                    <a:pt x="28252" y="56505"/>
                  </a:cubicBezTo>
                  <a:cubicBezTo>
                    <a:pt x="12649" y="56505"/>
                    <a:pt x="0" y="43856"/>
                    <a:pt x="0" y="28252"/>
                  </a:cubicBezTo>
                  <a:cubicBezTo>
                    <a:pt x="0" y="12649"/>
                    <a:pt x="12649" y="0"/>
                    <a:pt x="28252" y="0"/>
                  </a:cubicBezTo>
                  <a:cubicBezTo>
                    <a:pt x="43856" y="0"/>
                    <a:pt x="56505" y="12649"/>
                    <a:pt x="56505" y="28252"/>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8" name="Google Shape;1118;p69"/>
            <p:cNvSpPr/>
            <p:nvPr/>
          </p:nvSpPr>
          <p:spPr>
            <a:xfrm>
              <a:off x="1274748" y="1084990"/>
              <a:ext cx="73681" cy="57878"/>
            </a:xfrm>
            <a:custGeom>
              <a:avLst/>
              <a:gdLst/>
              <a:ahLst/>
              <a:cxnLst/>
              <a:rect l="l" t="t" r="r" b="b"/>
              <a:pathLst>
                <a:path w="73681" h="57878" extrusionOk="0">
                  <a:moveTo>
                    <a:pt x="59789" y="15500"/>
                  </a:moveTo>
                  <a:cubicBezTo>
                    <a:pt x="55051" y="15518"/>
                    <a:pt x="50450" y="17140"/>
                    <a:pt x="46751" y="20100"/>
                  </a:cubicBezTo>
                  <a:lnTo>
                    <a:pt x="14977" y="0"/>
                  </a:lnTo>
                  <a:cubicBezTo>
                    <a:pt x="13261" y="4440"/>
                    <a:pt x="10661" y="8487"/>
                    <a:pt x="7345" y="11899"/>
                  </a:cubicBezTo>
                  <a:lnTo>
                    <a:pt x="39198" y="32019"/>
                  </a:lnTo>
                  <a:cubicBezTo>
                    <a:pt x="38845" y="33552"/>
                    <a:pt x="38658" y="35117"/>
                    <a:pt x="38648" y="36689"/>
                  </a:cubicBezTo>
                  <a:cubicBezTo>
                    <a:pt x="38648" y="48391"/>
                    <a:pt x="48134" y="57878"/>
                    <a:pt x="59838" y="57878"/>
                  </a:cubicBezTo>
                  <a:cubicBezTo>
                    <a:pt x="71541" y="57878"/>
                    <a:pt x="81027" y="48391"/>
                    <a:pt x="81027" y="36689"/>
                  </a:cubicBezTo>
                  <a:cubicBezTo>
                    <a:pt x="81027" y="24987"/>
                    <a:pt x="71541" y="15500"/>
                    <a:pt x="59838" y="15500"/>
                  </a:cubicBezTo>
                  <a:cubicBezTo>
                    <a:pt x="59818" y="15500"/>
                    <a:pt x="59808" y="15500"/>
                    <a:pt x="59789" y="15500"/>
                  </a:cubicBezTo>
                  <a:close/>
                  <a:moveTo>
                    <a:pt x="59789" y="44125"/>
                  </a:moveTo>
                  <a:cubicBezTo>
                    <a:pt x="55884" y="44125"/>
                    <a:pt x="52726" y="40962"/>
                    <a:pt x="52726" y="37062"/>
                  </a:cubicBezTo>
                  <a:cubicBezTo>
                    <a:pt x="52736" y="33163"/>
                    <a:pt x="55894" y="30004"/>
                    <a:pt x="59789" y="29998"/>
                  </a:cubicBezTo>
                  <a:cubicBezTo>
                    <a:pt x="63693" y="29998"/>
                    <a:pt x="66852" y="33161"/>
                    <a:pt x="66852" y="37062"/>
                  </a:cubicBezTo>
                  <a:cubicBezTo>
                    <a:pt x="66852" y="40962"/>
                    <a:pt x="63693" y="44125"/>
                    <a:pt x="59789" y="44125"/>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9" name="Google Shape;1119;p69"/>
            <p:cNvSpPr/>
            <p:nvPr/>
          </p:nvSpPr>
          <p:spPr>
            <a:xfrm>
              <a:off x="1235364" y="1107199"/>
              <a:ext cx="28259" cy="63940"/>
            </a:xfrm>
            <a:custGeom>
              <a:avLst/>
              <a:gdLst/>
              <a:ahLst/>
              <a:cxnLst/>
              <a:rect l="l" t="t" r="r" b="b"/>
              <a:pathLst>
                <a:path w="28259" h="63940" extrusionOk="0">
                  <a:moveTo>
                    <a:pt x="28532" y="37572"/>
                  </a:moveTo>
                  <a:cubicBezTo>
                    <a:pt x="27424" y="36938"/>
                    <a:pt x="26237" y="36453"/>
                    <a:pt x="25000" y="36130"/>
                  </a:cubicBezTo>
                  <a:lnTo>
                    <a:pt x="25000" y="0"/>
                  </a:lnTo>
                  <a:cubicBezTo>
                    <a:pt x="23833" y="180"/>
                    <a:pt x="22656" y="302"/>
                    <a:pt x="21469" y="363"/>
                  </a:cubicBezTo>
                  <a:cubicBezTo>
                    <a:pt x="20282" y="301"/>
                    <a:pt x="19105" y="180"/>
                    <a:pt x="17938" y="0"/>
                  </a:cubicBezTo>
                  <a:lnTo>
                    <a:pt x="17938" y="36130"/>
                  </a:lnTo>
                  <a:cubicBezTo>
                    <a:pt x="14259" y="37074"/>
                    <a:pt x="11130" y="39462"/>
                    <a:pt x="9236" y="42751"/>
                  </a:cubicBezTo>
                  <a:cubicBezTo>
                    <a:pt x="5341" y="49508"/>
                    <a:pt x="7657" y="58143"/>
                    <a:pt x="14406" y="62047"/>
                  </a:cubicBezTo>
                  <a:cubicBezTo>
                    <a:pt x="16554" y="63288"/>
                    <a:pt x="18987" y="63941"/>
                    <a:pt x="21459" y="63941"/>
                  </a:cubicBezTo>
                  <a:cubicBezTo>
                    <a:pt x="26511" y="63940"/>
                    <a:pt x="31171" y="61248"/>
                    <a:pt x="33702" y="56877"/>
                  </a:cubicBezTo>
                  <a:cubicBezTo>
                    <a:pt x="37606" y="50130"/>
                    <a:pt x="35311" y="41495"/>
                    <a:pt x="28562" y="37587"/>
                  </a:cubicBezTo>
                  <a:cubicBezTo>
                    <a:pt x="28552" y="37582"/>
                    <a:pt x="28542" y="37577"/>
                    <a:pt x="28532" y="37572"/>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20" name="Google Shape;1120;p69"/>
          <p:cNvGrpSpPr/>
          <p:nvPr/>
        </p:nvGrpSpPr>
        <p:grpSpPr>
          <a:xfrm>
            <a:off x="5973130" y="3570826"/>
            <a:ext cx="397696" cy="467792"/>
            <a:chOff x="2819209" y="2008409"/>
            <a:chExt cx="131285" cy="152014"/>
          </a:xfrm>
        </p:grpSpPr>
        <p:sp>
          <p:nvSpPr>
            <p:cNvPr id="1121" name="Google Shape;1121;p69"/>
            <p:cNvSpPr/>
            <p:nvPr/>
          </p:nvSpPr>
          <p:spPr>
            <a:xfrm>
              <a:off x="2819209" y="2122665"/>
              <a:ext cx="28164" cy="37444"/>
            </a:xfrm>
            <a:custGeom>
              <a:avLst/>
              <a:gdLst/>
              <a:ahLst/>
              <a:cxnLst/>
              <a:rect l="l" t="t" r="r" b="b"/>
              <a:pathLst>
                <a:path w="28164" h="37444" extrusionOk="0">
                  <a:moveTo>
                    <a:pt x="7345" y="0"/>
                  </a:moveTo>
                  <a:lnTo>
                    <a:pt x="35509" y="0"/>
                  </a:lnTo>
                  <a:lnTo>
                    <a:pt x="35509" y="37444"/>
                  </a:lnTo>
                  <a:lnTo>
                    <a:pt x="7345" y="3744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2" name="Google Shape;1122;p69"/>
            <p:cNvSpPr/>
            <p:nvPr/>
          </p:nvSpPr>
          <p:spPr>
            <a:xfrm>
              <a:off x="2862412" y="2089056"/>
              <a:ext cx="28164" cy="71052"/>
            </a:xfrm>
            <a:custGeom>
              <a:avLst/>
              <a:gdLst/>
              <a:ahLst/>
              <a:cxnLst/>
              <a:rect l="l" t="t" r="r" b="b"/>
              <a:pathLst>
                <a:path w="28164" h="71052" extrusionOk="0">
                  <a:moveTo>
                    <a:pt x="7345" y="0"/>
                  </a:moveTo>
                  <a:lnTo>
                    <a:pt x="35509" y="0"/>
                  </a:lnTo>
                  <a:lnTo>
                    <a:pt x="35509" y="71053"/>
                  </a:lnTo>
                  <a:lnTo>
                    <a:pt x="7345" y="7105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3" name="Google Shape;1123;p69"/>
            <p:cNvSpPr/>
            <p:nvPr/>
          </p:nvSpPr>
          <p:spPr>
            <a:xfrm>
              <a:off x="2905614" y="2055458"/>
              <a:ext cx="28164" cy="104965"/>
            </a:xfrm>
            <a:custGeom>
              <a:avLst/>
              <a:gdLst/>
              <a:ahLst/>
              <a:cxnLst/>
              <a:rect l="l" t="t" r="r" b="b"/>
              <a:pathLst>
                <a:path w="28164" h="104965" extrusionOk="0">
                  <a:moveTo>
                    <a:pt x="7345" y="0"/>
                  </a:moveTo>
                  <a:lnTo>
                    <a:pt x="35509" y="0"/>
                  </a:lnTo>
                  <a:lnTo>
                    <a:pt x="35509" y="104965"/>
                  </a:lnTo>
                  <a:lnTo>
                    <a:pt x="7345" y="10496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4" name="Google Shape;1124;p69"/>
            <p:cNvSpPr/>
            <p:nvPr/>
          </p:nvSpPr>
          <p:spPr>
            <a:xfrm>
              <a:off x="2888977" y="2008409"/>
              <a:ext cx="61517" cy="38081"/>
            </a:xfrm>
            <a:custGeom>
              <a:avLst/>
              <a:gdLst/>
              <a:ahLst/>
              <a:cxnLst/>
              <a:rect l="l" t="t" r="r" b="b"/>
              <a:pathLst>
                <a:path w="61517" h="38081" extrusionOk="0">
                  <a:moveTo>
                    <a:pt x="38070" y="0"/>
                  </a:moveTo>
                  <a:lnTo>
                    <a:pt x="7345" y="30724"/>
                  </a:lnTo>
                  <a:lnTo>
                    <a:pt x="24022" y="30724"/>
                  </a:lnTo>
                  <a:lnTo>
                    <a:pt x="24022" y="38082"/>
                  </a:lnTo>
                  <a:lnTo>
                    <a:pt x="52186" y="38082"/>
                  </a:lnTo>
                  <a:lnTo>
                    <a:pt x="52186" y="30724"/>
                  </a:lnTo>
                  <a:lnTo>
                    <a:pt x="68863" y="3072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25" name="Google Shape;1125;p69"/>
          <p:cNvSpPr txBox="1"/>
          <p:nvPr/>
        </p:nvSpPr>
        <p:spPr>
          <a:xfrm>
            <a:off x="428597" y="836322"/>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Advanced Feature Set</a:t>
            </a:r>
            <a:endParaRPr/>
          </a:p>
        </p:txBody>
      </p:sp>
      <p:grpSp>
        <p:nvGrpSpPr>
          <p:cNvPr id="1126" name="Google Shape;1126;p69"/>
          <p:cNvGrpSpPr/>
          <p:nvPr/>
        </p:nvGrpSpPr>
        <p:grpSpPr>
          <a:xfrm>
            <a:off x="2636162" y="3629419"/>
            <a:ext cx="366041" cy="380224"/>
            <a:chOff x="794498" y="748414"/>
            <a:chExt cx="155662" cy="155662"/>
          </a:xfrm>
        </p:grpSpPr>
        <p:sp>
          <p:nvSpPr>
            <p:cNvPr id="1127" name="Google Shape;1127;p69"/>
            <p:cNvSpPr/>
            <p:nvPr/>
          </p:nvSpPr>
          <p:spPr>
            <a:xfrm>
              <a:off x="796460" y="750376"/>
              <a:ext cx="151738" cy="151738"/>
            </a:xfrm>
            <a:custGeom>
              <a:avLst/>
              <a:gdLst/>
              <a:ahLst/>
              <a:cxnLst/>
              <a:rect l="l" t="t" r="r" b="b"/>
              <a:pathLst>
                <a:path w="151738" h="151738" extrusionOk="0">
                  <a:moveTo>
                    <a:pt x="159084" y="151739"/>
                  </a:moveTo>
                  <a:lnTo>
                    <a:pt x="7345" y="151739"/>
                  </a:lnTo>
                  <a:lnTo>
                    <a:pt x="7345" y="0"/>
                  </a:lnTo>
                  <a:lnTo>
                    <a:pt x="159084" y="0"/>
                  </a:lnTo>
                  <a:close/>
                  <a:moveTo>
                    <a:pt x="13898" y="145195"/>
                  </a:moveTo>
                  <a:lnTo>
                    <a:pt x="152551" y="145195"/>
                  </a:lnTo>
                  <a:lnTo>
                    <a:pt x="152551" y="6543"/>
                  </a:lnTo>
                  <a:lnTo>
                    <a:pt x="13898" y="654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69"/>
            <p:cNvSpPr/>
            <p:nvPr/>
          </p:nvSpPr>
          <p:spPr>
            <a:xfrm>
              <a:off x="794498" y="748414"/>
              <a:ext cx="155662" cy="155662"/>
            </a:xfrm>
            <a:custGeom>
              <a:avLst/>
              <a:gdLst/>
              <a:ahLst/>
              <a:cxnLst/>
              <a:rect l="l" t="t" r="r" b="b"/>
              <a:pathLst>
                <a:path w="155662" h="155662" extrusionOk="0">
                  <a:moveTo>
                    <a:pt x="163008" y="155662"/>
                  </a:moveTo>
                  <a:lnTo>
                    <a:pt x="7345" y="155662"/>
                  </a:lnTo>
                  <a:lnTo>
                    <a:pt x="7345" y="0"/>
                  </a:lnTo>
                  <a:lnTo>
                    <a:pt x="163008" y="0"/>
                  </a:lnTo>
                  <a:close/>
                  <a:moveTo>
                    <a:pt x="11269" y="151739"/>
                  </a:moveTo>
                  <a:lnTo>
                    <a:pt x="159084" y="151739"/>
                  </a:lnTo>
                  <a:lnTo>
                    <a:pt x="159084" y="3924"/>
                  </a:lnTo>
                  <a:lnTo>
                    <a:pt x="11269" y="3924"/>
                  </a:lnTo>
                  <a:close/>
                  <a:moveTo>
                    <a:pt x="156455" y="149119"/>
                  </a:moveTo>
                  <a:lnTo>
                    <a:pt x="13878" y="149119"/>
                  </a:lnTo>
                  <a:lnTo>
                    <a:pt x="13878" y="6543"/>
                  </a:lnTo>
                  <a:lnTo>
                    <a:pt x="156455" y="6543"/>
                  </a:lnTo>
                  <a:close/>
                  <a:moveTo>
                    <a:pt x="17802" y="145195"/>
                  </a:moveTo>
                  <a:lnTo>
                    <a:pt x="152531" y="145195"/>
                  </a:lnTo>
                  <a:lnTo>
                    <a:pt x="152531" y="10467"/>
                  </a:lnTo>
                  <a:lnTo>
                    <a:pt x="17802" y="10467"/>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9" name="Google Shape;1129;p69"/>
            <p:cNvSpPr/>
            <p:nvPr/>
          </p:nvSpPr>
          <p:spPr>
            <a:xfrm>
              <a:off x="815069" y="768995"/>
              <a:ext cx="114510" cy="101472"/>
            </a:xfrm>
            <a:custGeom>
              <a:avLst/>
              <a:gdLst/>
              <a:ahLst/>
              <a:cxnLst/>
              <a:rect l="l" t="t" r="r" b="b"/>
              <a:pathLst>
                <a:path w="114510" h="101472" extrusionOk="0">
                  <a:moveTo>
                    <a:pt x="98587" y="101473"/>
                  </a:moveTo>
                  <a:lnTo>
                    <a:pt x="30615" y="101473"/>
                  </a:lnTo>
                  <a:lnTo>
                    <a:pt x="30615" y="88445"/>
                  </a:lnTo>
                  <a:lnTo>
                    <a:pt x="20383" y="88445"/>
                  </a:lnTo>
                  <a:lnTo>
                    <a:pt x="20383" y="77655"/>
                  </a:lnTo>
                  <a:lnTo>
                    <a:pt x="7345" y="77655"/>
                  </a:lnTo>
                  <a:lnTo>
                    <a:pt x="7345" y="0"/>
                  </a:lnTo>
                  <a:lnTo>
                    <a:pt x="121856" y="0"/>
                  </a:lnTo>
                  <a:lnTo>
                    <a:pt x="121856" y="77625"/>
                  </a:lnTo>
                  <a:lnTo>
                    <a:pt x="108828" y="77625"/>
                  </a:lnTo>
                  <a:lnTo>
                    <a:pt x="108828" y="88416"/>
                  </a:lnTo>
                  <a:lnTo>
                    <a:pt x="98587" y="88416"/>
                  </a:lnTo>
                  <a:close/>
                  <a:moveTo>
                    <a:pt x="37158" y="94930"/>
                  </a:moveTo>
                  <a:lnTo>
                    <a:pt x="92073" y="94930"/>
                  </a:lnTo>
                  <a:lnTo>
                    <a:pt x="92073" y="81902"/>
                  </a:lnTo>
                  <a:lnTo>
                    <a:pt x="102315" y="81902"/>
                  </a:lnTo>
                  <a:lnTo>
                    <a:pt x="102315" y="71112"/>
                  </a:lnTo>
                  <a:lnTo>
                    <a:pt x="115342" y="71112"/>
                  </a:lnTo>
                  <a:lnTo>
                    <a:pt x="115342" y="6543"/>
                  </a:lnTo>
                  <a:lnTo>
                    <a:pt x="13889" y="6543"/>
                  </a:lnTo>
                  <a:lnTo>
                    <a:pt x="13889" y="71082"/>
                  </a:lnTo>
                  <a:lnTo>
                    <a:pt x="26926" y="71082"/>
                  </a:lnTo>
                  <a:lnTo>
                    <a:pt x="26926" y="81873"/>
                  </a:lnTo>
                  <a:lnTo>
                    <a:pt x="37138" y="8187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69"/>
            <p:cNvSpPr/>
            <p:nvPr/>
          </p:nvSpPr>
          <p:spPr>
            <a:xfrm>
              <a:off x="813597" y="767524"/>
              <a:ext cx="117453" cy="104415"/>
            </a:xfrm>
            <a:custGeom>
              <a:avLst/>
              <a:gdLst/>
              <a:ahLst/>
              <a:cxnLst/>
              <a:rect l="l" t="t" r="r" b="b"/>
              <a:pathLst>
                <a:path w="117453" h="104415" extrusionOk="0">
                  <a:moveTo>
                    <a:pt x="101530" y="104416"/>
                  </a:moveTo>
                  <a:lnTo>
                    <a:pt x="30615" y="104416"/>
                  </a:lnTo>
                  <a:lnTo>
                    <a:pt x="30615" y="91388"/>
                  </a:lnTo>
                  <a:lnTo>
                    <a:pt x="20383" y="91388"/>
                  </a:lnTo>
                  <a:lnTo>
                    <a:pt x="20383" y="80598"/>
                  </a:lnTo>
                  <a:lnTo>
                    <a:pt x="7345" y="80598"/>
                  </a:lnTo>
                  <a:lnTo>
                    <a:pt x="7345" y="0"/>
                  </a:lnTo>
                  <a:lnTo>
                    <a:pt x="124799" y="0"/>
                  </a:lnTo>
                  <a:lnTo>
                    <a:pt x="124799" y="80568"/>
                  </a:lnTo>
                  <a:lnTo>
                    <a:pt x="111771" y="80568"/>
                  </a:lnTo>
                  <a:lnTo>
                    <a:pt x="111771" y="91359"/>
                  </a:lnTo>
                  <a:lnTo>
                    <a:pt x="101530" y="91359"/>
                  </a:lnTo>
                  <a:close/>
                  <a:moveTo>
                    <a:pt x="33558" y="101473"/>
                  </a:moveTo>
                  <a:lnTo>
                    <a:pt x="98587" y="101473"/>
                  </a:lnTo>
                  <a:lnTo>
                    <a:pt x="98587" y="88445"/>
                  </a:lnTo>
                  <a:lnTo>
                    <a:pt x="108828" y="88445"/>
                  </a:lnTo>
                  <a:lnTo>
                    <a:pt x="108828" y="77655"/>
                  </a:lnTo>
                  <a:lnTo>
                    <a:pt x="121856" y="77655"/>
                  </a:lnTo>
                  <a:lnTo>
                    <a:pt x="121856" y="2943"/>
                  </a:lnTo>
                  <a:lnTo>
                    <a:pt x="10288" y="2943"/>
                  </a:lnTo>
                  <a:lnTo>
                    <a:pt x="10288" y="77625"/>
                  </a:lnTo>
                  <a:lnTo>
                    <a:pt x="23326" y="77625"/>
                  </a:lnTo>
                  <a:lnTo>
                    <a:pt x="23326" y="88416"/>
                  </a:lnTo>
                  <a:lnTo>
                    <a:pt x="33558" y="88416"/>
                  </a:lnTo>
                  <a:close/>
                  <a:moveTo>
                    <a:pt x="94987" y="97873"/>
                  </a:moveTo>
                  <a:lnTo>
                    <a:pt x="37158" y="97873"/>
                  </a:lnTo>
                  <a:lnTo>
                    <a:pt x="37158" y="84845"/>
                  </a:lnTo>
                  <a:lnTo>
                    <a:pt x="26926" y="84845"/>
                  </a:lnTo>
                  <a:lnTo>
                    <a:pt x="26926" y="74054"/>
                  </a:lnTo>
                  <a:lnTo>
                    <a:pt x="13889" y="74054"/>
                  </a:lnTo>
                  <a:lnTo>
                    <a:pt x="13889" y="6543"/>
                  </a:lnTo>
                  <a:lnTo>
                    <a:pt x="118256" y="6543"/>
                  </a:lnTo>
                  <a:lnTo>
                    <a:pt x="118256" y="74025"/>
                  </a:lnTo>
                  <a:lnTo>
                    <a:pt x="105228" y="74025"/>
                  </a:lnTo>
                  <a:lnTo>
                    <a:pt x="105228" y="84816"/>
                  </a:lnTo>
                  <a:lnTo>
                    <a:pt x="94987" y="84816"/>
                  </a:lnTo>
                  <a:close/>
                  <a:moveTo>
                    <a:pt x="40101" y="94930"/>
                  </a:moveTo>
                  <a:lnTo>
                    <a:pt x="92044" y="94930"/>
                  </a:lnTo>
                  <a:lnTo>
                    <a:pt x="92044" y="81902"/>
                  </a:lnTo>
                  <a:lnTo>
                    <a:pt x="102285" y="81902"/>
                  </a:lnTo>
                  <a:lnTo>
                    <a:pt x="102285" y="71112"/>
                  </a:lnTo>
                  <a:lnTo>
                    <a:pt x="115313" y="71112"/>
                  </a:lnTo>
                  <a:lnTo>
                    <a:pt x="115313" y="9486"/>
                  </a:lnTo>
                  <a:lnTo>
                    <a:pt x="16831" y="9486"/>
                  </a:lnTo>
                  <a:lnTo>
                    <a:pt x="16831" y="71082"/>
                  </a:lnTo>
                  <a:lnTo>
                    <a:pt x="29869" y="71082"/>
                  </a:lnTo>
                  <a:lnTo>
                    <a:pt x="29869" y="81873"/>
                  </a:lnTo>
                  <a:lnTo>
                    <a:pt x="40101" y="8187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69"/>
            <p:cNvSpPr/>
            <p:nvPr/>
          </p:nvSpPr>
          <p:spPr>
            <a:xfrm>
              <a:off x="826615" y="783200"/>
              <a:ext cx="13233" cy="31852"/>
            </a:xfrm>
            <a:custGeom>
              <a:avLst/>
              <a:gdLst/>
              <a:ahLst/>
              <a:cxnLst/>
              <a:rect l="l" t="t" r="r" b="b"/>
              <a:pathLst>
                <a:path w="13233" h="31852" extrusionOk="0">
                  <a:moveTo>
                    <a:pt x="20579" y="31853"/>
                  </a:moveTo>
                  <a:lnTo>
                    <a:pt x="7345" y="31853"/>
                  </a:lnTo>
                  <a:lnTo>
                    <a:pt x="7345" y="0"/>
                  </a:lnTo>
                  <a:lnTo>
                    <a:pt x="20579" y="0"/>
                  </a:lnTo>
                  <a:close/>
                  <a:moveTo>
                    <a:pt x="11279" y="27929"/>
                  </a:moveTo>
                  <a:lnTo>
                    <a:pt x="16655" y="27929"/>
                  </a:lnTo>
                  <a:lnTo>
                    <a:pt x="16655" y="3934"/>
                  </a:lnTo>
                  <a:lnTo>
                    <a:pt x="1127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69"/>
            <p:cNvSpPr/>
            <p:nvPr/>
          </p:nvSpPr>
          <p:spPr>
            <a:xfrm>
              <a:off x="846166"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3" name="Google Shape;1133;p69"/>
            <p:cNvSpPr/>
            <p:nvPr/>
          </p:nvSpPr>
          <p:spPr>
            <a:xfrm>
              <a:off x="865707" y="783200"/>
              <a:ext cx="13233" cy="31852"/>
            </a:xfrm>
            <a:custGeom>
              <a:avLst/>
              <a:gdLst/>
              <a:ahLst/>
              <a:cxnLst/>
              <a:rect l="l" t="t" r="r" b="b"/>
              <a:pathLst>
                <a:path w="13233" h="31852" extrusionOk="0">
                  <a:moveTo>
                    <a:pt x="20579" y="31853"/>
                  </a:moveTo>
                  <a:lnTo>
                    <a:pt x="7345" y="31853"/>
                  </a:lnTo>
                  <a:lnTo>
                    <a:pt x="7345" y="0"/>
                  </a:lnTo>
                  <a:lnTo>
                    <a:pt x="20579" y="0"/>
                  </a:lnTo>
                  <a:close/>
                  <a:moveTo>
                    <a:pt x="11279" y="27929"/>
                  </a:moveTo>
                  <a:lnTo>
                    <a:pt x="16655" y="27929"/>
                  </a:lnTo>
                  <a:lnTo>
                    <a:pt x="16655" y="3934"/>
                  </a:lnTo>
                  <a:lnTo>
                    <a:pt x="1127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69"/>
            <p:cNvSpPr/>
            <p:nvPr/>
          </p:nvSpPr>
          <p:spPr>
            <a:xfrm>
              <a:off x="885259"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69"/>
            <p:cNvSpPr/>
            <p:nvPr/>
          </p:nvSpPr>
          <p:spPr>
            <a:xfrm>
              <a:off x="904800"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70"/>
          <p:cNvSpPr txBox="1">
            <a:spLocks noGrp="1"/>
          </p:cNvSpPr>
          <p:nvPr>
            <p:ph type="title"/>
          </p:nvPr>
        </p:nvSpPr>
        <p:spPr>
          <a:xfrm>
            <a:off x="428598" y="396984"/>
            <a:ext cx="4967676"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CR3000</a:t>
            </a:r>
            <a:endParaRPr/>
          </a:p>
        </p:txBody>
      </p:sp>
      <p:sp>
        <p:nvSpPr>
          <p:cNvPr id="1141" name="Google Shape;1141;p70"/>
          <p:cNvSpPr/>
          <p:nvPr/>
        </p:nvSpPr>
        <p:spPr>
          <a:xfrm>
            <a:off x="4586274" y="1676377"/>
            <a:ext cx="3622856" cy="25150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142" name="Google Shape;1142;p70"/>
          <p:cNvSpPr/>
          <p:nvPr/>
        </p:nvSpPr>
        <p:spPr>
          <a:xfrm>
            <a:off x="4586274" y="1676377"/>
            <a:ext cx="2173714" cy="25150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143" name="Google Shape;1143;p70"/>
          <p:cNvSpPr/>
          <p:nvPr/>
        </p:nvSpPr>
        <p:spPr>
          <a:xfrm>
            <a:off x="4586274" y="1676377"/>
            <a:ext cx="724571" cy="25150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144" name="Google Shape;1144;p70"/>
          <p:cNvSpPr/>
          <p:nvPr/>
        </p:nvSpPr>
        <p:spPr>
          <a:xfrm>
            <a:off x="3861702" y="1676377"/>
            <a:ext cx="724571" cy="25150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145" name="Google Shape;1145;p70"/>
          <p:cNvSpPr/>
          <p:nvPr/>
        </p:nvSpPr>
        <p:spPr>
          <a:xfrm>
            <a:off x="2412559" y="1676377"/>
            <a:ext cx="2173714" cy="25150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146" name="Google Shape;1146;p70"/>
          <p:cNvSpPr/>
          <p:nvPr/>
        </p:nvSpPr>
        <p:spPr>
          <a:xfrm>
            <a:off x="963417" y="1676377"/>
            <a:ext cx="3622856" cy="363878"/>
          </a:xfrm>
          <a:custGeom>
            <a:avLst/>
            <a:gdLst/>
            <a:ahLst/>
            <a:cxnLst/>
            <a:rect l="l" t="t" r="r" b="b"/>
            <a:pathLst>
              <a:path w="120000" h="120000" extrusionOk="0">
                <a:moveTo>
                  <a:pt x="120000" y="0"/>
                </a:moveTo>
                <a:lnTo>
                  <a:pt x="120000" y="41471"/>
                </a:lnTo>
                <a:lnTo>
                  <a:pt x="0" y="41471"/>
                </a:lnTo>
                <a:lnTo>
                  <a:pt x="0" y="82941"/>
                </a:lnTo>
              </a:path>
            </a:pathLst>
          </a:custGeom>
          <a:noFill/>
          <a:ln w="12700" cap="flat" cmpd="sng">
            <a:solidFill>
              <a:srgbClr val="A8C0C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7" name="Google Shape;1147;p70"/>
          <p:cNvSpPr/>
          <p:nvPr/>
        </p:nvSpPr>
        <p:spPr>
          <a:xfrm>
            <a:off x="3173279" y="1262723"/>
            <a:ext cx="2825988" cy="413654"/>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rgbClr val="013D5D"/>
          </a:solidFill>
          <a:ln w="12700" cap="flat" cmpd="sng">
            <a:solidFill>
              <a:schemeClr val="lt1"/>
            </a:solidFill>
            <a:prstDash val="solid"/>
            <a:miter lim="800000"/>
            <a:headEnd type="none" w="sm" len="sm"/>
            <a:tailEnd type="none" w="sm" len="sm"/>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Vertical markets</a:t>
            </a:r>
            <a:endParaRPr/>
          </a:p>
        </p:txBody>
      </p:sp>
      <p:sp>
        <p:nvSpPr>
          <p:cNvPr id="1148" name="Google Shape;1148;p70"/>
          <p:cNvSpPr/>
          <p:nvPr/>
        </p:nvSpPr>
        <p:spPr>
          <a:xfrm>
            <a:off x="361922" y="3103245"/>
            <a:ext cx="1289921" cy="42483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43D5D"/>
              </a:buClr>
              <a:buSzPts val="1000"/>
              <a:buFont typeface="Arial"/>
              <a:buNone/>
            </a:pPr>
            <a:r>
              <a:rPr lang="en-US" sz="1000">
                <a:solidFill>
                  <a:srgbClr val="043D5D"/>
                </a:solidFill>
                <a:latin typeface="Calibri"/>
                <a:ea typeface="Calibri"/>
                <a:cs typeface="Calibri"/>
                <a:sym typeface="Calibri"/>
              </a:rPr>
              <a:t>Automotive</a:t>
            </a:r>
            <a:endParaRPr sz="1000">
              <a:solidFill>
                <a:srgbClr val="043D5D"/>
              </a:solidFill>
              <a:latin typeface="Calibri"/>
              <a:ea typeface="Calibri"/>
              <a:cs typeface="Calibri"/>
              <a:sym typeface="Calibri"/>
            </a:endParaRPr>
          </a:p>
        </p:txBody>
      </p:sp>
      <p:sp>
        <p:nvSpPr>
          <p:cNvPr id="1149" name="Google Shape;1149;p70"/>
          <p:cNvSpPr/>
          <p:nvPr/>
        </p:nvSpPr>
        <p:spPr>
          <a:xfrm>
            <a:off x="1812401" y="3103244"/>
            <a:ext cx="1288583" cy="42483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43D5D"/>
              </a:buClr>
              <a:buSzPts val="1000"/>
              <a:buFont typeface="Arial"/>
              <a:buNone/>
            </a:pPr>
            <a:r>
              <a:rPr lang="en-US" sz="1000">
                <a:solidFill>
                  <a:srgbClr val="043D5D"/>
                </a:solidFill>
                <a:latin typeface="Calibri"/>
                <a:ea typeface="Calibri"/>
                <a:cs typeface="Calibri"/>
                <a:sym typeface="Calibri"/>
              </a:rPr>
              <a:t>Oil &amp; Gas, W/WW</a:t>
            </a:r>
            <a:endParaRPr sz="1000">
              <a:solidFill>
                <a:srgbClr val="043D5D"/>
              </a:solidFill>
              <a:latin typeface="Calibri"/>
              <a:ea typeface="Calibri"/>
              <a:cs typeface="Calibri"/>
              <a:sym typeface="Calibri"/>
            </a:endParaRPr>
          </a:p>
        </p:txBody>
      </p:sp>
      <p:sp>
        <p:nvSpPr>
          <p:cNvPr id="1150" name="Google Shape;1150;p70"/>
          <p:cNvSpPr/>
          <p:nvPr/>
        </p:nvSpPr>
        <p:spPr>
          <a:xfrm>
            <a:off x="3262882" y="3103244"/>
            <a:ext cx="1287243" cy="42483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43D5D"/>
              </a:buClr>
              <a:buSzPts val="1000"/>
              <a:buFont typeface="Arial"/>
              <a:buNone/>
            </a:pPr>
            <a:r>
              <a:rPr lang="en-US" sz="1000">
                <a:solidFill>
                  <a:srgbClr val="043D5D"/>
                </a:solidFill>
                <a:latin typeface="Calibri"/>
                <a:ea typeface="Calibri"/>
                <a:cs typeface="Calibri"/>
                <a:sym typeface="Calibri"/>
              </a:rPr>
              <a:t>Material Handling</a:t>
            </a:r>
            <a:endParaRPr sz="1000">
              <a:solidFill>
                <a:srgbClr val="043D5D"/>
              </a:solidFill>
              <a:latin typeface="Calibri"/>
              <a:ea typeface="Calibri"/>
              <a:cs typeface="Calibri"/>
              <a:sym typeface="Calibri"/>
            </a:endParaRPr>
          </a:p>
        </p:txBody>
      </p:sp>
      <p:sp>
        <p:nvSpPr>
          <p:cNvPr id="1151" name="Google Shape;1151;p70"/>
          <p:cNvSpPr/>
          <p:nvPr/>
        </p:nvSpPr>
        <p:spPr>
          <a:xfrm>
            <a:off x="4712025" y="3103244"/>
            <a:ext cx="1287243" cy="42483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43D5D"/>
              </a:buClr>
              <a:buSzPts val="1000"/>
              <a:buFont typeface="Arial"/>
              <a:buNone/>
            </a:pPr>
            <a:r>
              <a:rPr lang="en-US" sz="1000">
                <a:solidFill>
                  <a:srgbClr val="043D5D"/>
                </a:solidFill>
                <a:latin typeface="Calibri"/>
                <a:ea typeface="Calibri"/>
                <a:cs typeface="Calibri"/>
                <a:sym typeface="Calibri"/>
              </a:rPr>
              <a:t>Agriculture</a:t>
            </a:r>
            <a:endParaRPr sz="1000">
              <a:solidFill>
                <a:srgbClr val="043D5D"/>
              </a:solidFill>
              <a:latin typeface="Calibri"/>
              <a:ea typeface="Calibri"/>
              <a:cs typeface="Calibri"/>
              <a:sym typeface="Calibri"/>
            </a:endParaRPr>
          </a:p>
        </p:txBody>
      </p:sp>
      <p:sp>
        <p:nvSpPr>
          <p:cNvPr id="1152" name="Google Shape;1152;p70"/>
          <p:cNvSpPr/>
          <p:nvPr/>
        </p:nvSpPr>
        <p:spPr>
          <a:xfrm>
            <a:off x="6161167" y="3103244"/>
            <a:ext cx="1287243" cy="42483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43D5D"/>
              </a:buClr>
              <a:buSzPts val="1000"/>
              <a:buFont typeface="Arial"/>
              <a:buNone/>
            </a:pPr>
            <a:r>
              <a:rPr lang="en-US" sz="1000">
                <a:solidFill>
                  <a:srgbClr val="043D5D"/>
                </a:solidFill>
                <a:latin typeface="Calibri"/>
                <a:ea typeface="Calibri"/>
                <a:cs typeface="Calibri"/>
                <a:sym typeface="Calibri"/>
              </a:rPr>
              <a:t>Pulp &amp; Paper</a:t>
            </a:r>
            <a:endParaRPr sz="1000">
              <a:solidFill>
                <a:srgbClr val="043D5D"/>
              </a:solidFill>
              <a:latin typeface="Calibri"/>
              <a:ea typeface="Calibri"/>
              <a:cs typeface="Calibri"/>
              <a:sym typeface="Calibri"/>
            </a:endParaRPr>
          </a:p>
        </p:txBody>
      </p:sp>
      <p:sp>
        <p:nvSpPr>
          <p:cNvPr id="1153" name="Google Shape;1153;p70"/>
          <p:cNvSpPr/>
          <p:nvPr/>
        </p:nvSpPr>
        <p:spPr>
          <a:xfrm>
            <a:off x="7610310" y="3103244"/>
            <a:ext cx="1287243" cy="42483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43D5D"/>
              </a:buClr>
              <a:buSzPts val="1000"/>
              <a:buFont typeface="Arial"/>
              <a:buNone/>
            </a:pPr>
            <a:r>
              <a:rPr lang="en-US" sz="1000">
                <a:solidFill>
                  <a:srgbClr val="043D5D"/>
                </a:solidFill>
                <a:latin typeface="Calibri"/>
                <a:ea typeface="Calibri"/>
                <a:cs typeface="Calibri"/>
                <a:sym typeface="Calibri"/>
              </a:rPr>
              <a:t>General Machine Building </a:t>
            </a:r>
            <a:endParaRPr sz="1000">
              <a:solidFill>
                <a:srgbClr val="043D5D"/>
              </a:solidFill>
              <a:latin typeface="Calibri"/>
              <a:ea typeface="Calibri"/>
              <a:cs typeface="Calibri"/>
              <a:sym typeface="Calibri"/>
            </a:endParaRPr>
          </a:p>
        </p:txBody>
      </p:sp>
      <p:sp>
        <p:nvSpPr>
          <p:cNvPr id="1154" name="Google Shape;1154;p70"/>
          <p:cNvSpPr/>
          <p:nvPr/>
        </p:nvSpPr>
        <p:spPr>
          <a:xfrm>
            <a:off x="361922" y="1927880"/>
            <a:ext cx="1289921" cy="1175365"/>
          </a:xfrm>
          <a:prstGeom prst="rect">
            <a:avLst/>
          </a:prstGeom>
          <a:blipFill rotWithShape="1">
            <a:blip r:embed="rId3">
              <a:alphaModFix/>
            </a:blip>
            <a:stretch>
              <a:fillRect l="-27516" r="-2751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5" name="Google Shape;1155;p70"/>
          <p:cNvSpPr/>
          <p:nvPr/>
        </p:nvSpPr>
        <p:spPr>
          <a:xfrm>
            <a:off x="1812401" y="1927880"/>
            <a:ext cx="1288583" cy="1175363"/>
          </a:xfrm>
          <a:prstGeom prst="rect">
            <a:avLst/>
          </a:prstGeom>
          <a:blipFill rotWithShape="1">
            <a:blip r:embed="rId4">
              <a:alphaModFix/>
            </a:blip>
            <a:stretch>
              <a:fillRect l="-27516" r="-2751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6" name="Google Shape;1156;p70"/>
          <p:cNvSpPr/>
          <p:nvPr/>
        </p:nvSpPr>
        <p:spPr>
          <a:xfrm>
            <a:off x="3262882" y="1927880"/>
            <a:ext cx="1287243" cy="1175363"/>
          </a:xfrm>
          <a:prstGeom prst="rect">
            <a:avLst/>
          </a:prstGeom>
          <a:blipFill rotWithShape="1">
            <a:blip r:embed="rId5">
              <a:alphaModFix/>
            </a:blip>
            <a:stretch>
              <a:fillRect l="-27516" r="-2751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7" name="Google Shape;1157;p70"/>
          <p:cNvSpPr/>
          <p:nvPr/>
        </p:nvSpPr>
        <p:spPr>
          <a:xfrm>
            <a:off x="4712024" y="1927880"/>
            <a:ext cx="1287243" cy="1175363"/>
          </a:xfrm>
          <a:prstGeom prst="rect">
            <a:avLst/>
          </a:prstGeom>
          <a:blipFill rotWithShape="1">
            <a:blip r:embed="rId6">
              <a:alphaModFix/>
            </a:blip>
            <a:stretch>
              <a:fillRect t="2" r="-68864" b="-2991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8" name="Google Shape;1158;p70"/>
          <p:cNvSpPr/>
          <p:nvPr/>
        </p:nvSpPr>
        <p:spPr>
          <a:xfrm>
            <a:off x="6161166" y="1927880"/>
            <a:ext cx="1287243" cy="1175363"/>
          </a:xfrm>
          <a:prstGeom prst="rect">
            <a:avLst/>
          </a:prstGeom>
          <a:blipFill rotWithShape="1">
            <a:blip r:embed="rId7">
              <a:alphaModFix/>
            </a:blip>
            <a:stretch>
              <a:fillRect l="-27516" r="-27514" b="-1927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9" name="Google Shape;1159;p70"/>
          <p:cNvSpPr/>
          <p:nvPr/>
        </p:nvSpPr>
        <p:spPr>
          <a:xfrm>
            <a:off x="7610310" y="1927880"/>
            <a:ext cx="1287243" cy="1175363"/>
          </a:xfrm>
          <a:prstGeom prst="rect">
            <a:avLst/>
          </a:prstGeom>
          <a:blipFill rotWithShape="1">
            <a:blip r:embed="rId8">
              <a:alphaModFix/>
            </a:blip>
            <a:stretch>
              <a:fillRect l="-27516" r="-27514" b="-2677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71"/>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5D"/>
              </a:buClr>
              <a:buSzPts val="2800"/>
              <a:buFont typeface="Arial"/>
              <a:buNone/>
            </a:pPr>
            <a:r>
              <a:rPr lang="en-US" sz="2800" b="0" i="0">
                <a:solidFill>
                  <a:srgbClr val="1B365D"/>
                </a:solidFill>
              </a:rPr>
              <a:t>CR3000 sizes and attributes</a:t>
            </a:r>
            <a:endParaRPr/>
          </a:p>
        </p:txBody>
      </p:sp>
      <p:graphicFrame>
        <p:nvGraphicFramePr>
          <p:cNvPr id="1165" name="Google Shape;1165;p71"/>
          <p:cNvGraphicFramePr/>
          <p:nvPr/>
        </p:nvGraphicFramePr>
        <p:xfrm>
          <a:off x="525463" y="1409448"/>
          <a:ext cx="8427125" cy="2324625"/>
        </p:xfrm>
        <a:graphic>
          <a:graphicData uri="http://schemas.openxmlformats.org/drawingml/2006/table">
            <a:tbl>
              <a:tblPr firstRow="1" bandRow="1">
                <a:noFill/>
                <a:tableStyleId>{C32E7727-349D-4345-B8BB-B3D843B21435}</a:tableStyleId>
              </a:tblPr>
              <a:tblGrid>
                <a:gridCol w="1189025">
                  <a:extLst>
                    <a:ext uri="{9D8B030D-6E8A-4147-A177-3AD203B41FA5}">
                      <a16:colId xmlns:a16="http://schemas.microsoft.com/office/drawing/2014/main" val="20000"/>
                    </a:ext>
                  </a:extLst>
                </a:gridCol>
                <a:gridCol w="704850">
                  <a:extLst>
                    <a:ext uri="{9D8B030D-6E8A-4147-A177-3AD203B41FA5}">
                      <a16:colId xmlns:a16="http://schemas.microsoft.com/office/drawing/2014/main" val="20001"/>
                    </a:ext>
                  </a:extLst>
                </a:gridCol>
                <a:gridCol w="666750">
                  <a:extLst>
                    <a:ext uri="{9D8B030D-6E8A-4147-A177-3AD203B41FA5}">
                      <a16:colId xmlns:a16="http://schemas.microsoft.com/office/drawing/2014/main" val="20002"/>
                    </a:ext>
                  </a:extLst>
                </a:gridCol>
                <a:gridCol w="546100">
                  <a:extLst>
                    <a:ext uri="{9D8B030D-6E8A-4147-A177-3AD203B41FA5}">
                      <a16:colId xmlns:a16="http://schemas.microsoft.com/office/drawing/2014/main" val="20003"/>
                    </a:ext>
                  </a:extLst>
                </a:gridCol>
                <a:gridCol w="69215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768350">
                  <a:extLst>
                    <a:ext uri="{9D8B030D-6E8A-4147-A177-3AD203B41FA5}">
                      <a16:colId xmlns:a16="http://schemas.microsoft.com/office/drawing/2014/main" val="20006"/>
                    </a:ext>
                  </a:extLst>
                </a:gridCol>
                <a:gridCol w="6731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41350">
                  <a:extLst>
                    <a:ext uri="{9D8B030D-6E8A-4147-A177-3AD203B41FA5}">
                      <a16:colId xmlns:a16="http://schemas.microsoft.com/office/drawing/2014/main" val="20009"/>
                    </a:ext>
                  </a:extLst>
                </a:gridCol>
                <a:gridCol w="635000">
                  <a:extLst>
                    <a:ext uri="{9D8B030D-6E8A-4147-A177-3AD203B41FA5}">
                      <a16:colId xmlns:a16="http://schemas.microsoft.com/office/drawing/2014/main" val="20010"/>
                    </a:ext>
                  </a:extLst>
                </a:gridCol>
                <a:gridCol w="615050">
                  <a:extLst>
                    <a:ext uri="{9D8B030D-6E8A-4147-A177-3AD203B41FA5}">
                      <a16:colId xmlns:a16="http://schemas.microsoft.com/office/drawing/2014/main" val="20011"/>
                    </a:ext>
                  </a:extLst>
                </a:gridCol>
              </a:tblGrid>
              <a:tr h="357625">
                <a:tc gridSpan="12">
                  <a:txBody>
                    <a:bodyPr/>
                    <a:lstStyle/>
                    <a:p>
                      <a:pPr marL="0" marR="0" lvl="0" indent="0" algn="ctr" rtl="0">
                        <a:spcBef>
                          <a:spcPts val="0"/>
                        </a:spcBef>
                        <a:spcAft>
                          <a:spcPts val="0"/>
                        </a:spcAft>
                        <a:buNone/>
                      </a:pPr>
                      <a:r>
                        <a:rPr lang="en-US" sz="1200" b="0">
                          <a:solidFill>
                            <a:schemeClr val="lt1"/>
                          </a:solidFill>
                          <a:latin typeface="Arial"/>
                          <a:ea typeface="Arial"/>
                          <a:cs typeface="Arial"/>
                          <a:sym typeface="Arial"/>
                        </a:rPr>
                        <a:t>CR3000 sizes and attributes </a:t>
                      </a:r>
                      <a:endParaRPr sz="1200" b="0">
                        <a:solidFill>
                          <a:schemeClr val="lt1"/>
                        </a:solidFill>
                        <a:latin typeface="Arial"/>
                        <a:ea typeface="Arial"/>
                        <a:cs typeface="Arial"/>
                        <a:sym typeface="Arial"/>
                      </a:endParaRPr>
                    </a:p>
                  </a:txBody>
                  <a:tcPr marL="91450" marR="91450" marT="45725" marB="3600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88900">
                <a:tc>
                  <a:txBody>
                    <a:bodyPr/>
                    <a:lstStyle/>
                    <a:p>
                      <a:pPr marL="0" marR="0" lvl="0" indent="0" algn="l" rtl="0">
                        <a:spcBef>
                          <a:spcPts val="0"/>
                        </a:spcBef>
                        <a:spcAft>
                          <a:spcPts val="0"/>
                        </a:spcAft>
                        <a:buNone/>
                      </a:pPr>
                      <a:r>
                        <a:rPr lang="en-US" sz="1050" b="0">
                          <a:solidFill>
                            <a:srgbClr val="1B365D"/>
                          </a:solidFill>
                        </a:rPr>
                        <a:t>Model Number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Size</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PIXALS</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Serial</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Ethernet</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USB Host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Data Logger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Web Server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Scripting</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OPC-UA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MQTT</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ATEX, Class 1 Div 2</a:t>
                      </a:r>
                      <a:endParaRPr sz="1050"/>
                    </a:p>
                  </a:txBody>
                  <a:tcPr marL="91450" marR="91450" marT="45725" marB="45725">
                    <a:solidFill>
                      <a:schemeClr val="lt2"/>
                    </a:solidFill>
                  </a:tcPr>
                </a:tc>
                <a:extLst>
                  <a:ext uri="{0D108BD9-81ED-4DB2-BD59-A6C34878D82A}">
                    <a16:rowId xmlns:a16="http://schemas.microsoft.com/office/drawing/2014/main" val="10001"/>
                  </a:ext>
                </a:extLst>
              </a:tr>
              <a:tr h="294525">
                <a:tc>
                  <a:txBody>
                    <a:bodyPr/>
                    <a:lstStyle/>
                    <a:p>
                      <a:pPr marL="0" marR="0" lvl="0" indent="0" algn="l" rtl="0">
                        <a:spcBef>
                          <a:spcPts val="0"/>
                        </a:spcBef>
                        <a:spcAft>
                          <a:spcPts val="0"/>
                        </a:spcAft>
                        <a:buNone/>
                      </a:pPr>
                      <a:r>
                        <a:rPr lang="en-US" sz="900" b="0">
                          <a:solidFill>
                            <a:srgbClr val="1B365D"/>
                          </a:solidFill>
                        </a:rPr>
                        <a:t>CR3000-04000-00310</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4.3“ wide</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480X272</a:t>
                      </a:r>
                      <a:endParaRPr sz="900"/>
                    </a:p>
                  </a:txBody>
                  <a:tcPr marL="91450" marR="91450" marT="45725" marB="45725" anchor="ctr"/>
                </a:tc>
                <a:tc>
                  <a:txBody>
                    <a:bodyPr/>
                    <a:lstStyle/>
                    <a:p>
                      <a:pPr marL="0" marR="0" lvl="0" indent="0" algn="l" rtl="0">
                        <a:spcBef>
                          <a:spcPts val="0"/>
                        </a:spcBef>
                        <a:spcAft>
                          <a:spcPts val="0"/>
                        </a:spcAft>
                        <a:buNone/>
                      </a:pPr>
                      <a:r>
                        <a:rPr lang="en-US" sz="900"/>
                        <a:t>3</a:t>
                      </a:r>
                      <a:endParaRPr/>
                    </a:p>
                  </a:txBody>
                  <a:tcPr marL="91450" marR="91450" marT="45725" marB="45725" anchor="ctr"/>
                </a:tc>
                <a:tc>
                  <a:txBody>
                    <a:bodyPr/>
                    <a:lstStyle/>
                    <a:p>
                      <a:pPr marL="0" marR="0" lvl="0" indent="0" algn="l" rtl="0">
                        <a:spcBef>
                          <a:spcPts val="0"/>
                        </a:spcBef>
                        <a:spcAft>
                          <a:spcPts val="0"/>
                        </a:spcAft>
                        <a:buNone/>
                      </a:pPr>
                      <a:r>
                        <a:rPr lang="en-US" sz="900"/>
                        <a:t>1</a:t>
                      </a:r>
                      <a:endParaRPr/>
                    </a:p>
                  </a:txBody>
                  <a:tcPr marL="91450" marR="91450" marT="45725" marB="45725" anchor="ctr"/>
                </a:tc>
                <a:tc>
                  <a:txBody>
                    <a:bodyPr/>
                    <a:lstStyle/>
                    <a:p>
                      <a:pPr marL="0" marR="0" lvl="0" indent="0" algn="l" rtl="0">
                        <a:spcBef>
                          <a:spcPts val="0"/>
                        </a:spcBef>
                        <a:spcAft>
                          <a:spcPts val="0"/>
                        </a:spcAft>
                        <a:buNone/>
                      </a:pPr>
                      <a:r>
                        <a:rPr lang="en-US" sz="900"/>
                        <a:t>1</a:t>
                      </a:r>
                      <a:endParaRPr/>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extLst>
                  <a:ext uri="{0D108BD9-81ED-4DB2-BD59-A6C34878D82A}">
                    <a16:rowId xmlns:a16="http://schemas.microsoft.com/office/drawing/2014/main" val="10002"/>
                  </a:ext>
                </a:extLst>
              </a:tr>
              <a:tr h="294525">
                <a:tc>
                  <a:txBody>
                    <a:bodyPr/>
                    <a:lstStyle/>
                    <a:p>
                      <a:pPr marL="0" marR="0" lvl="0" indent="0" algn="l" rtl="0">
                        <a:spcBef>
                          <a:spcPts val="0"/>
                        </a:spcBef>
                        <a:spcAft>
                          <a:spcPts val="0"/>
                        </a:spcAft>
                        <a:buNone/>
                      </a:pPr>
                      <a:r>
                        <a:rPr lang="en-US" sz="900" b="0">
                          <a:solidFill>
                            <a:srgbClr val="1B365D"/>
                          </a:solidFill>
                        </a:rPr>
                        <a:t>CR3000-07000-00420</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7“ wide </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800X480</a:t>
                      </a:r>
                      <a:endParaRPr sz="900"/>
                    </a:p>
                  </a:txBody>
                  <a:tcPr marL="91450" marR="91450" marT="45725" marB="45725" anchor="ctr"/>
                </a:tc>
                <a:tc>
                  <a:txBody>
                    <a:bodyPr/>
                    <a:lstStyle/>
                    <a:p>
                      <a:pPr marL="0" marR="0" lvl="0" indent="0" algn="l" rtl="0">
                        <a:spcBef>
                          <a:spcPts val="0"/>
                        </a:spcBef>
                        <a:spcAft>
                          <a:spcPts val="0"/>
                        </a:spcAft>
                        <a:buNone/>
                      </a:pPr>
                      <a:r>
                        <a:rPr lang="en-US" sz="900"/>
                        <a:t>4</a:t>
                      </a:r>
                      <a:endParaRPr/>
                    </a:p>
                  </a:txBody>
                  <a:tcPr marL="91450" marR="91450" marT="45725" marB="45725" anchor="ctr"/>
                </a:tc>
                <a:tc>
                  <a:txBody>
                    <a:bodyPr/>
                    <a:lstStyle/>
                    <a:p>
                      <a:pPr marL="0" marR="0" lvl="0" indent="0" algn="l" rtl="0">
                        <a:spcBef>
                          <a:spcPts val="0"/>
                        </a:spcBef>
                        <a:spcAft>
                          <a:spcPts val="0"/>
                        </a:spcAft>
                        <a:buNone/>
                      </a:pPr>
                      <a:r>
                        <a:rPr lang="en-US" sz="900"/>
                        <a:t>2</a:t>
                      </a:r>
                      <a:endParaRPr/>
                    </a:p>
                  </a:txBody>
                  <a:tcPr marL="91450" marR="91450" marT="45725" marB="45725" anchor="ctr"/>
                </a:tc>
                <a:tc>
                  <a:txBody>
                    <a:bodyPr/>
                    <a:lstStyle/>
                    <a:p>
                      <a:pPr marL="0" marR="0" lvl="0" indent="0" algn="l" rtl="0">
                        <a:spcBef>
                          <a:spcPts val="0"/>
                        </a:spcBef>
                        <a:spcAft>
                          <a:spcPts val="0"/>
                        </a:spcAft>
                        <a:buNone/>
                      </a:pPr>
                      <a:r>
                        <a:rPr lang="en-US" sz="900"/>
                        <a:t>2</a:t>
                      </a:r>
                      <a:endParaRPr/>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extLst>
                  <a:ext uri="{0D108BD9-81ED-4DB2-BD59-A6C34878D82A}">
                    <a16:rowId xmlns:a16="http://schemas.microsoft.com/office/drawing/2014/main" val="10003"/>
                  </a:ext>
                </a:extLst>
              </a:tr>
              <a:tr h="294525">
                <a:tc>
                  <a:txBody>
                    <a:bodyPr/>
                    <a:lstStyle/>
                    <a:p>
                      <a:pPr marL="0" marR="0" lvl="0" indent="0" algn="l" rtl="0">
                        <a:spcBef>
                          <a:spcPts val="0"/>
                        </a:spcBef>
                        <a:spcAft>
                          <a:spcPts val="0"/>
                        </a:spcAft>
                        <a:buNone/>
                      </a:pPr>
                      <a:r>
                        <a:rPr lang="en-US" sz="900" b="0">
                          <a:solidFill>
                            <a:srgbClr val="1B365D"/>
                          </a:solidFill>
                        </a:rPr>
                        <a:t>CR3000-10000-00420</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10.4“ wide</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800X600</a:t>
                      </a:r>
                      <a:endParaRPr sz="900"/>
                    </a:p>
                  </a:txBody>
                  <a:tcPr marL="91450" marR="91450" marT="45725" marB="45725" anchor="ctr"/>
                </a:tc>
                <a:tc>
                  <a:txBody>
                    <a:bodyPr/>
                    <a:lstStyle/>
                    <a:p>
                      <a:pPr marL="0" marR="0" lvl="0" indent="0" algn="l" rtl="0">
                        <a:spcBef>
                          <a:spcPts val="0"/>
                        </a:spcBef>
                        <a:spcAft>
                          <a:spcPts val="0"/>
                        </a:spcAft>
                        <a:buNone/>
                      </a:pPr>
                      <a:r>
                        <a:rPr lang="en-US" sz="900"/>
                        <a:t>4</a:t>
                      </a:r>
                      <a:endParaRPr/>
                    </a:p>
                  </a:txBody>
                  <a:tcPr marL="91450" marR="91450" marT="45725" marB="45725" anchor="ctr"/>
                </a:tc>
                <a:tc>
                  <a:txBody>
                    <a:bodyPr/>
                    <a:lstStyle/>
                    <a:p>
                      <a:pPr marL="0" marR="0" lvl="0" indent="0" algn="l" rtl="0">
                        <a:spcBef>
                          <a:spcPts val="0"/>
                        </a:spcBef>
                        <a:spcAft>
                          <a:spcPts val="0"/>
                        </a:spcAft>
                        <a:buNone/>
                      </a:pPr>
                      <a:r>
                        <a:rPr lang="en-US" sz="900"/>
                        <a:t>2</a:t>
                      </a:r>
                      <a:endParaRPr/>
                    </a:p>
                  </a:txBody>
                  <a:tcPr marL="91450" marR="91450" marT="45725" marB="45725" anchor="ctr"/>
                </a:tc>
                <a:tc>
                  <a:txBody>
                    <a:bodyPr/>
                    <a:lstStyle/>
                    <a:p>
                      <a:pPr marL="0" marR="0" lvl="0" indent="0" algn="l" rtl="0">
                        <a:spcBef>
                          <a:spcPts val="0"/>
                        </a:spcBef>
                        <a:spcAft>
                          <a:spcPts val="0"/>
                        </a:spcAft>
                        <a:buNone/>
                      </a:pPr>
                      <a:r>
                        <a:rPr lang="en-US" sz="900"/>
                        <a:t>2</a:t>
                      </a:r>
                      <a:endParaRPr/>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extLst>
                  <a:ext uri="{0D108BD9-81ED-4DB2-BD59-A6C34878D82A}">
                    <a16:rowId xmlns:a16="http://schemas.microsoft.com/office/drawing/2014/main" val="10004"/>
                  </a:ext>
                </a:extLst>
              </a:tr>
              <a:tr h="294525">
                <a:tc>
                  <a:txBody>
                    <a:bodyPr/>
                    <a:lstStyle/>
                    <a:p>
                      <a:pPr marL="0" marR="0" lvl="0" indent="0" algn="l" rtl="0">
                        <a:spcBef>
                          <a:spcPts val="0"/>
                        </a:spcBef>
                        <a:spcAft>
                          <a:spcPts val="0"/>
                        </a:spcAft>
                        <a:buNone/>
                      </a:pPr>
                      <a:r>
                        <a:rPr lang="en-US" sz="900" b="0">
                          <a:solidFill>
                            <a:srgbClr val="1B365D"/>
                          </a:solidFill>
                        </a:rPr>
                        <a:t>CR3000-10000-00420</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15“ wide</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1024X768</a:t>
                      </a:r>
                      <a:endParaRPr sz="900"/>
                    </a:p>
                  </a:txBody>
                  <a:tcPr marL="91450" marR="91450" marT="45725" marB="45725" anchor="ctr"/>
                </a:tc>
                <a:tc>
                  <a:txBody>
                    <a:bodyPr/>
                    <a:lstStyle/>
                    <a:p>
                      <a:pPr marL="0" marR="0" lvl="0" indent="0" algn="l" rtl="0">
                        <a:spcBef>
                          <a:spcPts val="0"/>
                        </a:spcBef>
                        <a:spcAft>
                          <a:spcPts val="0"/>
                        </a:spcAft>
                        <a:buNone/>
                      </a:pPr>
                      <a:r>
                        <a:rPr lang="en-US" sz="900"/>
                        <a:t>4</a:t>
                      </a:r>
                      <a:endParaRPr/>
                    </a:p>
                  </a:txBody>
                  <a:tcPr marL="91450" marR="91450" marT="45725" marB="45725" anchor="ctr"/>
                </a:tc>
                <a:tc>
                  <a:txBody>
                    <a:bodyPr/>
                    <a:lstStyle/>
                    <a:p>
                      <a:pPr marL="0" marR="0" lvl="0" indent="0" algn="l" rtl="0">
                        <a:spcBef>
                          <a:spcPts val="0"/>
                        </a:spcBef>
                        <a:spcAft>
                          <a:spcPts val="0"/>
                        </a:spcAft>
                        <a:buNone/>
                      </a:pPr>
                      <a:r>
                        <a:rPr lang="en-US" sz="900"/>
                        <a:t>2</a:t>
                      </a:r>
                      <a:endParaRPr/>
                    </a:p>
                  </a:txBody>
                  <a:tcPr marL="91450" marR="91450" marT="45725" marB="45725" anchor="ctr"/>
                </a:tc>
                <a:tc>
                  <a:txBody>
                    <a:bodyPr/>
                    <a:lstStyle/>
                    <a:p>
                      <a:pPr marL="0" marR="0" lvl="0" indent="0" algn="l" rtl="0">
                        <a:spcBef>
                          <a:spcPts val="0"/>
                        </a:spcBef>
                        <a:spcAft>
                          <a:spcPts val="0"/>
                        </a:spcAft>
                        <a:buNone/>
                      </a:pPr>
                      <a:r>
                        <a:rPr lang="en-US" sz="900"/>
                        <a:t>2</a:t>
                      </a:r>
                      <a:endParaRPr/>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tc>
                  <a:txBody>
                    <a:bodyPr/>
                    <a:lstStyle/>
                    <a:p>
                      <a:pPr marL="0" marR="0" lvl="0" indent="0" algn="l" rtl="0">
                        <a:spcBef>
                          <a:spcPts val="0"/>
                        </a:spcBef>
                        <a:spcAft>
                          <a:spcPts val="0"/>
                        </a:spcAft>
                        <a:buNone/>
                      </a:pPr>
                      <a:r>
                        <a:rPr lang="en-US" sz="900" b="0">
                          <a:solidFill>
                            <a:srgbClr val="1B365D"/>
                          </a:solidFill>
                        </a:rPr>
                        <a:t>YES</a:t>
                      </a:r>
                      <a:endParaRPr sz="900"/>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72"/>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CR3000</a:t>
            </a:r>
            <a:endParaRPr/>
          </a:p>
        </p:txBody>
      </p:sp>
      <p:sp>
        <p:nvSpPr>
          <p:cNvPr id="1171" name="Google Shape;1171;p72"/>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Accessories </a:t>
            </a:r>
            <a:endParaRPr/>
          </a:p>
        </p:txBody>
      </p:sp>
      <p:pic>
        <p:nvPicPr>
          <p:cNvPr id="1172" name="Google Shape;1172;p72"/>
          <p:cNvPicPr preferRelativeResize="0"/>
          <p:nvPr/>
        </p:nvPicPr>
        <p:blipFill rotWithShape="1">
          <a:blip r:embed="rId3">
            <a:alphaModFix/>
          </a:blip>
          <a:srcRect l="17421"/>
          <a:stretch/>
        </p:blipFill>
        <p:spPr>
          <a:xfrm>
            <a:off x="4418837" y="3023172"/>
            <a:ext cx="306325" cy="1309690"/>
          </a:xfrm>
          <a:prstGeom prst="rect">
            <a:avLst/>
          </a:prstGeom>
          <a:noFill/>
          <a:ln>
            <a:noFill/>
          </a:ln>
        </p:spPr>
      </p:pic>
      <p:pic>
        <p:nvPicPr>
          <p:cNvPr id="1173" name="Google Shape;1173;p72"/>
          <p:cNvPicPr preferRelativeResize="0"/>
          <p:nvPr/>
        </p:nvPicPr>
        <p:blipFill rotWithShape="1">
          <a:blip r:embed="rId4">
            <a:alphaModFix/>
          </a:blip>
          <a:srcRect/>
          <a:stretch/>
        </p:blipFill>
        <p:spPr>
          <a:xfrm>
            <a:off x="6940480" y="2973767"/>
            <a:ext cx="712863" cy="1310644"/>
          </a:xfrm>
          <a:prstGeom prst="rect">
            <a:avLst/>
          </a:prstGeom>
          <a:noFill/>
          <a:ln>
            <a:noFill/>
          </a:ln>
        </p:spPr>
      </p:pic>
      <p:pic>
        <p:nvPicPr>
          <p:cNvPr id="1174" name="Google Shape;1174;p72"/>
          <p:cNvPicPr preferRelativeResize="0"/>
          <p:nvPr/>
        </p:nvPicPr>
        <p:blipFill rotWithShape="1">
          <a:blip r:embed="rId5">
            <a:alphaModFix/>
          </a:blip>
          <a:srcRect/>
          <a:stretch/>
        </p:blipFill>
        <p:spPr>
          <a:xfrm>
            <a:off x="1281092" y="2948891"/>
            <a:ext cx="1433506" cy="1335520"/>
          </a:xfrm>
          <a:prstGeom prst="rect">
            <a:avLst/>
          </a:prstGeom>
          <a:noFill/>
          <a:ln>
            <a:noFill/>
          </a:ln>
        </p:spPr>
      </p:pic>
      <p:grpSp>
        <p:nvGrpSpPr>
          <p:cNvPr id="1175" name="Google Shape;1175;p72"/>
          <p:cNvGrpSpPr/>
          <p:nvPr/>
        </p:nvGrpSpPr>
        <p:grpSpPr>
          <a:xfrm>
            <a:off x="428598" y="1162852"/>
            <a:ext cx="7343802" cy="892552"/>
            <a:chOff x="361595" y="3160267"/>
            <a:chExt cx="6153559" cy="892552"/>
          </a:xfrm>
        </p:grpSpPr>
        <p:sp>
          <p:nvSpPr>
            <p:cNvPr id="1176" name="Google Shape;1176;p72"/>
            <p:cNvSpPr txBox="1"/>
            <p:nvPr/>
          </p:nvSpPr>
          <p:spPr>
            <a:xfrm>
              <a:off x="361595" y="3160267"/>
              <a:ext cx="2701344"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1B365D"/>
                  </a:solidFill>
                  <a:latin typeface="Calibri"/>
                  <a:ea typeface="Calibri"/>
                  <a:cs typeface="Calibri"/>
                  <a:sym typeface="Calibri"/>
                </a:rPr>
                <a:t>Protective film</a:t>
              </a:r>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G3FILM4K</a:t>
              </a:r>
              <a:r>
                <a:rPr lang="en-US" sz="1000">
                  <a:solidFill>
                    <a:schemeClr val="bg2"/>
                  </a:solidFill>
                  <a:latin typeface="Calibri"/>
                  <a:ea typeface="Calibri"/>
                  <a:cs typeface="Calibri"/>
                  <a:sym typeface="Calibri"/>
                </a:rPr>
                <a:t> - G3FILM-Pack of 10 protective films</a:t>
              </a:r>
              <a:endParaRPr>
                <a:solidFill>
                  <a:schemeClr val="bg2"/>
                </a:solidFill>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G0FILM07</a:t>
              </a:r>
              <a:r>
                <a:rPr lang="en-US" sz="1000">
                  <a:solidFill>
                    <a:schemeClr val="bg2"/>
                  </a:solidFill>
                  <a:latin typeface="Calibri"/>
                  <a:ea typeface="Calibri"/>
                  <a:cs typeface="Calibri"/>
                  <a:sym typeface="Calibri"/>
                </a:rPr>
                <a:t> - G0FILM- G07 Overlay film (10/PK)</a:t>
              </a:r>
              <a:endParaRPr>
                <a:solidFill>
                  <a:schemeClr val="bg2"/>
                </a:solidFill>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G0FILM10</a:t>
              </a:r>
              <a:r>
                <a:rPr lang="en-US" sz="1000">
                  <a:solidFill>
                    <a:schemeClr val="bg2"/>
                  </a:solidFill>
                  <a:latin typeface="Calibri"/>
                  <a:ea typeface="Calibri"/>
                  <a:cs typeface="Calibri"/>
                  <a:sym typeface="Calibri"/>
                </a:rPr>
                <a:t> - G0FILM- G10 Overlay film (10/PK)</a:t>
              </a:r>
              <a:endParaRPr>
                <a:solidFill>
                  <a:schemeClr val="bg2"/>
                </a:solidFill>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G0FILM15</a:t>
              </a:r>
              <a:r>
                <a:rPr lang="en-US" sz="1000">
                  <a:solidFill>
                    <a:schemeClr val="bg2"/>
                  </a:solidFill>
                  <a:latin typeface="Calibri"/>
                  <a:ea typeface="Calibri"/>
                  <a:cs typeface="Calibri"/>
                  <a:sym typeface="Calibri"/>
                </a:rPr>
                <a:t> - G0FILM- G15 Overlay film (10/PK)</a:t>
              </a:r>
              <a:endParaRPr sz="1200">
                <a:solidFill>
                  <a:schemeClr val="bg2"/>
                </a:solidFill>
                <a:latin typeface="Calibri"/>
                <a:ea typeface="Calibri"/>
                <a:cs typeface="Calibri"/>
                <a:sym typeface="Calibri"/>
              </a:endParaRPr>
            </a:p>
          </p:txBody>
        </p:sp>
        <p:sp>
          <p:nvSpPr>
            <p:cNvPr id="1177" name="Google Shape;1177;p72"/>
            <p:cNvSpPr txBox="1"/>
            <p:nvPr/>
          </p:nvSpPr>
          <p:spPr>
            <a:xfrm>
              <a:off x="3062939" y="3160267"/>
              <a:ext cx="3452215"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1B365D"/>
                  </a:solidFill>
                  <a:latin typeface="Calibri"/>
                  <a:ea typeface="Calibri"/>
                  <a:cs typeface="Calibri"/>
                  <a:sym typeface="Calibri"/>
                </a:rPr>
                <a:t>Modules</a:t>
              </a:r>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CRM000CMCAN00000</a:t>
              </a:r>
              <a:r>
                <a:rPr lang="en-US" sz="1000">
                  <a:solidFill>
                    <a:schemeClr val="bg2"/>
                  </a:solidFill>
                  <a:latin typeface="Calibri"/>
                  <a:ea typeface="Calibri"/>
                  <a:cs typeface="Calibri"/>
                  <a:sym typeface="Calibri"/>
                </a:rPr>
                <a:t> - CAN Communication Module</a:t>
              </a:r>
              <a:endParaRPr>
                <a:solidFill>
                  <a:schemeClr val="bg2"/>
                </a:solidFill>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CRM000CMDN000000</a:t>
              </a:r>
              <a:r>
                <a:rPr lang="en-US" sz="1000">
                  <a:solidFill>
                    <a:schemeClr val="bg2"/>
                  </a:solidFill>
                  <a:latin typeface="Calibri"/>
                  <a:ea typeface="Calibri"/>
                  <a:cs typeface="Calibri"/>
                  <a:sym typeface="Calibri"/>
                </a:rPr>
                <a:t> - </a:t>
              </a:r>
              <a:r>
                <a:rPr lang="en-US" sz="1000" err="1">
                  <a:solidFill>
                    <a:schemeClr val="bg2"/>
                  </a:solidFill>
                  <a:latin typeface="Calibri"/>
                  <a:ea typeface="Calibri"/>
                  <a:cs typeface="Calibri"/>
                  <a:sym typeface="Calibri"/>
                </a:rPr>
                <a:t>DeviceNet</a:t>
              </a:r>
              <a:r>
                <a:rPr lang="en-US" sz="1000">
                  <a:solidFill>
                    <a:schemeClr val="bg2"/>
                  </a:solidFill>
                  <a:latin typeface="Calibri"/>
                  <a:ea typeface="Calibri"/>
                  <a:cs typeface="Calibri"/>
                  <a:sym typeface="Calibri"/>
                </a:rPr>
                <a:t> Communication Module</a:t>
              </a:r>
              <a:endParaRPr>
                <a:solidFill>
                  <a:schemeClr val="bg2"/>
                </a:solidFill>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CRM000CMJ1939000</a:t>
              </a:r>
              <a:r>
                <a:rPr lang="en-US" sz="1000">
                  <a:solidFill>
                    <a:schemeClr val="bg2"/>
                  </a:solidFill>
                  <a:latin typeface="Calibri"/>
                  <a:ea typeface="Calibri"/>
                  <a:cs typeface="Calibri"/>
                  <a:sym typeface="Calibri"/>
                </a:rPr>
                <a:t> - J1939 Communication Module</a:t>
              </a:r>
              <a:endParaRPr>
                <a:solidFill>
                  <a:schemeClr val="bg2"/>
                </a:solidFill>
              </a:endParaRPr>
            </a:p>
            <a:p>
              <a:pPr marL="0" marR="0" lvl="0" indent="0" algn="l" rtl="0">
                <a:spcBef>
                  <a:spcPts val="0"/>
                </a:spcBef>
                <a:spcAft>
                  <a:spcPts val="0"/>
                </a:spcAft>
                <a:buNone/>
              </a:pPr>
              <a:r>
                <a:rPr lang="en-US" sz="1000" u="sng">
                  <a:solidFill>
                    <a:schemeClr val="bg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CRM000CMPBDP0000</a:t>
              </a:r>
              <a:r>
                <a:rPr lang="en-US" sz="1000">
                  <a:solidFill>
                    <a:schemeClr val="bg2"/>
                  </a:solidFill>
                  <a:latin typeface="Calibri"/>
                  <a:ea typeface="Calibri"/>
                  <a:cs typeface="Calibri"/>
                  <a:sym typeface="Calibri"/>
                </a:rPr>
                <a:t> - PROFIBUS DP Communication Module</a:t>
              </a:r>
              <a:endParaRPr sz="1200">
                <a:solidFill>
                  <a:schemeClr val="bg2"/>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73"/>
          <p:cNvPicPr preferRelativeResize="0"/>
          <p:nvPr/>
        </p:nvPicPr>
        <p:blipFill rotWithShape="1">
          <a:blip r:embed="rId3">
            <a:alphaModFix/>
          </a:blip>
          <a:srcRect/>
          <a:stretch/>
        </p:blipFill>
        <p:spPr>
          <a:xfrm>
            <a:off x="3294032" y="591554"/>
            <a:ext cx="2555936" cy="1868752"/>
          </a:xfrm>
          <a:prstGeom prst="rect">
            <a:avLst/>
          </a:prstGeom>
          <a:noFill/>
          <a:ln>
            <a:noFill/>
          </a:ln>
        </p:spPr>
      </p:pic>
      <p:sp>
        <p:nvSpPr>
          <p:cNvPr id="1184" name="Google Shape;1184;p73"/>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Factory floor/OEM</a:t>
            </a:r>
            <a:endParaRPr/>
          </a:p>
        </p:txBody>
      </p:sp>
      <p:sp>
        <p:nvSpPr>
          <p:cNvPr id="1185" name="Google Shape;1185;p73"/>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Just easy to use! </a:t>
            </a:r>
            <a:endParaRPr/>
          </a:p>
        </p:txBody>
      </p:sp>
      <p:sp>
        <p:nvSpPr>
          <p:cNvPr id="1186" name="Google Shape;1186;p73"/>
          <p:cNvSpPr txBox="1"/>
          <p:nvPr/>
        </p:nvSpPr>
        <p:spPr>
          <a:xfrm>
            <a:off x="1982662" y="1218703"/>
            <a:ext cx="1244188" cy="61445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89ABE3"/>
              </a:buClr>
              <a:buSzPts val="1600"/>
              <a:buFont typeface="Courier New"/>
              <a:buNone/>
            </a:pPr>
            <a:r>
              <a:rPr lang="en-US" sz="2000" b="1" i="0">
                <a:solidFill>
                  <a:srgbClr val="1B365D"/>
                </a:solidFill>
                <a:latin typeface="Calibri"/>
                <a:ea typeface="Calibri"/>
                <a:cs typeface="Calibri"/>
                <a:sym typeface="Calibri"/>
              </a:rPr>
              <a:t>CR Series</a:t>
            </a:r>
            <a:endParaRPr sz="1600" b="1" i="0">
              <a:solidFill>
                <a:srgbClr val="1B365D"/>
              </a:solidFill>
              <a:latin typeface="Calibri"/>
              <a:ea typeface="Calibri"/>
              <a:cs typeface="Calibri"/>
              <a:sym typeface="Calibri"/>
            </a:endParaRPr>
          </a:p>
        </p:txBody>
      </p:sp>
      <p:grpSp>
        <p:nvGrpSpPr>
          <p:cNvPr id="1187" name="Google Shape;1187;p73"/>
          <p:cNvGrpSpPr/>
          <p:nvPr/>
        </p:nvGrpSpPr>
        <p:grpSpPr>
          <a:xfrm>
            <a:off x="6048623" y="1218702"/>
            <a:ext cx="2336782" cy="614456"/>
            <a:chOff x="5692758" y="1105216"/>
            <a:chExt cx="2336782" cy="614456"/>
          </a:xfrm>
        </p:grpSpPr>
        <p:pic>
          <p:nvPicPr>
            <p:cNvPr id="1188" name="Google Shape;1188;p73"/>
            <p:cNvPicPr preferRelativeResize="0"/>
            <p:nvPr/>
          </p:nvPicPr>
          <p:blipFill rotWithShape="1">
            <a:blip r:embed="rId4">
              <a:alphaModFix/>
            </a:blip>
            <a:srcRect t="3054" b="27669"/>
            <a:stretch/>
          </p:blipFill>
          <p:spPr>
            <a:xfrm>
              <a:off x="5956629" y="1359682"/>
              <a:ext cx="2008424" cy="359990"/>
            </a:xfrm>
            <a:prstGeom prst="rect">
              <a:avLst/>
            </a:prstGeom>
            <a:noFill/>
            <a:ln>
              <a:noFill/>
            </a:ln>
          </p:spPr>
        </p:pic>
        <p:sp>
          <p:nvSpPr>
            <p:cNvPr id="1189" name="Google Shape;1189;p73"/>
            <p:cNvSpPr txBox="1"/>
            <p:nvPr/>
          </p:nvSpPr>
          <p:spPr>
            <a:xfrm>
              <a:off x="5692758" y="1105216"/>
              <a:ext cx="2336782" cy="2959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1">
                  <a:solidFill>
                    <a:srgbClr val="1B365D"/>
                  </a:solidFill>
                  <a:latin typeface="Calibri"/>
                  <a:ea typeface="Calibri"/>
                  <a:cs typeface="Calibri"/>
                  <a:sym typeface="Calibri"/>
                </a:rPr>
                <a:t>Powered by</a:t>
              </a:r>
              <a:endParaRPr/>
            </a:p>
          </p:txBody>
        </p:sp>
      </p:grpSp>
      <p:sp>
        <p:nvSpPr>
          <p:cNvPr id="1190" name="Google Shape;1190;p73"/>
          <p:cNvSpPr/>
          <p:nvPr/>
        </p:nvSpPr>
        <p:spPr>
          <a:xfrm>
            <a:off x="473509" y="24233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rgbClr val="003654"/>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rgbClr val="1B365D"/>
              </a:buClr>
              <a:buSzPts val="1100"/>
              <a:buFont typeface="Arial"/>
              <a:buNone/>
            </a:pPr>
            <a:r>
              <a:rPr lang="en-US" sz="1100" b="1" i="0">
                <a:solidFill>
                  <a:schemeClr val="lt1"/>
                </a:solidFill>
                <a:latin typeface="Calibri"/>
                <a:ea typeface="Calibri"/>
                <a:cs typeface="Calibri"/>
                <a:sym typeface="Calibri"/>
              </a:rPr>
              <a:t>Industry applications </a:t>
            </a:r>
            <a:endParaRPr/>
          </a:p>
          <a:p>
            <a:pPr marL="72000" marR="0" lvl="0" indent="-72000" algn="l" rtl="0">
              <a:lnSpc>
                <a:spcPct val="90000"/>
              </a:lnSpc>
              <a:spcBef>
                <a:spcPts val="385"/>
              </a:spcBef>
              <a:spcAft>
                <a:spcPts val="0"/>
              </a:spcAft>
              <a:buClr>
                <a:schemeClr val="lt1"/>
              </a:buClr>
              <a:buSzPts val="800"/>
              <a:buFont typeface="Arial"/>
              <a:buChar char="•"/>
            </a:pPr>
            <a:r>
              <a:rPr lang="en-US" sz="800" i="0">
                <a:solidFill>
                  <a:schemeClr val="lt1"/>
                </a:solidFill>
                <a:latin typeface="Calibri"/>
                <a:ea typeface="Calibri"/>
                <a:cs typeface="Calibri"/>
                <a:sym typeface="Calibri"/>
              </a:rPr>
              <a:t>Factory automation </a:t>
            </a:r>
            <a:endParaRPr sz="800">
              <a:solidFill>
                <a:schemeClr val="lt1"/>
              </a:solidFill>
              <a:latin typeface="Calibri"/>
              <a:ea typeface="Calibri"/>
              <a:cs typeface="Calibri"/>
              <a:sym typeface="Calibri"/>
            </a:endParaRPr>
          </a:p>
          <a:p>
            <a:pPr marL="72000" marR="0" lvl="0" indent="-72000" algn="l" rtl="0">
              <a:lnSpc>
                <a:spcPct val="90000"/>
              </a:lnSpc>
              <a:spcBef>
                <a:spcPts val="280"/>
              </a:spcBef>
              <a:spcAft>
                <a:spcPts val="0"/>
              </a:spcAft>
              <a:buClr>
                <a:schemeClr val="lt1"/>
              </a:buClr>
              <a:buSzPts val="800"/>
              <a:buFont typeface="Arial"/>
              <a:buChar char="•"/>
            </a:pPr>
            <a:r>
              <a:rPr lang="en-US" sz="800" i="0">
                <a:solidFill>
                  <a:schemeClr val="lt1"/>
                </a:solidFill>
                <a:latin typeface="Calibri"/>
                <a:ea typeface="Calibri"/>
                <a:cs typeface="Calibri"/>
                <a:sym typeface="Calibri"/>
              </a:rPr>
              <a:t>OEM machine builders</a:t>
            </a:r>
            <a:endParaRPr/>
          </a:p>
          <a:p>
            <a:pPr marL="72000" marR="0" lvl="0" indent="-72000" algn="l" rtl="0">
              <a:lnSpc>
                <a:spcPct val="90000"/>
              </a:lnSpc>
              <a:spcBef>
                <a:spcPts val="280"/>
              </a:spcBef>
              <a:spcAft>
                <a:spcPts val="0"/>
              </a:spcAft>
              <a:buClr>
                <a:schemeClr val="lt1"/>
              </a:buClr>
              <a:buSzPts val="800"/>
              <a:buFont typeface="Arial"/>
              <a:buChar char="•"/>
            </a:pPr>
            <a:r>
              <a:rPr lang="en-US" sz="800" i="0">
                <a:solidFill>
                  <a:schemeClr val="lt1"/>
                </a:solidFill>
                <a:latin typeface="Calibri"/>
                <a:ea typeface="Calibri"/>
                <a:cs typeface="Calibri"/>
                <a:sym typeface="Calibri"/>
              </a:rPr>
              <a:t>Automotive </a:t>
            </a:r>
            <a:endParaRPr/>
          </a:p>
          <a:p>
            <a:pPr marL="72000" marR="0" lvl="0" indent="-72000" algn="l" rtl="0">
              <a:lnSpc>
                <a:spcPct val="90000"/>
              </a:lnSpc>
              <a:spcBef>
                <a:spcPts val="280"/>
              </a:spcBef>
              <a:spcAft>
                <a:spcPts val="0"/>
              </a:spcAft>
              <a:buClr>
                <a:schemeClr val="lt1"/>
              </a:buClr>
              <a:buSzPts val="800"/>
              <a:buFont typeface="Arial"/>
              <a:buChar char="•"/>
            </a:pPr>
            <a:r>
              <a:rPr lang="en-US" sz="800" i="0">
                <a:solidFill>
                  <a:schemeClr val="lt1"/>
                </a:solidFill>
                <a:latin typeface="Calibri"/>
                <a:ea typeface="Calibri"/>
                <a:cs typeface="Calibri"/>
                <a:sym typeface="Calibri"/>
              </a:rPr>
              <a:t>Food &amp; beverage </a:t>
            </a:r>
            <a:endParaRPr/>
          </a:p>
          <a:p>
            <a:pPr marL="72000" marR="0" lvl="0" indent="-72000" algn="l" rtl="0">
              <a:lnSpc>
                <a:spcPct val="90000"/>
              </a:lnSpc>
              <a:spcBef>
                <a:spcPts val="280"/>
              </a:spcBef>
              <a:spcAft>
                <a:spcPts val="0"/>
              </a:spcAft>
              <a:buClr>
                <a:schemeClr val="lt1"/>
              </a:buClr>
              <a:buSzPts val="800"/>
              <a:buFont typeface="Arial"/>
              <a:buChar char="•"/>
            </a:pPr>
            <a:r>
              <a:rPr lang="en-US" sz="800" i="0">
                <a:solidFill>
                  <a:schemeClr val="lt1"/>
                </a:solidFill>
                <a:latin typeface="Calibri"/>
                <a:ea typeface="Calibri"/>
                <a:cs typeface="Calibri"/>
                <a:sym typeface="Calibri"/>
              </a:rPr>
              <a:t>Water/wastewater</a:t>
            </a:r>
            <a:endParaRPr sz="800" b="0">
              <a:solidFill>
                <a:schemeClr val="lt1"/>
              </a:solidFill>
              <a:latin typeface="Calibri"/>
              <a:ea typeface="Calibri"/>
              <a:cs typeface="Calibri"/>
              <a:sym typeface="Calibri"/>
            </a:endParaRPr>
          </a:p>
        </p:txBody>
      </p:sp>
      <p:sp>
        <p:nvSpPr>
          <p:cNvPr id="1191" name="Google Shape;1191;p73"/>
          <p:cNvSpPr/>
          <p:nvPr/>
        </p:nvSpPr>
        <p:spPr>
          <a:xfrm>
            <a:off x="2571510" y="24233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rgbClr val="1A5886"/>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chemeClr val="lt1"/>
              </a:buClr>
              <a:buSzPts val="1100"/>
              <a:buFont typeface="Arial"/>
              <a:buNone/>
            </a:pPr>
            <a:r>
              <a:rPr lang="en-US" sz="1100" b="1" i="0">
                <a:solidFill>
                  <a:schemeClr val="lt1"/>
                </a:solidFill>
                <a:latin typeface="Calibri"/>
                <a:ea typeface="Calibri"/>
                <a:cs typeface="Calibri"/>
                <a:sym typeface="Calibri"/>
              </a:rPr>
              <a:t>Product highlights </a:t>
            </a:r>
            <a:endParaRPr/>
          </a:p>
          <a:p>
            <a:pPr marL="72000" marR="0" lvl="0" indent="-72000" algn="l" rtl="0">
              <a:lnSpc>
                <a:spcPct val="90000"/>
              </a:lnSpc>
              <a:spcBef>
                <a:spcPts val="385"/>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NEMA 4X, IP66 Front Panel Rating</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Industrial Environmental Specifications</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Wide operating temperature </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High shock and vibration tolerance </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CE, UL/cUL, UL/cUL Hazardous</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Supports over 300 Industrial Drivers</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SD Card for database upload/download </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Built-In Web Server for Remote Access* </a:t>
            </a:r>
            <a:endParaRPr/>
          </a:p>
          <a:p>
            <a:pPr marL="72000" marR="0" lvl="0" indent="-72000" algn="l" rtl="0">
              <a:lnSpc>
                <a:spcPct val="90000"/>
              </a:lnSpc>
              <a:spcBef>
                <a:spcPts val="28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Real-Time Data Logging*</a:t>
            </a:r>
            <a:endParaRPr sz="1050" b="0">
              <a:solidFill>
                <a:schemeClr val="lt1"/>
              </a:solidFill>
              <a:latin typeface="Calibri"/>
              <a:ea typeface="Calibri"/>
              <a:cs typeface="Calibri"/>
              <a:sym typeface="Calibri"/>
            </a:endParaRPr>
          </a:p>
        </p:txBody>
      </p:sp>
      <p:sp>
        <p:nvSpPr>
          <p:cNvPr id="1192" name="Google Shape;1192;p73"/>
          <p:cNvSpPr/>
          <p:nvPr/>
        </p:nvSpPr>
        <p:spPr>
          <a:xfrm>
            <a:off x="4669511" y="24233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rgbClr val="4877A4"/>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chemeClr val="lt1"/>
              </a:buClr>
              <a:buSzPts val="1050"/>
              <a:buFont typeface="Arial"/>
              <a:buNone/>
            </a:pPr>
            <a:r>
              <a:rPr lang="en-US" sz="1050" b="1" i="0">
                <a:solidFill>
                  <a:schemeClr val="lt1"/>
                </a:solidFill>
                <a:latin typeface="Calibri"/>
                <a:ea typeface="Calibri"/>
                <a:cs typeface="Calibri"/>
                <a:sym typeface="Calibri"/>
              </a:rPr>
              <a:t>Features &amp; benefits </a:t>
            </a:r>
            <a:endParaRPr sz="1050">
              <a:solidFill>
                <a:schemeClr val="lt1"/>
              </a:solidFill>
              <a:latin typeface="Calibri"/>
              <a:ea typeface="Calibri"/>
              <a:cs typeface="Calibri"/>
              <a:sym typeface="Calibri"/>
            </a:endParaRPr>
          </a:p>
          <a:p>
            <a:pPr marL="72000" marR="0" lvl="0" indent="-72000" algn="l" rtl="0">
              <a:lnSpc>
                <a:spcPct val="90000"/>
              </a:lnSpc>
              <a:spcBef>
                <a:spcPts val="368"/>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Full-color HMI touchscreen </a:t>
            </a:r>
            <a:endParaRPr sz="800">
              <a:solidFill>
                <a:schemeClr val="lt1"/>
              </a:solidFill>
              <a:latin typeface="Calibri"/>
              <a:ea typeface="Calibri"/>
              <a:cs typeface="Calibri"/>
              <a:sym typeface="Calibri"/>
            </a:endParaRPr>
          </a:p>
          <a:p>
            <a:pPr marL="72000" marR="0" lvl="0" indent="-72000" algn="l" rtl="0">
              <a:lnSpc>
                <a:spcPct val="90000"/>
              </a:lnSpc>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A variety of 4.3" to 15" models with widescreen (model dependent) ensures the right fit for virtually any application</a:t>
            </a:r>
            <a:endParaRPr/>
          </a:p>
          <a:p>
            <a:pPr marL="72000" marR="0" lvl="0" indent="-72000" algn="l" rtl="0">
              <a:lnSpc>
                <a:spcPct val="90000"/>
              </a:lnSpc>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16M colors</a:t>
            </a:r>
            <a:endParaRPr/>
          </a:p>
          <a:p>
            <a:pPr marL="72000" marR="0" lvl="0" indent="-72000" algn="l" rtl="0">
              <a:lnSpc>
                <a:spcPct val="90000"/>
              </a:lnSpc>
              <a:spcBef>
                <a:spcPts val="0"/>
              </a:spcBef>
              <a:spcAft>
                <a:spcPts val="0"/>
              </a:spcAft>
              <a:buClr>
                <a:schemeClr val="lt1"/>
              </a:buClr>
              <a:buSzPts val="800"/>
              <a:buFont typeface="Arial"/>
              <a:buChar char="•"/>
            </a:pPr>
            <a:r>
              <a:rPr lang="en-US" sz="800" i="1">
                <a:solidFill>
                  <a:schemeClr val="lt1"/>
                </a:solidFill>
                <a:latin typeface="Calibri"/>
                <a:ea typeface="Calibri"/>
                <a:cs typeface="Calibri"/>
                <a:sym typeface="Calibri"/>
              </a:rPr>
              <a:t>Industry-leading protocol conversion </a:t>
            </a:r>
            <a:endParaRPr/>
          </a:p>
          <a:p>
            <a:pPr marL="72000" marR="0" lvl="0" indent="-72000" algn="l" rtl="0">
              <a:lnSpc>
                <a:spcPct val="90000"/>
              </a:lnSpc>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Communicate with over 300 protocols</a:t>
            </a:r>
            <a:endParaRPr/>
          </a:p>
          <a:p>
            <a:pPr marL="72000" marR="0" lvl="0" indent="-72000" algn="l" rtl="0">
              <a:lnSpc>
                <a:spcPct val="90000"/>
              </a:lnSpc>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Easily convert between serial, USB and Ethernet devices</a:t>
            </a:r>
            <a:endParaRPr/>
          </a:p>
          <a:p>
            <a:pPr marL="72000" marR="0" lvl="0" indent="-72000" algn="l" rtl="0">
              <a:lnSpc>
                <a:spcPct val="90000"/>
              </a:lnSpc>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Convert up to 6 protocols simultaneously with CR1000 and up to 15 with CR3000</a:t>
            </a:r>
            <a:endParaRPr/>
          </a:p>
          <a:p>
            <a:pPr marL="72000" marR="0" lvl="0" indent="-72000" algn="l" rtl="0">
              <a:lnSpc>
                <a:spcPct val="90000"/>
              </a:lnSpc>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Manage multi-vendor environments with ease</a:t>
            </a:r>
            <a:endParaRPr sz="800" b="0">
              <a:solidFill>
                <a:schemeClr val="lt1"/>
              </a:solidFill>
              <a:latin typeface="Calibri"/>
              <a:ea typeface="Calibri"/>
              <a:cs typeface="Calibri"/>
              <a:sym typeface="Calibri"/>
            </a:endParaRPr>
          </a:p>
        </p:txBody>
      </p:sp>
      <p:sp>
        <p:nvSpPr>
          <p:cNvPr id="1193" name="Google Shape;1193;p73"/>
          <p:cNvSpPr/>
          <p:nvPr/>
        </p:nvSpPr>
        <p:spPr>
          <a:xfrm>
            <a:off x="6767513" y="24233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chemeClr val="lt2"/>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rgbClr val="043D5D"/>
              </a:buClr>
              <a:buSzPts val="1050"/>
              <a:buFont typeface="Arial"/>
              <a:buNone/>
            </a:pPr>
            <a:r>
              <a:rPr lang="en-US" sz="1050" b="1">
                <a:solidFill>
                  <a:srgbClr val="043D5D"/>
                </a:solidFill>
                <a:latin typeface="Calibri"/>
                <a:ea typeface="Calibri"/>
                <a:cs typeface="Calibri"/>
                <a:sym typeface="Calibri"/>
              </a:rPr>
              <a:t>Powerful Integration Capabilities </a:t>
            </a:r>
            <a:endParaRPr sz="1050" b="1">
              <a:solidFill>
                <a:srgbClr val="043D5D"/>
              </a:solidFill>
              <a:latin typeface="Calibri"/>
              <a:ea typeface="Calibri"/>
              <a:cs typeface="Calibri"/>
              <a:sym typeface="Calibri"/>
            </a:endParaRPr>
          </a:p>
          <a:p>
            <a:pPr marL="108000" marR="0" lvl="1" indent="-108000" algn="l" rtl="0">
              <a:lnSpc>
                <a:spcPct val="90000"/>
              </a:lnSpc>
              <a:spcBef>
                <a:spcPts val="368"/>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Crimson 3.2 software enables point-and-click configuration </a:t>
            </a:r>
            <a:endParaRPr/>
          </a:p>
          <a:p>
            <a:pPr marL="108000" marR="0" lvl="1" indent="-108000" algn="l" rtl="0">
              <a:lnSpc>
                <a:spcPct val="90000"/>
              </a:lnSpc>
              <a:spcBef>
                <a:spcPts val="120"/>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Updated 3D symbols and primitives create a modern operator experience</a:t>
            </a:r>
            <a:endParaRPr/>
          </a:p>
          <a:p>
            <a:pPr marL="108000" marR="0" lvl="1" indent="-108000" algn="l" rtl="0">
              <a:lnSpc>
                <a:spcPct val="90000"/>
              </a:lnSpc>
              <a:spcBef>
                <a:spcPts val="120"/>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Ethernet, USB and serial ports make communication simple </a:t>
            </a:r>
            <a:endParaRPr/>
          </a:p>
          <a:p>
            <a:pPr marL="108000" marR="0" lvl="1" indent="-108000" algn="l" rtl="0">
              <a:lnSpc>
                <a:spcPct val="90000"/>
              </a:lnSpc>
              <a:spcBef>
                <a:spcPts val="120"/>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Robust web server* provides remote access and control to reduce costly site visits </a:t>
            </a:r>
            <a:endParaRPr/>
          </a:p>
          <a:p>
            <a:pPr marL="108000" marR="0" lvl="1" indent="-108000" algn="l" rtl="0">
              <a:lnSpc>
                <a:spcPct val="90000"/>
              </a:lnSpc>
              <a:spcBef>
                <a:spcPts val="120"/>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Send email and/or SMS notifications on alarm conditions* </a:t>
            </a:r>
            <a:endParaRPr/>
          </a:p>
          <a:p>
            <a:pPr marL="108000" marR="0" lvl="1" indent="-108000" algn="l" rtl="0">
              <a:lnSpc>
                <a:spcPct val="90000"/>
              </a:lnSpc>
              <a:spcBef>
                <a:spcPts val="120"/>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Built-in data logging enhances troubleshooting and helps meet regulatory requirements </a:t>
            </a:r>
            <a:endParaRPr/>
          </a:p>
          <a:p>
            <a:pPr marL="108000" marR="0" lvl="1" indent="-108000" algn="l" rtl="0">
              <a:lnSpc>
                <a:spcPct val="90000"/>
              </a:lnSpc>
              <a:spcBef>
                <a:spcPts val="120"/>
              </a:spcBef>
              <a:spcAft>
                <a:spcPts val="0"/>
              </a:spcAft>
              <a:buClr>
                <a:srgbClr val="043D5D"/>
              </a:buClr>
              <a:buSzPts val="800"/>
              <a:buFont typeface="Calibri"/>
              <a:buChar char="•"/>
            </a:pPr>
            <a:r>
              <a:rPr lang="en-US" sz="800" b="0" i="0" u="none" strike="noStrike" cap="none">
                <a:solidFill>
                  <a:srgbClr val="043D5D"/>
                </a:solidFill>
                <a:latin typeface="Calibri"/>
                <a:ea typeface="Calibri"/>
                <a:cs typeface="Calibri"/>
                <a:sym typeface="Calibri"/>
              </a:rPr>
              <a:t>Automate population of data values using SQL Queries feature" *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74"/>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CR1000 &amp; 3000</a:t>
            </a:r>
            <a:endParaRPr/>
          </a:p>
        </p:txBody>
      </p:sp>
      <p:sp>
        <p:nvSpPr>
          <p:cNvPr id="1199" name="Google Shape;1199;p74"/>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Screen Status Light </a:t>
            </a:r>
            <a:endParaRPr/>
          </a:p>
        </p:txBody>
      </p:sp>
      <p:graphicFrame>
        <p:nvGraphicFramePr>
          <p:cNvPr id="1200" name="Google Shape;1200;p74"/>
          <p:cNvGraphicFramePr/>
          <p:nvPr/>
        </p:nvGraphicFramePr>
        <p:xfrm>
          <a:off x="428597" y="1127931"/>
          <a:ext cx="4057675" cy="3696425"/>
        </p:xfrm>
        <a:graphic>
          <a:graphicData uri="http://schemas.openxmlformats.org/drawingml/2006/table">
            <a:tbl>
              <a:tblPr firstRow="1" bandRow="1">
                <a:noFill/>
                <a:tableStyleId>{C32E7727-349D-4345-B8BB-B3D843B21435}</a:tableStyleId>
              </a:tblPr>
              <a:tblGrid>
                <a:gridCol w="1876450">
                  <a:extLst>
                    <a:ext uri="{9D8B030D-6E8A-4147-A177-3AD203B41FA5}">
                      <a16:colId xmlns:a16="http://schemas.microsoft.com/office/drawing/2014/main" val="20000"/>
                    </a:ext>
                  </a:extLst>
                </a:gridCol>
                <a:gridCol w="2181225">
                  <a:extLst>
                    <a:ext uri="{9D8B030D-6E8A-4147-A177-3AD203B41FA5}">
                      <a16:colId xmlns:a16="http://schemas.microsoft.com/office/drawing/2014/main" val="20001"/>
                    </a:ext>
                  </a:extLst>
                </a:gridCol>
              </a:tblGrid>
              <a:tr h="337825">
                <a:tc gridSpan="2">
                  <a:txBody>
                    <a:bodyPr/>
                    <a:lstStyle/>
                    <a:p>
                      <a:pPr marL="0" marR="0" lvl="0" indent="0" algn="ctr" rtl="0">
                        <a:spcBef>
                          <a:spcPts val="0"/>
                        </a:spcBef>
                        <a:spcAft>
                          <a:spcPts val="0"/>
                        </a:spcAft>
                        <a:buNone/>
                      </a:pPr>
                      <a:r>
                        <a:rPr lang="en-US" sz="1400" b="1">
                          <a:solidFill>
                            <a:schemeClr val="lt1"/>
                          </a:solidFill>
                        </a:rPr>
                        <a:t>CR1000/CR3000 </a:t>
                      </a:r>
                      <a:endParaRPr/>
                    </a:p>
                  </a:txBody>
                  <a:tcPr marL="0" marR="0" marT="0" marB="0" anchor="ctr"/>
                </a:tc>
                <a:tc hMerge="1">
                  <a:txBody>
                    <a:bodyPr/>
                    <a:lstStyle/>
                    <a:p>
                      <a:endParaRPr lang="en-US"/>
                    </a:p>
                  </a:txBody>
                  <a:tcPr/>
                </a:tc>
                <a:extLst>
                  <a:ext uri="{0D108BD9-81ED-4DB2-BD59-A6C34878D82A}">
                    <a16:rowId xmlns:a16="http://schemas.microsoft.com/office/drawing/2014/main" val="10000"/>
                  </a:ext>
                </a:extLst>
              </a:tr>
              <a:tr h="282125">
                <a:tc>
                  <a:txBody>
                    <a:bodyPr/>
                    <a:lstStyle/>
                    <a:p>
                      <a:pPr marL="0" marR="0" lvl="0" indent="0" algn="l" rtl="0">
                        <a:spcBef>
                          <a:spcPts val="0"/>
                        </a:spcBef>
                        <a:spcAft>
                          <a:spcPts val="0"/>
                        </a:spcAft>
                        <a:buNone/>
                      </a:pPr>
                      <a:r>
                        <a:rPr lang="en-US" sz="1200" b="1">
                          <a:solidFill>
                            <a:srgbClr val="043D5D"/>
                          </a:solidFill>
                        </a:rPr>
                        <a:t>LED </a:t>
                      </a:r>
                      <a:endParaRPr/>
                    </a:p>
                  </a:txBody>
                  <a:tcPr marL="72000" marR="0" marT="36000" marB="0">
                    <a:solidFill>
                      <a:schemeClr val="lt2"/>
                    </a:solidFill>
                  </a:tcPr>
                </a:tc>
                <a:tc>
                  <a:txBody>
                    <a:bodyPr/>
                    <a:lstStyle/>
                    <a:p>
                      <a:pPr marL="0" marR="0" lvl="0" indent="0" algn="l" rtl="0">
                        <a:spcBef>
                          <a:spcPts val="0"/>
                        </a:spcBef>
                        <a:spcAft>
                          <a:spcPts val="0"/>
                        </a:spcAft>
                        <a:buNone/>
                      </a:pPr>
                      <a:r>
                        <a:rPr lang="en-US" sz="1200" b="1">
                          <a:solidFill>
                            <a:srgbClr val="043D5D"/>
                          </a:solidFill>
                        </a:rPr>
                        <a:t>INDICATION </a:t>
                      </a:r>
                      <a:endParaRPr/>
                    </a:p>
                  </a:txBody>
                  <a:tcPr marL="0" marR="0" marT="36000" marB="0">
                    <a:solidFill>
                      <a:schemeClr val="lt2"/>
                    </a:solidFill>
                  </a:tcPr>
                </a:tc>
                <a:extLst>
                  <a:ext uri="{0D108BD9-81ED-4DB2-BD59-A6C34878D82A}">
                    <a16:rowId xmlns:a16="http://schemas.microsoft.com/office/drawing/2014/main" val="10001"/>
                  </a:ext>
                </a:extLst>
              </a:tr>
              <a:tr h="351875">
                <a:tc gridSpan="2">
                  <a:txBody>
                    <a:bodyPr/>
                    <a:lstStyle/>
                    <a:p>
                      <a:pPr marL="0" marR="0" lvl="0" indent="0" algn="ctr" rtl="0">
                        <a:lnSpc>
                          <a:spcPct val="100000"/>
                        </a:lnSpc>
                        <a:spcBef>
                          <a:spcPts val="0"/>
                        </a:spcBef>
                        <a:spcAft>
                          <a:spcPts val="0"/>
                        </a:spcAft>
                        <a:buClr>
                          <a:srgbClr val="00FF00"/>
                        </a:buClr>
                        <a:buSzPts val="1400"/>
                        <a:buFont typeface="Calibri"/>
                        <a:buNone/>
                      </a:pPr>
                      <a:r>
                        <a:rPr lang="en-US" sz="1400" b="1">
                          <a:solidFill>
                            <a:srgbClr val="00FF00"/>
                          </a:solidFill>
                        </a:rPr>
                        <a:t>GREEN</a:t>
                      </a:r>
                      <a:r>
                        <a:rPr lang="en-US" sz="1400">
                          <a:solidFill>
                            <a:srgbClr val="00FF00"/>
                          </a:solidFill>
                        </a:rPr>
                        <a:t> </a:t>
                      </a:r>
                      <a:r>
                        <a:rPr lang="en-US" sz="1400" b="1">
                          <a:solidFill>
                            <a:srgbClr val="00FF00"/>
                          </a:solidFill>
                        </a:rPr>
                        <a:t>(</a:t>
                      </a:r>
                      <a:r>
                        <a:rPr lang="en-US" sz="1800" b="1">
                          <a:solidFill>
                            <a:srgbClr val="00FF00"/>
                          </a:solidFill>
                          <a:latin typeface="Lato Black"/>
                          <a:ea typeface="Lato Black"/>
                          <a:cs typeface="Lato Black"/>
                          <a:sym typeface="Lato Black"/>
                        </a:rPr>
                        <a:t>■</a:t>
                      </a:r>
                      <a:r>
                        <a:rPr lang="en-US" sz="1400" b="1">
                          <a:solidFill>
                            <a:srgbClr val="00FF00"/>
                          </a:solidFill>
                        </a:rPr>
                        <a:t>)</a:t>
                      </a:r>
                      <a:endParaRPr sz="1400" b="1">
                        <a:solidFill>
                          <a:srgbClr val="010A11"/>
                        </a:solidFill>
                      </a:endParaRPr>
                    </a:p>
                  </a:txBody>
                  <a:tcPr marL="72000" marR="0" marT="36000" marB="0">
                    <a:solidFill>
                      <a:srgbClr val="F2F2F2"/>
                    </a:solidFill>
                  </a:tcPr>
                </a:tc>
                <a:tc hMerge="1">
                  <a:txBody>
                    <a:bodyPr/>
                    <a:lstStyle/>
                    <a:p>
                      <a:endParaRPr lang="en-US"/>
                    </a:p>
                  </a:txBody>
                  <a:tcPr/>
                </a:tc>
                <a:extLst>
                  <a:ext uri="{0D108BD9-81ED-4DB2-BD59-A6C34878D82A}">
                    <a16:rowId xmlns:a16="http://schemas.microsoft.com/office/drawing/2014/main" val="10002"/>
                  </a:ext>
                </a:extLst>
              </a:tr>
              <a:tr h="239900">
                <a:tc>
                  <a:txBody>
                    <a:bodyPr/>
                    <a:lstStyle/>
                    <a:p>
                      <a:pPr marL="0" marR="0" lvl="0" indent="0" algn="l" rtl="0">
                        <a:lnSpc>
                          <a:spcPct val="100000"/>
                        </a:lnSpc>
                        <a:spcBef>
                          <a:spcPts val="0"/>
                        </a:spcBef>
                        <a:spcAft>
                          <a:spcPts val="0"/>
                        </a:spcAft>
                        <a:buClr>
                          <a:srgbClr val="043D5D"/>
                        </a:buClr>
                        <a:buSzPts val="1050"/>
                        <a:buFont typeface="Calibri"/>
                        <a:buNone/>
                      </a:pPr>
                      <a:r>
                        <a:rPr lang="en-US" sz="1050" b="1">
                          <a:solidFill>
                            <a:srgbClr val="043D5D"/>
                          </a:solidFill>
                        </a:rPr>
                        <a:t>STEADY</a:t>
                      </a:r>
                      <a:endParaRPr sz="1050" b="1">
                        <a:solidFill>
                          <a:srgbClr val="1B365D"/>
                        </a:solidFill>
                      </a:endParaRPr>
                    </a:p>
                  </a:txBody>
                  <a:tcPr marL="72000" marR="0" marT="36000" marB="0"/>
                </a:tc>
                <a:tc>
                  <a:txBody>
                    <a:bodyPr/>
                    <a:lstStyle/>
                    <a:p>
                      <a:pPr marL="0" marR="0" lvl="0" indent="0" algn="l" rtl="0">
                        <a:lnSpc>
                          <a:spcPct val="100000"/>
                        </a:lnSpc>
                        <a:spcBef>
                          <a:spcPts val="0"/>
                        </a:spcBef>
                        <a:spcAft>
                          <a:spcPts val="0"/>
                        </a:spcAft>
                        <a:buClr>
                          <a:srgbClr val="043D5D"/>
                        </a:buClr>
                        <a:buSzPts val="1050"/>
                        <a:buFont typeface="Calibri"/>
                        <a:buNone/>
                      </a:pPr>
                      <a:r>
                        <a:rPr lang="en-US" sz="1050">
                          <a:solidFill>
                            <a:srgbClr val="043D5D"/>
                          </a:solidFill>
                        </a:rPr>
                        <a:t>Unit is powered</a:t>
                      </a:r>
                      <a:endParaRPr sz="1050" b="0">
                        <a:solidFill>
                          <a:srgbClr val="1B365D"/>
                        </a:solidFill>
                      </a:endParaRPr>
                    </a:p>
                  </a:txBody>
                  <a:tcPr marL="72000" marR="0" marT="36000" marB="0" anchor="ctr"/>
                </a:tc>
                <a:extLst>
                  <a:ext uri="{0D108BD9-81ED-4DB2-BD59-A6C34878D82A}">
                    <a16:rowId xmlns:a16="http://schemas.microsoft.com/office/drawing/2014/main" val="10003"/>
                  </a:ext>
                </a:extLst>
              </a:tr>
              <a:tr h="282750">
                <a:tc gridSpan="2">
                  <a:txBody>
                    <a:bodyPr/>
                    <a:lstStyle/>
                    <a:p>
                      <a:pPr marL="0" marR="0" lvl="0" indent="0" algn="ctr" rtl="0">
                        <a:lnSpc>
                          <a:spcPct val="100000"/>
                        </a:lnSpc>
                        <a:spcBef>
                          <a:spcPts val="0"/>
                        </a:spcBef>
                        <a:spcAft>
                          <a:spcPts val="0"/>
                        </a:spcAft>
                        <a:buClr>
                          <a:srgbClr val="0000FF"/>
                        </a:buClr>
                        <a:buSzPts val="1400"/>
                        <a:buFont typeface="Calibri"/>
                        <a:buNone/>
                      </a:pPr>
                      <a:r>
                        <a:rPr lang="en-US" sz="1400" b="1">
                          <a:solidFill>
                            <a:srgbClr val="0000FF"/>
                          </a:solidFill>
                        </a:rPr>
                        <a:t>BLUE (▬)</a:t>
                      </a:r>
                      <a:endParaRPr sz="1400" b="1">
                        <a:solidFill>
                          <a:srgbClr val="1B365D"/>
                        </a:solidFill>
                      </a:endParaRPr>
                    </a:p>
                  </a:txBody>
                  <a:tcPr marL="72000" marR="0" marT="36000" marB="0" anchor="ctr">
                    <a:solidFill>
                      <a:srgbClr val="F2F2F2"/>
                    </a:solidFill>
                  </a:tcPr>
                </a:tc>
                <a:tc hMerge="1">
                  <a:txBody>
                    <a:bodyPr/>
                    <a:lstStyle/>
                    <a:p>
                      <a:endParaRPr lang="en-US"/>
                    </a:p>
                  </a:txBody>
                  <a:tcPr/>
                </a:tc>
                <a:extLst>
                  <a:ext uri="{0D108BD9-81ED-4DB2-BD59-A6C34878D82A}">
                    <a16:rowId xmlns:a16="http://schemas.microsoft.com/office/drawing/2014/main" val="10004"/>
                  </a:ext>
                </a:extLst>
              </a:tr>
              <a:tr h="239900">
                <a:tc>
                  <a:txBody>
                    <a:bodyPr/>
                    <a:lstStyle/>
                    <a:p>
                      <a:pPr marL="0" marR="0" lvl="0" indent="0" algn="l" rtl="0">
                        <a:spcBef>
                          <a:spcPts val="0"/>
                        </a:spcBef>
                        <a:spcAft>
                          <a:spcPts val="0"/>
                        </a:spcAft>
                        <a:buNone/>
                      </a:pPr>
                      <a:r>
                        <a:rPr lang="en-US" sz="1050" b="1">
                          <a:solidFill>
                            <a:srgbClr val="043D5D"/>
                          </a:solidFill>
                        </a:rPr>
                        <a:t>FLASHING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Unit is in the boot loader </a:t>
                      </a:r>
                      <a:endParaRPr/>
                    </a:p>
                  </a:txBody>
                  <a:tcPr marL="72000" marR="0" marT="36000" marB="0" anchor="ctr"/>
                </a:tc>
                <a:extLst>
                  <a:ext uri="{0D108BD9-81ED-4DB2-BD59-A6C34878D82A}">
                    <a16:rowId xmlns:a16="http://schemas.microsoft.com/office/drawing/2014/main" val="10005"/>
                  </a:ext>
                </a:extLst>
              </a:tr>
              <a:tr h="239900">
                <a:tc>
                  <a:txBody>
                    <a:bodyPr/>
                    <a:lstStyle/>
                    <a:p>
                      <a:pPr marL="0" marR="0" lvl="0" indent="0" algn="l" rtl="0">
                        <a:spcBef>
                          <a:spcPts val="0"/>
                        </a:spcBef>
                        <a:spcAft>
                          <a:spcPts val="0"/>
                        </a:spcAft>
                        <a:buNone/>
                      </a:pPr>
                      <a:r>
                        <a:rPr lang="en-US" sz="1050" b="1">
                          <a:solidFill>
                            <a:srgbClr val="043D5D"/>
                          </a:solidFill>
                        </a:rPr>
                        <a:t>OFF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No SD card is present</a:t>
                      </a:r>
                      <a:endParaRPr sz="1050">
                        <a:solidFill>
                          <a:srgbClr val="043D5D"/>
                        </a:solidFill>
                      </a:endParaRPr>
                    </a:p>
                  </a:txBody>
                  <a:tcPr marL="72000" marR="0" marT="36000" marB="0" anchor="ctr"/>
                </a:tc>
                <a:extLst>
                  <a:ext uri="{0D108BD9-81ED-4DB2-BD59-A6C34878D82A}">
                    <a16:rowId xmlns:a16="http://schemas.microsoft.com/office/drawing/2014/main" val="10006"/>
                  </a:ext>
                </a:extLst>
              </a:tr>
              <a:tr h="239900">
                <a:tc>
                  <a:txBody>
                    <a:bodyPr/>
                    <a:lstStyle/>
                    <a:p>
                      <a:pPr marL="0" marR="0" lvl="0" indent="0" algn="l" rtl="0">
                        <a:spcBef>
                          <a:spcPts val="0"/>
                        </a:spcBef>
                        <a:spcAft>
                          <a:spcPts val="0"/>
                        </a:spcAft>
                        <a:buNone/>
                      </a:pPr>
                      <a:r>
                        <a:rPr lang="en-US" sz="1050" b="1">
                          <a:solidFill>
                            <a:srgbClr val="043D5D"/>
                          </a:solidFill>
                        </a:rPr>
                        <a:t>STEADY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Valid SD card present </a:t>
                      </a:r>
                      <a:endParaRPr/>
                    </a:p>
                  </a:txBody>
                  <a:tcPr marL="72000" marR="0" marT="36000" marB="0" anchor="ctr"/>
                </a:tc>
                <a:extLst>
                  <a:ext uri="{0D108BD9-81ED-4DB2-BD59-A6C34878D82A}">
                    <a16:rowId xmlns:a16="http://schemas.microsoft.com/office/drawing/2014/main" val="10007"/>
                  </a:ext>
                </a:extLst>
              </a:tr>
              <a:tr h="239900">
                <a:tc>
                  <a:txBody>
                    <a:bodyPr/>
                    <a:lstStyle/>
                    <a:p>
                      <a:pPr marL="0" marR="0" lvl="0" indent="0" algn="l" rtl="0">
                        <a:spcBef>
                          <a:spcPts val="0"/>
                        </a:spcBef>
                        <a:spcAft>
                          <a:spcPts val="0"/>
                        </a:spcAft>
                        <a:buNone/>
                      </a:pPr>
                      <a:r>
                        <a:rPr lang="en-US" sz="1050" b="1">
                          <a:solidFill>
                            <a:srgbClr val="043D5D"/>
                          </a:solidFill>
                        </a:rPr>
                        <a:t>FLASHING RAPIDLY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SD card being checked </a:t>
                      </a:r>
                      <a:endParaRPr sz="1050">
                        <a:solidFill>
                          <a:srgbClr val="043D5D"/>
                        </a:solidFill>
                      </a:endParaRPr>
                    </a:p>
                  </a:txBody>
                  <a:tcPr marL="72000" marR="0" marT="36000" marB="0" anchor="ctr"/>
                </a:tc>
                <a:extLst>
                  <a:ext uri="{0D108BD9-81ED-4DB2-BD59-A6C34878D82A}">
                    <a16:rowId xmlns:a16="http://schemas.microsoft.com/office/drawing/2014/main" val="10008"/>
                  </a:ext>
                </a:extLst>
              </a:tr>
              <a:tr h="239900">
                <a:tc>
                  <a:txBody>
                    <a:bodyPr/>
                    <a:lstStyle/>
                    <a:p>
                      <a:pPr marL="0" marR="0" lvl="0" indent="0" algn="l" rtl="0">
                        <a:lnSpc>
                          <a:spcPct val="100000"/>
                        </a:lnSpc>
                        <a:spcBef>
                          <a:spcPts val="0"/>
                        </a:spcBef>
                        <a:spcAft>
                          <a:spcPts val="0"/>
                        </a:spcAft>
                        <a:buClr>
                          <a:srgbClr val="043D5D"/>
                        </a:buClr>
                        <a:buSzPts val="1050"/>
                        <a:buFont typeface="Calibri"/>
                        <a:buNone/>
                      </a:pPr>
                      <a:r>
                        <a:rPr lang="en-US" sz="1050" b="1">
                          <a:solidFill>
                            <a:srgbClr val="043D5D"/>
                          </a:solidFill>
                        </a:rPr>
                        <a:t>FLICKERING</a:t>
                      </a:r>
                      <a:endParaRPr sz="1050" b="1">
                        <a:solidFill>
                          <a:srgbClr val="1B365D"/>
                        </a:solidFill>
                      </a:endParaRPr>
                    </a:p>
                  </a:txBody>
                  <a:tcPr marL="72000" marR="0" marT="36000" marB="0"/>
                </a:tc>
                <a:tc>
                  <a:txBody>
                    <a:bodyPr/>
                    <a:lstStyle/>
                    <a:p>
                      <a:pPr marL="0" marR="0" lvl="0" indent="0" algn="l" rtl="0">
                        <a:lnSpc>
                          <a:spcPct val="100000"/>
                        </a:lnSpc>
                        <a:spcBef>
                          <a:spcPts val="0"/>
                        </a:spcBef>
                        <a:spcAft>
                          <a:spcPts val="0"/>
                        </a:spcAft>
                        <a:buClr>
                          <a:srgbClr val="043D5D"/>
                        </a:buClr>
                        <a:buSzPts val="1050"/>
                        <a:buFont typeface="Calibri"/>
                        <a:buNone/>
                      </a:pPr>
                      <a:r>
                        <a:rPr lang="en-US" sz="1050">
                          <a:solidFill>
                            <a:srgbClr val="043D5D"/>
                          </a:solidFill>
                        </a:rPr>
                        <a:t>SD card accessed </a:t>
                      </a:r>
                      <a:endParaRPr sz="1050" b="0">
                        <a:solidFill>
                          <a:srgbClr val="1B365D"/>
                        </a:solidFill>
                      </a:endParaRPr>
                    </a:p>
                  </a:txBody>
                  <a:tcPr marL="72000" marR="0" marT="36000" marB="0" anchor="ctr"/>
                </a:tc>
                <a:extLst>
                  <a:ext uri="{0D108BD9-81ED-4DB2-BD59-A6C34878D82A}">
                    <a16:rowId xmlns:a16="http://schemas.microsoft.com/office/drawing/2014/main" val="10009"/>
                  </a:ext>
                </a:extLst>
              </a:tr>
              <a:tr h="239900">
                <a:tc>
                  <a:txBody>
                    <a:bodyPr/>
                    <a:lstStyle/>
                    <a:p>
                      <a:pPr marL="0" marR="0" lvl="0" indent="0" algn="l" rtl="0">
                        <a:spcBef>
                          <a:spcPts val="0"/>
                        </a:spcBef>
                        <a:spcAft>
                          <a:spcPts val="0"/>
                        </a:spcAft>
                        <a:buNone/>
                      </a:pPr>
                      <a:r>
                        <a:rPr lang="en-US" sz="1050" b="1">
                          <a:solidFill>
                            <a:srgbClr val="043D5D"/>
                          </a:solidFill>
                        </a:rPr>
                        <a:t>FLASHING SLOWLY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Incorrectly formatted SD card present</a:t>
                      </a:r>
                      <a:endParaRPr/>
                    </a:p>
                  </a:txBody>
                  <a:tcPr marL="72000" marR="0" marT="36000" marB="0" anchor="ctr"/>
                </a:tc>
                <a:extLst>
                  <a:ext uri="{0D108BD9-81ED-4DB2-BD59-A6C34878D82A}">
                    <a16:rowId xmlns:a16="http://schemas.microsoft.com/office/drawing/2014/main" val="10010"/>
                  </a:ext>
                </a:extLst>
              </a:tr>
              <a:tr h="282750">
                <a:tc gridSpan="2">
                  <a:txBody>
                    <a:bodyPr/>
                    <a:lstStyle/>
                    <a:p>
                      <a:pPr marL="0" marR="0" lvl="0" indent="0" algn="ctr" rtl="0">
                        <a:lnSpc>
                          <a:spcPct val="100000"/>
                        </a:lnSpc>
                        <a:spcBef>
                          <a:spcPts val="0"/>
                        </a:spcBef>
                        <a:spcAft>
                          <a:spcPts val="0"/>
                        </a:spcAft>
                        <a:buClr>
                          <a:srgbClr val="A61D2C"/>
                        </a:buClr>
                        <a:buSzPts val="1400"/>
                        <a:buFont typeface="Calibri"/>
                        <a:buNone/>
                      </a:pPr>
                      <a:r>
                        <a:rPr lang="en-US" sz="1400">
                          <a:solidFill>
                            <a:srgbClr val="A61D2C"/>
                          </a:solidFill>
                        </a:rPr>
                        <a:t>RED </a:t>
                      </a:r>
                      <a:r>
                        <a:rPr lang="en-US" sz="1400" b="1">
                          <a:solidFill>
                            <a:srgbClr val="A61D2C"/>
                          </a:solidFill>
                        </a:rPr>
                        <a:t>(▲) </a:t>
                      </a:r>
                      <a:endParaRPr/>
                    </a:p>
                  </a:txBody>
                  <a:tcPr marL="72000" marR="0" marT="36000" marB="0" anchor="ctr">
                    <a:solidFill>
                      <a:srgbClr val="F2F2F2"/>
                    </a:solidFill>
                  </a:tcPr>
                </a:tc>
                <a:tc hMerge="1">
                  <a:txBody>
                    <a:bodyPr/>
                    <a:lstStyle/>
                    <a:p>
                      <a:endParaRPr lang="en-US"/>
                    </a:p>
                  </a:txBody>
                  <a:tcPr/>
                </a:tc>
                <a:extLst>
                  <a:ext uri="{0D108BD9-81ED-4DB2-BD59-A6C34878D82A}">
                    <a16:rowId xmlns:a16="http://schemas.microsoft.com/office/drawing/2014/main" val="10011"/>
                  </a:ext>
                </a:extLst>
              </a:tr>
              <a:tr h="239900">
                <a:tc>
                  <a:txBody>
                    <a:bodyPr/>
                    <a:lstStyle/>
                    <a:p>
                      <a:pPr marL="0" marR="0" lvl="0" indent="0" algn="l" rtl="0">
                        <a:spcBef>
                          <a:spcPts val="0"/>
                        </a:spcBef>
                        <a:spcAft>
                          <a:spcPts val="0"/>
                        </a:spcAft>
                        <a:buNone/>
                      </a:pPr>
                      <a:r>
                        <a:rPr lang="en-US" sz="1050" b="1">
                          <a:solidFill>
                            <a:srgbClr val="043D5D"/>
                          </a:solidFill>
                        </a:rPr>
                        <a:t>FLASHING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Data tag is in an alarm active state </a:t>
                      </a:r>
                      <a:endParaRPr/>
                    </a:p>
                  </a:txBody>
                  <a:tcPr marL="72000" marR="0" marT="36000" marB="0" anchor="ctr"/>
                </a:tc>
                <a:extLst>
                  <a:ext uri="{0D108BD9-81ED-4DB2-BD59-A6C34878D82A}">
                    <a16:rowId xmlns:a16="http://schemas.microsoft.com/office/drawing/2014/main" val="10012"/>
                  </a:ext>
                </a:extLst>
              </a:tr>
              <a:tr h="239900">
                <a:tc>
                  <a:txBody>
                    <a:bodyPr/>
                    <a:lstStyle/>
                    <a:p>
                      <a:pPr marL="0" marR="0" lvl="0" indent="0" algn="l" rtl="0">
                        <a:spcBef>
                          <a:spcPts val="0"/>
                        </a:spcBef>
                        <a:spcAft>
                          <a:spcPts val="0"/>
                        </a:spcAft>
                        <a:buNone/>
                      </a:pPr>
                      <a:r>
                        <a:rPr lang="en-US" sz="1050" b="1">
                          <a:solidFill>
                            <a:srgbClr val="043D5D"/>
                          </a:solidFill>
                        </a:rPr>
                        <a:t>STEADY </a:t>
                      </a:r>
                      <a:endParaRPr/>
                    </a:p>
                  </a:txBody>
                  <a:tcPr marL="72000" marR="0" marT="36000" marB="0"/>
                </a:tc>
                <a:tc>
                  <a:txBody>
                    <a:bodyPr/>
                    <a:lstStyle/>
                    <a:p>
                      <a:pPr marL="0" marR="0" lvl="0" indent="0" algn="l" rtl="0">
                        <a:spcBef>
                          <a:spcPts val="0"/>
                        </a:spcBef>
                        <a:spcAft>
                          <a:spcPts val="0"/>
                        </a:spcAft>
                        <a:buNone/>
                      </a:pPr>
                      <a:r>
                        <a:rPr lang="en-US" sz="1050">
                          <a:solidFill>
                            <a:srgbClr val="043D5D"/>
                          </a:solidFill>
                        </a:rPr>
                        <a:t>Data tag is in an alarm accepted state</a:t>
                      </a:r>
                      <a:endParaRPr/>
                    </a:p>
                  </a:txBody>
                  <a:tcPr marL="72000" marR="0" marT="36000" marB="0" anchor="ctr"/>
                </a:tc>
                <a:extLst>
                  <a:ext uri="{0D108BD9-81ED-4DB2-BD59-A6C34878D82A}">
                    <a16:rowId xmlns:a16="http://schemas.microsoft.com/office/drawing/2014/main" val="10013"/>
                  </a:ext>
                </a:extLst>
              </a:tr>
            </a:tbl>
          </a:graphicData>
        </a:graphic>
      </p:graphicFrame>
      <p:pic>
        <p:nvPicPr>
          <p:cNvPr id="1201" name="Google Shape;1201;p74"/>
          <p:cNvPicPr preferRelativeResize="0"/>
          <p:nvPr/>
        </p:nvPicPr>
        <p:blipFill rotWithShape="1">
          <a:blip r:embed="rId3">
            <a:alphaModFix/>
          </a:blip>
          <a:srcRect l="1376" t="856" b="1692"/>
          <a:stretch/>
        </p:blipFill>
        <p:spPr>
          <a:xfrm>
            <a:off x="4931042" y="2272577"/>
            <a:ext cx="3327834" cy="2551836"/>
          </a:xfrm>
          <a:prstGeom prst="rect">
            <a:avLst/>
          </a:prstGeom>
          <a:noFill/>
          <a:ln>
            <a:noFill/>
          </a:ln>
        </p:spPr>
      </p:pic>
      <p:sp>
        <p:nvSpPr>
          <p:cNvPr id="1202" name="Google Shape;1202;p74"/>
          <p:cNvSpPr/>
          <p:nvPr/>
        </p:nvSpPr>
        <p:spPr>
          <a:xfrm>
            <a:off x="4829175" y="810638"/>
            <a:ext cx="4414561" cy="1461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rgbClr val="010A11"/>
                </a:solidFill>
                <a:latin typeface="Calibri"/>
                <a:ea typeface="Calibri"/>
                <a:cs typeface="Calibri"/>
                <a:sym typeface="Calibri"/>
              </a:rPr>
              <a:t>FRONT PANEL LEDS </a:t>
            </a:r>
            <a:endParaRPr/>
          </a:p>
          <a:p>
            <a:pPr marL="0" marR="0" lvl="0" indent="0" algn="l" rtl="0">
              <a:spcBef>
                <a:spcPts val="0"/>
              </a:spcBef>
              <a:spcAft>
                <a:spcPts val="0"/>
              </a:spcAft>
              <a:buNone/>
            </a:pPr>
            <a:r>
              <a:rPr lang="en-US" sz="1100">
                <a:solidFill>
                  <a:srgbClr val="010A11"/>
                </a:solidFill>
                <a:latin typeface="Calibri"/>
                <a:ea typeface="Calibri"/>
                <a:cs typeface="Calibri"/>
                <a:sym typeface="Calibri"/>
              </a:rPr>
              <a:t>There are three front panel LEDs that can be configured using Crimson. </a:t>
            </a:r>
            <a:endParaRPr/>
          </a:p>
          <a:p>
            <a:pPr marL="742950" marR="0" lvl="1" indent="-285750" algn="l" rtl="0">
              <a:spcBef>
                <a:spcPts val="0"/>
              </a:spcBef>
              <a:spcAft>
                <a:spcPts val="0"/>
              </a:spcAft>
              <a:buClr>
                <a:srgbClr val="00FF00"/>
              </a:buClr>
              <a:buSzPts val="1200"/>
              <a:buFont typeface="Noto Sans Symbols"/>
              <a:buChar char="⮚"/>
            </a:pPr>
            <a:r>
              <a:rPr lang="en-US" sz="1200" b="0" i="0" u="none" strike="noStrike" cap="none">
                <a:solidFill>
                  <a:srgbClr val="00FF00"/>
                </a:solidFill>
                <a:latin typeface="Calibri"/>
                <a:ea typeface="Calibri"/>
                <a:cs typeface="Calibri"/>
                <a:sym typeface="Calibri"/>
              </a:rPr>
              <a:t>GREEN </a:t>
            </a:r>
            <a:r>
              <a:rPr lang="en-US" sz="1200" b="1" i="0" u="none" strike="noStrike" cap="none">
                <a:solidFill>
                  <a:srgbClr val="00FF00"/>
                </a:solidFill>
                <a:latin typeface="Calibri"/>
                <a:ea typeface="Calibri"/>
                <a:cs typeface="Calibri"/>
                <a:sym typeface="Calibri"/>
              </a:rPr>
              <a:t>(</a:t>
            </a:r>
            <a:r>
              <a:rPr lang="en-US" sz="1600" b="1" i="0" u="none" strike="noStrike" cap="none">
                <a:solidFill>
                  <a:srgbClr val="00FF00"/>
                </a:solidFill>
                <a:latin typeface="Calibri"/>
                <a:ea typeface="Calibri"/>
                <a:cs typeface="Calibri"/>
                <a:sym typeface="Calibri"/>
              </a:rPr>
              <a:t>■</a:t>
            </a:r>
            <a:r>
              <a:rPr lang="en-US" sz="1200" b="1" i="0" u="none" strike="noStrike" cap="none">
                <a:solidFill>
                  <a:srgbClr val="00FF00"/>
                </a:solidFill>
                <a:latin typeface="Calibri"/>
                <a:ea typeface="Calibri"/>
                <a:cs typeface="Calibri"/>
                <a:sym typeface="Calibri"/>
              </a:rPr>
              <a:t>)</a:t>
            </a:r>
            <a:endParaRPr sz="1200" b="1" i="0" u="none" strike="noStrike" cap="none">
              <a:solidFill>
                <a:srgbClr val="010A11"/>
              </a:solidFill>
              <a:latin typeface="Calibri"/>
              <a:ea typeface="Calibri"/>
              <a:cs typeface="Calibri"/>
              <a:sym typeface="Calibri"/>
            </a:endParaRPr>
          </a:p>
          <a:p>
            <a:pPr marL="742950" marR="0" lvl="1" indent="-285750" algn="l" rtl="0">
              <a:spcBef>
                <a:spcPts val="0"/>
              </a:spcBef>
              <a:spcAft>
                <a:spcPts val="0"/>
              </a:spcAft>
              <a:buClr>
                <a:srgbClr val="0000FF"/>
              </a:buClr>
              <a:buSzPts val="1200"/>
              <a:buFont typeface="Noto Sans Symbols"/>
              <a:buChar char="⮚"/>
            </a:pPr>
            <a:r>
              <a:rPr lang="en-US" sz="1200" b="0" i="0" u="none" strike="noStrike" cap="none">
                <a:solidFill>
                  <a:srgbClr val="0000FF"/>
                </a:solidFill>
                <a:latin typeface="Calibri"/>
                <a:ea typeface="Calibri"/>
                <a:cs typeface="Calibri"/>
                <a:sym typeface="Calibri"/>
              </a:rPr>
              <a:t>BLUE </a:t>
            </a:r>
            <a:r>
              <a:rPr lang="en-US" sz="1200" b="1" i="0" u="none" strike="noStrike" cap="none">
                <a:solidFill>
                  <a:srgbClr val="0000FF"/>
                </a:solidFill>
                <a:latin typeface="Calibri"/>
                <a:ea typeface="Calibri"/>
                <a:cs typeface="Calibri"/>
                <a:sym typeface="Calibri"/>
              </a:rPr>
              <a:t>(</a:t>
            </a:r>
            <a:r>
              <a:rPr lang="en-US" sz="1100" b="1" i="0" u="none" strike="noStrike" cap="none">
                <a:solidFill>
                  <a:srgbClr val="0000FF"/>
                </a:solidFill>
                <a:latin typeface="Calibri"/>
                <a:ea typeface="Calibri"/>
                <a:cs typeface="Calibri"/>
                <a:sym typeface="Calibri"/>
              </a:rPr>
              <a:t>▬</a:t>
            </a:r>
            <a:r>
              <a:rPr lang="en-US" sz="1200" b="1" i="0" u="none" strike="noStrike" cap="none">
                <a:solidFill>
                  <a:srgbClr val="0000FF"/>
                </a:solidFill>
                <a:latin typeface="Calibri"/>
                <a:ea typeface="Calibri"/>
                <a:cs typeface="Calibri"/>
                <a:sym typeface="Calibri"/>
              </a:rPr>
              <a:t>) </a:t>
            </a:r>
            <a:endParaRPr sz="1200" b="1" i="0" u="none" strike="noStrike" cap="none">
              <a:solidFill>
                <a:srgbClr val="010A11"/>
              </a:solidFill>
              <a:latin typeface="Calibri"/>
              <a:ea typeface="Calibri"/>
              <a:cs typeface="Calibri"/>
              <a:sym typeface="Calibri"/>
            </a:endParaRPr>
          </a:p>
          <a:p>
            <a:pPr marL="742950" marR="0" lvl="1" indent="-285750" algn="l" rtl="0">
              <a:spcBef>
                <a:spcPts val="0"/>
              </a:spcBef>
              <a:spcAft>
                <a:spcPts val="0"/>
              </a:spcAft>
              <a:buClr>
                <a:srgbClr val="A61D2C"/>
              </a:buClr>
              <a:buSzPts val="1200"/>
              <a:buFont typeface="Noto Sans Symbols"/>
              <a:buChar char="⮚"/>
            </a:pPr>
            <a:r>
              <a:rPr lang="en-US" sz="1200" b="0" i="0" u="none" strike="noStrike" cap="none">
                <a:solidFill>
                  <a:srgbClr val="A61D2C"/>
                </a:solidFill>
                <a:latin typeface="Calibri"/>
                <a:ea typeface="Calibri"/>
                <a:cs typeface="Calibri"/>
                <a:sym typeface="Calibri"/>
              </a:rPr>
              <a:t>RED </a:t>
            </a:r>
            <a:r>
              <a:rPr lang="en-US" sz="1200" b="1" i="0" u="none" strike="noStrike" cap="none">
                <a:solidFill>
                  <a:srgbClr val="A61D2C"/>
                </a:solidFill>
                <a:latin typeface="Calibri"/>
                <a:ea typeface="Calibri"/>
                <a:cs typeface="Calibri"/>
                <a:sym typeface="Calibri"/>
              </a:rPr>
              <a:t>(</a:t>
            </a:r>
            <a:r>
              <a:rPr lang="en-US" sz="1400" b="1" i="0" u="none" strike="noStrike" cap="none">
                <a:solidFill>
                  <a:srgbClr val="A61D2C"/>
                </a:solidFill>
                <a:latin typeface="Calibri"/>
                <a:ea typeface="Calibri"/>
                <a:cs typeface="Calibri"/>
                <a:sym typeface="Calibri"/>
              </a:rPr>
              <a:t>▲</a:t>
            </a:r>
            <a:r>
              <a:rPr lang="en-US" sz="1200" b="1" i="0" u="none" strike="noStrike" cap="none">
                <a:solidFill>
                  <a:srgbClr val="A61D2C"/>
                </a:solidFill>
                <a:latin typeface="Calibri"/>
                <a:ea typeface="Calibri"/>
                <a:cs typeface="Calibri"/>
                <a:sym typeface="Calibri"/>
              </a:rPr>
              <a:t>)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rgbClr val="010A11"/>
                </a:solidFill>
                <a:latin typeface="Calibri"/>
                <a:ea typeface="Calibri"/>
                <a:cs typeface="Calibri"/>
                <a:sym typeface="Calibri"/>
              </a:rPr>
              <a:t>Shown below is the default status of the LEDs.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75"/>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Arial"/>
              <a:buNone/>
            </a:pPr>
            <a:r>
              <a:rPr lang="en-US"/>
              <a:t>Graphite HMI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
          <p:cNvPicPr preferRelativeResize="0">
            <a:picLocks noGrp="1"/>
          </p:cNvPicPr>
          <p:nvPr>
            <p:ph type="pic" idx="2"/>
          </p:nvPr>
        </p:nvPicPr>
        <p:blipFill rotWithShape="1">
          <a:blip r:embed="rId3">
            <a:alphaModFix/>
          </a:blip>
          <a:srcRect l="27" r="26"/>
          <a:stretch/>
        </p:blipFill>
        <p:spPr>
          <a:xfrm>
            <a:off x="0" y="0"/>
            <a:ext cx="4514850" cy="5143500"/>
          </a:xfrm>
          <a:prstGeom prst="rect">
            <a:avLst/>
          </a:prstGeom>
          <a:noFill/>
          <a:ln>
            <a:noFill/>
          </a:ln>
        </p:spPr>
      </p:pic>
      <p:sp>
        <p:nvSpPr>
          <p:cNvPr id="120" name="Google Shape;120;p2"/>
          <p:cNvSpPr txBox="1">
            <a:spLocks noGrp="1"/>
          </p:cNvSpPr>
          <p:nvPr>
            <p:ph type="body" idx="1"/>
          </p:nvPr>
        </p:nvSpPr>
        <p:spPr>
          <a:xfrm>
            <a:off x="5247208" y="1868962"/>
            <a:ext cx="3498056" cy="286232"/>
          </a:xfrm>
          <a:prstGeom prst="rect">
            <a:avLst/>
          </a:prstGeom>
          <a:noFill/>
          <a:ln>
            <a:noFill/>
          </a:ln>
        </p:spPr>
        <p:txBody>
          <a:bodyPr spcFirstLastPara="1" wrap="square" lIns="91425" tIns="45700" rIns="91425" bIns="45700" anchor="t" anchorCtr="0">
            <a:spAutoFit/>
          </a:bodyPr>
          <a:lstStyle/>
          <a:p>
            <a:pPr marL="285750" lvl="0" indent="-285750" algn="l" rtl="0">
              <a:lnSpc>
                <a:spcPct val="90000"/>
              </a:lnSpc>
              <a:spcBef>
                <a:spcPts val="0"/>
              </a:spcBef>
              <a:spcAft>
                <a:spcPts val="0"/>
              </a:spcAft>
              <a:buClr>
                <a:schemeClr val="lt1"/>
              </a:buClr>
              <a:buSzPts val="1400"/>
              <a:buFont typeface="Arial"/>
              <a:buChar char="•"/>
            </a:pPr>
            <a:r>
              <a:rPr lang="en-US" sz="1400" b="1">
                <a:latin typeface="Calibri"/>
                <a:ea typeface="Calibri"/>
                <a:cs typeface="Calibri"/>
                <a:sym typeface="Calibri"/>
              </a:rPr>
              <a:t>Effective April 2024</a:t>
            </a:r>
            <a:endParaRPr/>
          </a:p>
        </p:txBody>
      </p:sp>
      <p:sp>
        <p:nvSpPr>
          <p:cNvPr id="121" name="Google Shape;121;p2"/>
          <p:cNvSpPr txBox="1">
            <a:spLocks noGrp="1"/>
          </p:cNvSpPr>
          <p:nvPr>
            <p:ph type="title"/>
          </p:nvPr>
        </p:nvSpPr>
        <p:spPr>
          <a:xfrm>
            <a:off x="5247208" y="944396"/>
            <a:ext cx="3498056" cy="868956"/>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chemeClr val="lt1"/>
              </a:buClr>
              <a:buSzPts val="2800"/>
              <a:buFont typeface="Arial"/>
              <a:buNone/>
            </a:pPr>
            <a:r>
              <a:rPr lang="en-US" sz="2800" b="0"/>
              <a:t>Red lion and HMS networks join forces </a:t>
            </a:r>
            <a:endParaRPr/>
          </a:p>
        </p:txBody>
      </p:sp>
      <p:sp>
        <p:nvSpPr>
          <p:cNvPr id="122" name="Google Shape;122;p2"/>
          <p:cNvSpPr txBox="1"/>
          <p:nvPr/>
        </p:nvSpPr>
        <p:spPr>
          <a:xfrm>
            <a:off x="5247208" y="2210803"/>
            <a:ext cx="3498056" cy="198830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1100"/>
              <a:buFont typeface="Arial"/>
              <a:buNone/>
            </a:pPr>
            <a:r>
              <a:rPr lang="en-US" sz="1100" b="0" i="0" u="none" strike="noStrike" cap="none">
                <a:solidFill>
                  <a:schemeClr val="lt1"/>
                </a:solidFill>
                <a:latin typeface="Calibri"/>
                <a:ea typeface="Calibri"/>
                <a:cs typeface="Calibri"/>
                <a:sym typeface="Calibri"/>
              </a:rPr>
              <a:t>We are thrilled to welcome all new employees &amp; valued customers of Red Lion to the HMS Networks family, marking an exciting new chapter in our journey. As we now jointly initiate the integration process, we look forward to leveraging our combined strengths, shared values, and commitment to delivering exceptional customer value. Over the next few quarters, our focus will be on ensuring a seamless integration &amp; actively pursuing synergies between our companies. Together, we look forward to accelerating our position in the North American market.”  </a:t>
            </a:r>
            <a:endParaRPr/>
          </a:p>
          <a:p>
            <a:pPr marL="0" marR="0" lvl="0" indent="0" algn="r" rtl="0">
              <a:lnSpc>
                <a:spcPct val="90000"/>
              </a:lnSpc>
              <a:spcBef>
                <a:spcPts val="500"/>
              </a:spcBef>
              <a:spcAft>
                <a:spcPts val="0"/>
              </a:spcAft>
              <a:buClr>
                <a:schemeClr val="lt1"/>
              </a:buClr>
              <a:buSzPts val="1100"/>
              <a:buFont typeface="Arial"/>
              <a:buNone/>
            </a:pPr>
            <a:r>
              <a:rPr lang="en-US" sz="1100" b="0" i="0" u="none" strike="noStrike" cap="none">
                <a:solidFill>
                  <a:schemeClr val="lt1"/>
                </a:solidFill>
                <a:latin typeface="Calibri"/>
                <a:ea typeface="Calibri"/>
                <a:cs typeface="Calibri"/>
                <a:sym typeface="Calibri"/>
              </a:rPr>
              <a:t>- </a:t>
            </a:r>
            <a:r>
              <a:rPr lang="en-US" sz="1100" b="0" i="0" u="none" strike="noStrike" cap="none" err="1">
                <a:solidFill>
                  <a:schemeClr val="lt1"/>
                </a:solidFill>
                <a:latin typeface="Calibri"/>
                <a:ea typeface="Calibri"/>
                <a:cs typeface="Calibri"/>
                <a:sym typeface="Calibri"/>
              </a:rPr>
              <a:t>Staffan</a:t>
            </a:r>
            <a:r>
              <a:rPr lang="en-US" sz="1100" b="0" i="0" u="none" strike="noStrike" cap="none">
                <a:solidFill>
                  <a:schemeClr val="lt1"/>
                </a:solidFill>
                <a:latin typeface="Calibri"/>
                <a:ea typeface="Calibri"/>
                <a:cs typeface="Calibri"/>
                <a:sym typeface="Calibri"/>
              </a:rPr>
              <a:t> </a:t>
            </a:r>
            <a:r>
              <a:rPr lang="en-US" sz="1100" b="0" i="0" u="none" strike="noStrike" cap="none" err="1">
                <a:solidFill>
                  <a:schemeClr val="lt1"/>
                </a:solidFill>
                <a:latin typeface="Calibri"/>
                <a:ea typeface="Calibri"/>
                <a:cs typeface="Calibri"/>
                <a:sym typeface="Calibri"/>
              </a:rPr>
              <a:t>Dahlström</a:t>
            </a:r>
            <a:r>
              <a:rPr lang="en-US" sz="1100" b="0" i="0" u="none" strike="noStrike" cap="none">
                <a:solidFill>
                  <a:schemeClr val="lt1"/>
                </a:solidFill>
                <a:latin typeface="Calibri"/>
                <a:ea typeface="Calibri"/>
                <a:cs typeface="Calibri"/>
                <a:sym typeface="Calibri"/>
              </a:rPr>
              <a:t>, President and CEO of HMS</a:t>
            </a:r>
            <a:endParaRPr sz="1100" b="0" i="0" u="none" strike="noStrike" cap="none">
              <a:solidFill>
                <a:schemeClr val="lt1"/>
              </a:solidFill>
              <a:latin typeface="Titillium Web SemiBold"/>
              <a:ea typeface="Titillium Web SemiBold"/>
              <a:cs typeface="Titillium Web SemiBold"/>
              <a:sym typeface="Titillium Web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77"/>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Graphite HMI’s</a:t>
            </a:r>
            <a:endParaRPr/>
          </a:p>
        </p:txBody>
      </p:sp>
      <p:graphicFrame>
        <p:nvGraphicFramePr>
          <p:cNvPr id="1221" name="Google Shape;1221;p77"/>
          <p:cNvGraphicFramePr/>
          <p:nvPr/>
        </p:nvGraphicFramePr>
        <p:xfrm>
          <a:off x="428598" y="1135740"/>
          <a:ext cx="8479175" cy="3519065"/>
        </p:xfrm>
        <a:graphic>
          <a:graphicData uri="http://schemas.openxmlformats.org/drawingml/2006/table">
            <a:tbl>
              <a:tblPr firstRow="1" bandRow="1">
                <a:noFill/>
                <a:tableStyleId>{C32E7727-349D-4345-B8BB-B3D843B21435}</a:tableStyleId>
              </a:tblPr>
              <a:tblGrid>
                <a:gridCol w="2994800">
                  <a:extLst>
                    <a:ext uri="{9D8B030D-6E8A-4147-A177-3AD203B41FA5}">
                      <a16:colId xmlns:a16="http://schemas.microsoft.com/office/drawing/2014/main" val="20000"/>
                    </a:ext>
                  </a:extLst>
                </a:gridCol>
                <a:gridCol w="2806575">
                  <a:extLst>
                    <a:ext uri="{9D8B030D-6E8A-4147-A177-3AD203B41FA5}">
                      <a16:colId xmlns:a16="http://schemas.microsoft.com/office/drawing/2014/main" val="20001"/>
                    </a:ext>
                  </a:extLst>
                </a:gridCol>
                <a:gridCol w="2677800">
                  <a:extLst>
                    <a:ext uri="{9D8B030D-6E8A-4147-A177-3AD203B41FA5}">
                      <a16:colId xmlns:a16="http://schemas.microsoft.com/office/drawing/2014/main" val="20002"/>
                    </a:ext>
                  </a:extLst>
                </a:gridCol>
              </a:tblGrid>
              <a:tr h="268575">
                <a:tc>
                  <a:txBody>
                    <a:bodyPr/>
                    <a:lstStyle/>
                    <a:p>
                      <a:pPr marL="0" marR="0" lvl="0" indent="0" algn="l" rtl="0">
                        <a:spcBef>
                          <a:spcPts val="0"/>
                        </a:spcBef>
                        <a:spcAft>
                          <a:spcPts val="0"/>
                        </a:spcAft>
                        <a:buNone/>
                      </a:pPr>
                      <a:endParaRPr sz="1600"/>
                    </a:p>
                  </a:txBody>
                  <a:tcPr marL="0" marR="0" marT="0" marB="0"/>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Advanced Features </a:t>
                      </a:r>
                      <a:endParaRPr/>
                    </a:p>
                  </a:txBody>
                  <a:tcPr marL="0" marR="0" marT="0" marB="0" anchor="ctr"/>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Ruggedized W/Advanced Features </a:t>
                      </a:r>
                      <a:endParaRPr/>
                    </a:p>
                  </a:txBody>
                  <a:tcPr marL="0" marR="0" marT="0" marB="0" anchor="ctr"/>
                </a:tc>
                <a:extLst>
                  <a:ext uri="{0D108BD9-81ED-4DB2-BD59-A6C34878D82A}">
                    <a16:rowId xmlns:a16="http://schemas.microsoft.com/office/drawing/2014/main" val="10000"/>
                  </a:ext>
                </a:extLst>
              </a:tr>
              <a:tr h="224300">
                <a:tc>
                  <a:txBody>
                    <a:bodyPr/>
                    <a:lstStyle/>
                    <a:p>
                      <a:pPr marL="0" marR="0" lvl="0" indent="0" algn="l" rtl="0">
                        <a:lnSpc>
                          <a:spcPct val="100000"/>
                        </a:lnSpc>
                        <a:spcBef>
                          <a:spcPts val="0"/>
                        </a:spcBef>
                        <a:spcAft>
                          <a:spcPts val="0"/>
                        </a:spcAft>
                        <a:buClr>
                          <a:srgbClr val="1B365D"/>
                        </a:buClr>
                        <a:buSzPts val="1100"/>
                        <a:buFont typeface="Calibri"/>
                        <a:buNone/>
                      </a:pPr>
                      <a:r>
                        <a:rPr lang="en-US" sz="1100" b="1">
                          <a:solidFill>
                            <a:srgbClr val="1B365D"/>
                          </a:solidFill>
                        </a:rPr>
                        <a:t>Features </a:t>
                      </a:r>
                      <a:endParaRPr/>
                    </a:p>
                  </a:txBody>
                  <a:tcPr marL="7200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CR3000 </a:t>
                      </a:r>
                      <a:endParaRPr/>
                    </a:p>
                  </a:txBody>
                  <a:tcPr marL="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Graphite HMIs </a:t>
                      </a:r>
                      <a:endParaRPr/>
                    </a:p>
                  </a:txBody>
                  <a:tcPr marL="0" marR="0" marT="36000" marB="0">
                    <a:solidFill>
                      <a:schemeClr val="lt2"/>
                    </a:solidFill>
                  </a:tcPr>
                </a:tc>
                <a:extLst>
                  <a:ext uri="{0D108BD9-81ED-4DB2-BD59-A6C34878D82A}">
                    <a16:rowId xmlns:a16="http://schemas.microsoft.com/office/drawing/2014/main" val="10001"/>
                  </a:ext>
                </a:extLst>
              </a:tr>
              <a:tr h="341800">
                <a:tc>
                  <a:txBody>
                    <a:bodyPr/>
                    <a:lstStyle/>
                    <a:p>
                      <a:pPr marL="0" marR="0" lvl="0" indent="0" algn="l" rtl="0">
                        <a:lnSpc>
                          <a:spcPct val="100000"/>
                        </a:lnSpc>
                        <a:spcBef>
                          <a:spcPts val="0"/>
                        </a:spcBef>
                        <a:spcAft>
                          <a:spcPts val="0"/>
                        </a:spcAft>
                        <a:buClr>
                          <a:srgbClr val="1B365D"/>
                        </a:buClr>
                        <a:buSzPts val="1050"/>
                        <a:buFont typeface="Calibri"/>
                        <a:buNone/>
                      </a:pPr>
                      <a:r>
                        <a:rPr lang="en-US" sz="1050" b="1">
                          <a:solidFill>
                            <a:srgbClr val="1B365D"/>
                          </a:solidFill>
                        </a:rPr>
                        <a:t>Sizes </a:t>
                      </a:r>
                      <a:endParaRPr/>
                    </a:p>
                  </a:txBody>
                  <a:tcPr marL="72000" marR="0" marT="36000" marB="0" anchor="ctr"/>
                </a:tc>
                <a:tc>
                  <a:txBody>
                    <a:bodyPr/>
                    <a:lstStyle/>
                    <a:p>
                      <a:pPr marL="0" marR="0" lvl="0" indent="0" algn="l" rtl="0">
                        <a:lnSpc>
                          <a:spcPct val="100000"/>
                        </a:lnSpc>
                        <a:spcBef>
                          <a:spcPts val="0"/>
                        </a:spcBef>
                        <a:spcAft>
                          <a:spcPts val="0"/>
                        </a:spcAft>
                        <a:buClr>
                          <a:srgbClr val="1B365D"/>
                        </a:buClr>
                        <a:buSzPts val="1050"/>
                        <a:buFont typeface="Calibri"/>
                        <a:buNone/>
                      </a:pPr>
                      <a:r>
                        <a:rPr lang="en-US" sz="1050" b="1">
                          <a:solidFill>
                            <a:srgbClr val="1B365D"/>
                          </a:solidFill>
                        </a:rPr>
                        <a:t>4", 7", 10", 15" Indoor Only </a:t>
                      </a:r>
                      <a:endParaRPr/>
                    </a:p>
                  </a:txBody>
                  <a:tcPr marL="72000" marR="0" marT="36000" marB="0" anchor="ctr"/>
                </a:tc>
                <a:tc>
                  <a:txBody>
                    <a:bodyPr/>
                    <a:lstStyle/>
                    <a:p>
                      <a:pPr marL="0" marR="0" lvl="0" indent="0" algn="l" rtl="0">
                        <a:spcBef>
                          <a:spcPts val="0"/>
                        </a:spcBef>
                        <a:spcAft>
                          <a:spcPts val="0"/>
                        </a:spcAft>
                        <a:buNone/>
                      </a:pPr>
                      <a:r>
                        <a:rPr lang="en-US" sz="1050" b="1">
                          <a:solidFill>
                            <a:srgbClr val="1B365D"/>
                          </a:solidFill>
                        </a:rPr>
                        <a:t>Indoor 7", 9", 10", 12", 15" </a:t>
                      </a:r>
                      <a:endParaRPr/>
                    </a:p>
                    <a:p>
                      <a:pPr marL="0" marR="0" lvl="0" indent="0" algn="l" rtl="0">
                        <a:spcBef>
                          <a:spcPts val="0"/>
                        </a:spcBef>
                        <a:spcAft>
                          <a:spcPts val="0"/>
                        </a:spcAft>
                        <a:buNone/>
                      </a:pPr>
                      <a:r>
                        <a:rPr lang="en-US" sz="1050" b="1">
                          <a:solidFill>
                            <a:schemeClr val="accent3"/>
                          </a:solidFill>
                        </a:rPr>
                        <a:t>Outdoor 7", 10", 12"</a:t>
                      </a:r>
                      <a:r>
                        <a:rPr lang="en-US" sz="1050" b="1">
                          <a:solidFill>
                            <a:srgbClr val="1DC3EB"/>
                          </a:solidFill>
                        </a:rPr>
                        <a:t> </a:t>
                      </a:r>
                      <a:endParaRPr/>
                    </a:p>
                  </a:txBody>
                  <a:tcPr marL="72000" marR="0" marT="36000" marB="0" anchor="ctr"/>
                </a:tc>
                <a:extLst>
                  <a:ext uri="{0D108BD9-81ED-4DB2-BD59-A6C34878D82A}">
                    <a16:rowId xmlns:a16="http://schemas.microsoft.com/office/drawing/2014/main" val="10002"/>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Enclosure</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Polycarbonate</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Cast Aluminium</a:t>
                      </a:r>
                      <a:endParaRPr/>
                    </a:p>
                  </a:txBody>
                  <a:tcPr marL="72000" marR="0" marT="36000" marB="0"/>
                </a:tc>
                <a:extLst>
                  <a:ext uri="{0D108BD9-81ED-4DB2-BD59-A6C34878D82A}">
                    <a16:rowId xmlns:a16="http://schemas.microsoft.com/office/drawing/2014/main" val="10003"/>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Serial Ports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Up to 4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Up to 4 </a:t>
                      </a:r>
                      <a:endParaRPr/>
                    </a:p>
                  </a:txBody>
                  <a:tcPr marL="72000" marR="0" marT="36000" marB="0"/>
                </a:tc>
                <a:extLst>
                  <a:ext uri="{0D108BD9-81ED-4DB2-BD59-A6C34878D82A}">
                    <a16:rowId xmlns:a16="http://schemas.microsoft.com/office/drawing/2014/main" val="10004"/>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Ethernet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Up to 2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Up to 2 </a:t>
                      </a:r>
                      <a:endParaRPr/>
                    </a:p>
                  </a:txBody>
                  <a:tcPr marL="72000" marR="0" marT="36000" marB="0"/>
                </a:tc>
                <a:extLst>
                  <a:ext uri="{0D108BD9-81ED-4DB2-BD59-A6C34878D82A}">
                    <a16:rowId xmlns:a16="http://schemas.microsoft.com/office/drawing/2014/main" val="10005"/>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USB Host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Up to 2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2</a:t>
                      </a:r>
                      <a:endParaRPr/>
                    </a:p>
                  </a:txBody>
                  <a:tcPr marL="72000" marR="0" marT="36000" marB="0"/>
                </a:tc>
                <a:extLst>
                  <a:ext uri="{0D108BD9-81ED-4DB2-BD59-A6C34878D82A}">
                    <a16:rowId xmlns:a16="http://schemas.microsoft.com/office/drawing/2014/main" val="10006"/>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Programmed with Crimson 3.1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07"/>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C-Type User Programming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08"/>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Crimson Control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09"/>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MQTT Cloud Hooks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10"/>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OPC-UA Client / Server/ HA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11"/>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Protocol Converter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12"/>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Simultaneous Conversions (max)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15</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20</a:t>
                      </a:r>
                      <a:endParaRPr/>
                    </a:p>
                  </a:txBody>
                  <a:tcPr marL="72000" marR="0" marT="36000" marB="0"/>
                </a:tc>
                <a:extLst>
                  <a:ext uri="{0D108BD9-81ED-4DB2-BD59-A6C34878D82A}">
                    <a16:rowId xmlns:a16="http://schemas.microsoft.com/office/drawing/2014/main" val="10013"/>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Web Server, FTP, Data Logging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Yes</a:t>
                      </a:r>
                      <a:endParaRPr/>
                    </a:p>
                  </a:txBody>
                  <a:tcPr marL="72000" marR="0" marT="36000" marB="0"/>
                </a:tc>
                <a:extLst>
                  <a:ext uri="{0D108BD9-81ED-4DB2-BD59-A6C34878D82A}">
                    <a16:rowId xmlns:a16="http://schemas.microsoft.com/office/drawing/2014/main" val="10014"/>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Expansion Ports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1</a:t>
                      </a:r>
                      <a:endParaRPr/>
                    </a:p>
                  </a:txBody>
                  <a:tcPr marL="72000" marR="0" marT="36000" marB="0"/>
                </a:tc>
                <a:tc>
                  <a:txBody>
                    <a:bodyPr/>
                    <a:lstStyle/>
                    <a:p>
                      <a:pPr marL="0" marR="0" lvl="0" indent="0" algn="l" rtl="0">
                        <a:lnSpc>
                          <a:spcPct val="100000"/>
                        </a:lnSpc>
                        <a:spcBef>
                          <a:spcPts val="0"/>
                        </a:spcBef>
                        <a:spcAft>
                          <a:spcPts val="0"/>
                        </a:spcAft>
                        <a:buClr>
                          <a:schemeClr val="accent3"/>
                        </a:buClr>
                        <a:buSzPts val="1000"/>
                        <a:buFont typeface="Calibri"/>
                        <a:buNone/>
                      </a:pPr>
                      <a:r>
                        <a:rPr lang="en-US" sz="1000" b="1">
                          <a:solidFill>
                            <a:schemeClr val="accent3"/>
                          </a:solidFill>
                        </a:rPr>
                        <a:t>Up to 8</a:t>
                      </a:r>
                      <a:endParaRPr/>
                    </a:p>
                  </a:txBody>
                  <a:tcPr marL="72000" marR="0" marT="36000" marB="0"/>
                </a:tc>
                <a:extLst>
                  <a:ext uri="{0D108BD9-81ED-4DB2-BD59-A6C34878D82A}">
                    <a16:rowId xmlns:a16="http://schemas.microsoft.com/office/drawing/2014/main" val="10015"/>
                  </a:ext>
                </a:extLst>
              </a:tr>
              <a:tr h="190725">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Temperature Range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- 10 deg to 50 deg * C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1000"/>
                        <a:buFont typeface="Calibri"/>
                        <a:buNone/>
                      </a:pPr>
                      <a:r>
                        <a:rPr lang="en-US" sz="1000" b="0">
                          <a:solidFill>
                            <a:srgbClr val="1B365D"/>
                          </a:solidFill>
                        </a:rPr>
                        <a:t>- 20 deg to 60 deg * C</a:t>
                      </a:r>
                      <a:endParaRPr/>
                    </a:p>
                  </a:txBody>
                  <a:tcPr marL="72000" marR="0" marT="36000" marB="0"/>
                </a:tc>
                <a:extLst>
                  <a:ext uri="{0D108BD9-81ED-4DB2-BD59-A6C34878D82A}">
                    <a16:rowId xmlns:a16="http://schemas.microsoft.com/office/drawing/2014/main" val="1001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76"/>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Graphite HMI’s</a:t>
            </a:r>
            <a:endParaRPr/>
          </a:p>
        </p:txBody>
      </p:sp>
      <p:sp>
        <p:nvSpPr>
          <p:cNvPr id="1213" name="Google Shape;1213;p76"/>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CR3000 vs. Graphite </a:t>
            </a:r>
            <a:endParaRPr/>
          </a:p>
        </p:txBody>
      </p:sp>
      <p:sp>
        <p:nvSpPr>
          <p:cNvPr id="1214" name="Google Shape;1214;p76"/>
          <p:cNvSpPr txBox="1"/>
          <p:nvPr/>
        </p:nvSpPr>
        <p:spPr>
          <a:xfrm>
            <a:off x="428598" y="1224292"/>
            <a:ext cx="282120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0000"/>
                </a:solidFill>
                <a:latin typeface="Calibri"/>
                <a:ea typeface="Calibri"/>
                <a:cs typeface="Calibri"/>
                <a:sym typeface="Calibri"/>
              </a:rPr>
              <a:t>Graphite series additional features</a:t>
            </a:r>
            <a:endParaRPr/>
          </a:p>
          <a:p>
            <a:pPr marL="0" marR="0" lvl="0" indent="0" algn="l" rtl="0">
              <a:spcBef>
                <a:spcPts val="0"/>
              </a:spcBef>
              <a:spcAft>
                <a:spcPts val="0"/>
              </a:spcAft>
              <a:buNone/>
            </a:pPr>
            <a:endParaRPr sz="1400" b="1" u="sng">
              <a:solidFill>
                <a:srgbClr val="C00000"/>
              </a:solidFill>
              <a:latin typeface="Calibri"/>
              <a:ea typeface="Calibri"/>
              <a:cs typeface="Calibri"/>
              <a:sym typeface="Calibri"/>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Extended Temperature Range </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ABS</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Plug in I/O modules</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Expansion Rack </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Crimson Control-IEC61131</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Cast Aluminum Housing </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Outdoor Rated Screens </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Additional Simultaneous Conversations</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Additional Sizes</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Expanded Shock and Vibration Rating </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Class II, Division 2, Groups F and G </a:t>
            </a:r>
            <a:endParaRPr/>
          </a:p>
          <a:p>
            <a:pPr marL="171450" marR="0" lvl="0" indent="-171450" algn="l" rtl="0">
              <a:spcBef>
                <a:spcPts val="0"/>
              </a:spcBef>
              <a:spcAft>
                <a:spcPts val="0"/>
              </a:spcAft>
              <a:buClr>
                <a:srgbClr val="333333"/>
              </a:buClr>
              <a:buSzPts val="1100"/>
              <a:buFont typeface="Arial"/>
              <a:buChar char="•"/>
            </a:pPr>
            <a:r>
              <a:rPr lang="en-US" sz="1100">
                <a:solidFill>
                  <a:srgbClr val="333333"/>
                </a:solidFill>
                <a:latin typeface="Calibri"/>
                <a:ea typeface="Calibri"/>
                <a:cs typeface="Calibri"/>
                <a:sym typeface="Calibri"/>
              </a:rPr>
              <a:t>Class III, Division 2</a:t>
            </a:r>
            <a:endParaRPr sz="1100" b="1">
              <a:solidFill>
                <a:srgbClr val="333333"/>
              </a:solidFill>
              <a:latin typeface="Calibri"/>
              <a:ea typeface="Calibri"/>
              <a:cs typeface="Calibri"/>
              <a:sym typeface="Calibri"/>
            </a:endParaRPr>
          </a:p>
        </p:txBody>
      </p:sp>
      <p:pic>
        <p:nvPicPr>
          <p:cNvPr id="1215" name="Google Shape;1215;p76"/>
          <p:cNvPicPr preferRelativeResize="0"/>
          <p:nvPr/>
        </p:nvPicPr>
        <p:blipFill rotWithShape="1">
          <a:blip r:embed="rId3">
            <a:alphaModFix/>
          </a:blip>
          <a:srcRect/>
          <a:stretch/>
        </p:blipFill>
        <p:spPr>
          <a:xfrm>
            <a:off x="3454090" y="1297194"/>
            <a:ext cx="5061260" cy="292428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78"/>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HMI families</a:t>
            </a:r>
            <a:endParaRPr/>
          </a:p>
        </p:txBody>
      </p:sp>
      <p:sp>
        <p:nvSpPr>
          <p:cNvPr id="1227" name="Google Shape;1227;p78"/>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Just easy to use! </a:t>
            </a:r>
            <a:endParaRPr/>
          </a:p>
        </p:txBody>
      </p:sp>
      <p:sp>
        <p:nvSpPr>
          <p:cNvPr id="1228" name="Google Shape;1228;p78"/>
          <p:cNvSpPr/>
          <p:nvPr/>
        </p:nvSpPr>
        <p:spPr>
          <a:xfrm>
            <a:off x="4586274" y="2128462"/>
            <a:ext cx="3622856" cy="25150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229" name="Google Shape;1229;p78"/>
          <p:cNvSpPr/>
          <p:nvPr/>
        </p:nvSpPr>
        <p:spPr>
          <a:xfrm>
            <a:off x="4586274" y="2128462"/>
            <a:ext cx="2173714" cy="25150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230" name="Google Shape;1230;p78"/>
          <p:cNvSpPr/>
          <p:nvPr/>
        </p:nvSpPr>
        <p:spPr>
          <a:xfrm>
            <a:off x="4586274" y="2128462"/>
            <a:ext cx="724571" cy="251504"/>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231" name="Google Shape;1231;p78"/>
          <p:cNvSpPr/>
          <p:nvPr/>
        </p:nvSpPr>
        <p:spPr>
          <a:xfrm>
            <a:off x="3861702" y="2128462"/>
            <a:ext cx="724571" cy="25150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232" name="Google Shape;1232;p78"/>
          <p:cNvSpPr/>
          <p:nvPr/>
        </p:nvSpPr>
        <p:spPr>
          <a:xfrm>
            <a:off x="2412559" y="2128462"/>
            <a:ext cx="2173714" cy="251504"/>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A8C0CD"/>
            </a:solidFill>
            <a:prstDash val="solid"/>
            <a:miter lim="800000"/>
            <a:headEnd type="none" w="sm" len="sm"/>
            <a:tailEnd type="none" w="sm" len="sm"/>
          </a:ln>
        </p:spPr>
        <p:txBody>
          <a:bodyPr/>
          <a:lstStyle/>
          <a:p>
            <a:endParaRPr lang="en-US"/>
          </a:p>
        </p:txBody>
      </p:sp>
      <p:sp>
        <p:nvSpPr>
          <p:cNvPr id="1233" name="Google Shape;1233;p78"/>
          <p:cNvSpPr/>
          <p:nvPr/>
        </p:nvSpPr>
        <p:spPr>
          <a:xfrm>
            <a:off x="963417" y="2128462"/>
            <a:ext cx="3622856" cy="363878"/>
          </a:xfrm>
          <a:custGeom>
            <a:avLst/>
            <a:gdLst/>
            <a:ahLst/>
            <a:cxnLst/>
            <a:rect l="l" t="t" r="r" b="b"/>
            <a:pathLst>
              <a:path w="120000" h="120000" extrusionOk="0">
                <a:moveTo>
                  <a:pt x="120000" y="0"/>
                </a:moveTo>
                <a:lnTo>
                  <a:pt x="120000" y="41471"/>
                </a:lnTo>
                <a:lnTo>
                  <a:pt x="0" y="41471"/>
                </a:lnTo>
                <a:lnTo>
                  <a:pt x="0" y="82941"/>
                </a:lnTo>
              </a:path>
            </a:pathLst>
          </a:custGeom>
          <a:noFill/>
          <a:ln w="12700" cap="flat" cmpd="sng">
            <a:solidFill>
              <a:srgbClr val="A8C0C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4" name="Google Shape;1234;p78"/>
          <p:cNvSpPr/>
          <p:nvPr/>
        </p:nvSpPr>
        <p:spPr>
          <a:xfrm>
            <a:off x="3228946" y="1701635"/>
            <a:ext cx="2714654" cy="413654"/>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rgbClr val="013D5D"/>
          </a:solidFill>
          <a:ln w="12700" cap="flat" cmpd="sng">
            <a:solidFill>
              <a:schemeClr val="lt1"/>
            </a:solidFill>
            <a:prstDash val="solid"/>
            <a:miter lim="800000"/>
            <a:headEnd type="none" w="sm" len="sm"/>
            <a:tailEnd type="none" w="sm" len="sm"/>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Vertical Markets</a:t>
            </a:r>
            <a:endParaRPr/>
          </a:p>
        </p:txBody>
      </p:sp>
      <p:sp>
        <p:nvSpPr>
          <p:cNvPr id="1235" name="Google Shape;1235;p78"/>
          <p:cNvSpPr/>
          <p:nvPr/>
        </p:nvSpPr>
        <p:spPr>
          <a:xfrm>
            <a:off x="361922" y="3555330"/>
            <a:ext cx="1289921" cy="90055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108000" tIns="6350" rIns="108000" bIns="6350" anchor="ctr" anchorCtr="0">
            <a:noAutofit/>
          </a:bodyPr>
          <a:lstStyle/>
          <a:p>
            <a:pPr marL="0" marR="0" lvl="0" indent="0" algn="ctr" rtl="0">
              <a:lnSpc>
                <a:spcPct val="90000"/>
              </a:lnSpc>
              <a:spcBef>
                <a:spcPts val="0"/>
              </a:spcBef>
              <a:spcAft>
                <a:spcPts val="0"/>
              </a:spcAft>
              <a:buClr>
                <a:srgbClr val="333333"/>
              </a:buClr>
              <a:buSzPts val="900"/>
              <a:buFont typeface="Arial"/>
              <a:buNone/>
            </a:pPr>
            <a:r>
              <a:rPr lang="en-US" sz="900">
                <a:solidFill>
                  <a:srgbClr val="333333"/>
                </a:solidFill>
                <a:latin typeface="Calibri"/>
                <a:ea typeface="Calibri"/>
                <a:cs typeface="Calibri"/>
                <a:sym typeface="Calibri"/>
              </a:rPr>
              <a:t>Automotive</a:t>
            </a:r>
            <a:endParaRPr sz="900">
              <a:solidFill>
                <a:srgbClr val="333333"/>
              </a:solidFill>
              <a:latin typeface="Calibri"/>
              <a:ea typeface="Calibri"/>
              <a:cs typeface="Calibri"/>
              <a:sym typeface="Calibri"/>
            </a:endParaRPr>
          </a:p>
        </p:txBody>
      </p:sp>
      <p:sp>
        <p:nvSpPr>
          <p:cNvPr id="1236" name="Google Shape;1236;p78"/>
          <p:cNvSpPr/>
          <p:nvPr/>
        </p:nvSpPr>
        <p:spPr>
          <a:xfrm>
            <a:off x="1812401" y="3555329"/>
            <a:ext cx="1288583" cy="90055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108000" tIns="6350" rIns="108000" bIns="6350" anchor="ctr" anchorCtr="0">
            <a:noAutofit/>
          </a:bodyPr>
          <a:lstStyle/>
          <a:p>
            <a:pPr marL="0" marR="0" lvl="0" indent="0" algn="ctr" rtl="0">
              <a:lnSpc>
                <a:spcPct val="90000"/>
              </a:lnSpc>
              <a:spcBef>
                <a:spcPts val="0"/>
              </a:spcBef>
              <a:spcAft>
                <a:spcPts val="0"/>
              </a:spcAft>
              <a:buNone/>
            </a:pPr>
            <a:r>
              <a:rPr lang="en-US" sz="900">
                <a:solidFill>
                  <a:srgbClr val="333333"/>
                </a:solidFill>
                <a:latin typeface="Calibri"/>
                <a:ea typeface="Calibri"/>
                <a:cs typeface="Calibri"/>
                <a:sym typeface="Calibri"/>
              </a:rPr>
              <a:t>Oil &amp; Gas, Power &amp; Utilities, W/WW </a:t>
            </a:r>
            <a:endParaRPr/>
          </a:p>
        </p:txBody>
      </p:sp>
      <p:sp>
        <p:nvSpPr>
          <p:cNvPr id="1237" name="Google Shape;1237;p78"/>
          <p:cNvSpPr/>
          <p:nvPr/>
        </p:nvSpPr>
        <p:spPr>
          <a:xfrm>
            <a:off x="3262882" y="3555329"/>
            <a:ext cx="1287243" cy="90055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108000" tIns="6350" rIns="108000" bIns="6350" anchor="ctr" anchorCtr="0">
            <a:noAutofit/>
          </a:bodyPr>
          <a:lstStyle/>
          <a:p>
            <a:pPr marL="0" marR="0" lvl="0" indent="0" algn="ctr" rtl="0">
              <a:lnSpc>
                <a:spcPct val="90000"/>
              </a:lnSpc>
              <a:spcBef>
                <a:spcPts val="0"/>
              </a:spcBef>
              <a:spcAft>
                <a:spcPts val="0"/>
              </a:spcAft>
              <a:buClr>
                <a:srgbClr val="333333"/>
              </a:buClr>
              <a:buSzPts val="900"/>
              <a:buFont typeface="Arial"/>
              <a:buNone/>
            </a:pPr>
            <a:r>
              <a:rPr lang="en-US" sz="900">
                <a:solidFill>
                  <a:srgbClr val="333333"/>
                </a:solidFill>
                <a:latin typeface="Calibri"/>
                <a:ea typeface="Calibri"/>
                <a:cs typeface="Calibri"/>
                <a:sym typeface="Calibri"/>
              </a:rPr>
              <a:t>Material Handling</a:t>
            </a:r>
            <a:endParaRPr sz="900">
              <a:solidFill>
                <a:srgbClr val="333333"/>
              </a:solidFill>
              <a:latin typeface="Calibri"/>
              <a:ea typeface="Calibri"/>
              <a:cs typeface="Calibri"/>
              <a:sym typeface="Calibri"/>
            </a:endParaRPr>
          </a:p>
        </p:txBody>
      </p:sp>
      <p:sp>
        <p:nvSpPr>
          <p:cNvPr id="1238" name="Google Shape;1238;p78"/>
          <p:cNvSpPr/>
          <p:nvPr/>
        </p:nvSpPr>
        <p:spPr>
          <a:xfrm>
            <a:off x="4712025" y="3555329"/>
            <a:ext cx="1287243" cy="90055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108000" tIns="6350" rIns="108000" bIns="6350" anchor="ctr" anchorCtr="0">
            <a:noAutofit/>
          </a:bodyPr>
          <a:lstStyle/>
          <a:p>
            <a:pPr marL="0" marR="0" lvl="0" indent="0" algn="ctr" rtl="0">
              <a:lnSpc>
                <a:spcPct val="90000"/>
              </a:lnSpc>
              <a:spcBef>
                <a:spcPts val="0"/>
              </a:spcBef>
              <a:spcAft>
                <a:spcPts val="0"/>
              </a:spcAft>
              <a:buClr>
                <a:srgbClr val="333333"/>
              </a:buClr>
              <a:buSzPts val="900"/>
              <a:buFont typeface="Arial"/>
              <a:buNone/>
            </a:pPr>
            <a:r>
              <a:rPr lang="en-US" sz="900">
                <a:solidFill>
                  <a:srgbClr val="333333"/>
                </a:solidFill>
                <a:latin typeface="Calibri"/>
                <a:ea typeface="Calibri"/>
                <a:cs typeface="Calibri"/>
                <a:sym typeface="Calibri"/>
              </a:rPr>
              <a:t>Agriculture, Food &amp; BEV</a:t>
            </a:r>
            <a:endParaRPr sz="900">
              <a:solidFill>
                <a:srgbClr val="333333"/>
              </a:solidFill>
              <a:latin typeface="Calibri"/>
              <a:ea typeface="Calibri"/>
              <a:cs typeface="Calibri"/>
              <a:sym typeface="Calibri"/>
            </a:endParaRPr>
          </a:p>
        </p:txBody>
      </p:sp>
      <p:sp>
        <p:nvSpPr>
          <p:cNvPr id="1239" name="Google Shape;1239;p78"/>
          <p:cNvSpPr/>
          <p:nvPr/>
        </p:nvSpPr>
        <p:spPr>
          <a:xfrm>
            <a:off x="6161167" y="3555329"/>
            <a:ext cx="1287243" cy="90055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108000" tIns="6350" rIns="108000" bIns="6350" anchor="ctr" anchorCtr="0">
            <a:noAutofit/>
          </a:bodyPr>
          <a:lstStyle/>
          <a:p>
            <a:pPr marL="0" marR="0" lvl="0" indent="0" algn="ctr" rtl="0">
              <a:lnSpc>
                <a:spcPct val="90000"/>
              </a:lnSpc>
              <a:spcBef>
                <a:spcPts val="0"/>
              </a:spcBef>
              <a:spcAft>
                <a:spcPts val="0"/>
              </a:spcAft>
              <a:buClr>
                <a:srgbClr val="333333"/>
              </a:buClr>
              <a:buSzPts val="900"/>
              <a:buFont typeface="Arial"/>
              <a:buNone/>
            </a:pPr>
            <a:r>
              <a:rPr lang="en-US" sz="900">
                <a:solidFill>
                  <a:srgbClr val="333333"/>
                </a:solidFill>
                <a:latin typeface="Calibri"/>
                <a:ea typeface="Calibri"/>
                <a:cs typeface="Calibri"/>
                <a:sym typeface="Calibri"/>
              </a:rPr>
              <a:t>Pulp &amp; Paper</a:t>
            </a:r>
            <a:endParaRPr sz="900">
              <a:solidFill>
                <a:srgbClr val="333333"/>
              </a:solidFill>
              <a:latin typeface="Calibri"/>
              <a:ea typeface="Calibri"/>
              <a:cs typeface="Calibri"/>
              <a:sym typeface="Calibri"/>
            </a:endParaRPr>
          </a:p>
        </p:txBody>
      </p:sp>
      <p:sp>
        <p:nvSpPr>
          <p:cNvPr id="1240" name="Google Shape;1240;p78"/>
          <p:cNvSpPr/>
          <p:nvPr/>
        </p:nvSpPr>
        <p:spPr>
          <a:xfrm>
            <a:off x="7610310" y="3555329"/>
            <a:ext cx="1287243" cy="900557"/>
          </a:xfrm>
          <a:custGeom>
            <a:avLst/>
            <a:gdLst/>
            <a:ahLst/>
            <a:cxnLst/>
            <a:rect l="l" t="t" r="r" b="b"/>
            <a:pathLst>
              <a:path w="1197638" h="598819" extrusionOk="0">
                <a:moveTo>
                  <a:pt x="0" y="0"/>
                </a:moveTo>
                <a:lnTo>
                  <a:pt x="1197638" y="0"/>
                </a:lnTo>
                <a:lnTo>
                  <a:pt x="1197638" y="598819"/>
                </a:lnTo>
                <a:lnTo>
                  <a:pt x="0" y="598819"/>
                </a:lnTo>
                <a:lnTo>
                  <a:pt x="0" y="0"/>
                </a:lnTo>
                <a:close/>
              </a:path>
            </a:pathLst>
          </a:custGeom>
          <a:solidFill>
            <a:schemeClr val="lt2"/>
          </a:solidFill>
          <a:ln>
            <a:noFill/>
          </a:ln>
        </p:spPr>
        <p:txBody>
          <a:bodyPr spcFirstLastPara="1" wrap="square" lIns="108000" tIns="6350" rIns="108000" bIns="6350" anchor="ctr" anchorCtr="0">
            <a:noAutofit/>
          </a:bodyPr>
          <a:lstStyle/>
          <a:p>
            <a:pPr marL="0" marR="0" lvl="0" indent="0" algn="ctr" rtl="0">
              <a:spcBef>
                <a:spcPts val="0"/>
              </a:spcBef>
              <a:spcAft>
                <a:spcPts val="0"/>
              </a:spcAft>
              <a:buNone/>
            </a:pPr>
            <a:r>
              <a:rPr lang="en-US" sz="900">
                <a:solidFill>
                  <a:srgbClr val="333333"/>
                </a:solidFill>
                <a:latin typeface="Calibri"/>
                <a:ea typeface="Calibri"/>
                <a:cs typeface="Calibri"/>
                <a:sym typeface="Calibri"/>
              </a:rPr>
              <a:t>General Machine Building, Heat Treat/ Furnace, Steel/Metal Forming, Plastic Extrusion, Maritime </a:t>
            </a:r>
            <a:endParaRPr/>
          </a:p>
        </p:txBody>
      </p:sp>
      <p:sp>
        <p:nvSpPr>
          <p:cNvPr id="1241" name="Google Shape;1241;p78"/>
          <p:cNvSpPr/>
          <p:nvPr/>
        </p:nvSpPr>
        <p:spPr>
          <a:xfrm>
            <a:off x="361922" y="2379965"/>
            <a:ext cx="1289921" cy="1175365"/>
          </a:xfrm>
          <a:prstGeom prst="rect">
            <a:avLst/>
          </a:prstGeom>
          <a:blipFill rotWithShape="1">
            <a:blip r:embed="rId3">
              <a:alphaModFix/>
            </a:blip>
            <a:stretch>
              <a:fillRect l="-27516" r="-2751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2" name="Google Shape;1242;p78"/>
          <p:cNvSpPr/>
          <p:nvPr/>
        </p:nvSpPr>
        <p:spPr>
          <a:xfrm>
            <a:off x="1812401" y="2379965"/>
            <a:ext cx="1288583" cy="1175363"/>
          </a:xfrm>
          <a:prstGeom prst="rect">
            <a:avLst/>
          </a:prstGeom>
          <a:blipFill rotWithShape="1">
            <a:blip r:embed="rId4">
              <a:alphaModFix/>
            </a:blip>
            <a:stretch>
              <a:fillRect l="-27516" r="-2751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3" name="Google Shape;1243;p78"/>
          <p:cNvSpPr/>
          <p:nvPr/>
        </p:nvSpPr>
        <p:spPr>
          <a:xfrm>
            <a:off x="3262882" y="2379965"/>
            <a:ext cx="1287243" cy="1175363"/>
          </a:xfrm>
          <a:prstGeom prst="rect">
            <a:avLst/>
          </a:prstGeom>
          <a:blipFill rotWithShape="1">
            <a:blip r:embed="rId5">
              <a:alphaModFix/>
            </a:blip>
            <a:stretch>
              <a:fillRect l="-27516" r="-27514"/>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4" name="Google Shape;1244;p78"/>
          <p:cNvSpPr/>
          <p:nvPr/>
        </p:nvSpPr>
        <p:spPr>
          <a:xfrm>
            <a:off x="4712024" y="2379965"/>
            <a:ext cx="1287243" cy="1175363"/>
          </a:xfrm>
          <a:prstGeom prst="rect">
            <a:avLst/>
          </a:prstGeom>
          <a:blipFill rotWithShape="1">
            <a:blip r:embed="rId6">
              <a:alphaModFix/>
            </a:blip>
            <a:stretch>
              <a:fillRect l="-27516" r="-27514" b="-1927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5" name="Google Shape;1245;p78"/>
          <p:cNvSpPr/>
          <p:nvPr/>
        </p:nvSpPr>
        <p:spPr>
          <a:xfrm>
            <a:off x="6161166" y="2379965"/>
            <a:ext cx="1287243" cy="1175363"/>
          </a:xfrm>
          <a:prstGeom prst="rect">
            <a:avLst/>
          </a:prstGeom>
          <a:blipFill rotWithShape="1">
            <a:blip r:embed="rId7">
              <a:alphaModFix/>
            </a:blip>
            <a:stretch>
              <a:fillRect l="-27516" r="-27514" b="-1927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6" name="Google Shape;1246;p78"/>
          <p:cNvSpPr/>
          <p:nvPr/>
        </p:nvSpPr>
        <p:spPr>
          <a:xfrm>
            <a:off x="7610310" y="2379965"/>
            <a:ext cx="1287243" cy="1175363"/>
          </a:xfrm>
          <a:prstGeom prst="rect">
            <a:avLst/>
          </a:prstGeom>
          <a:blipFill rotWithShape="1">
            <a:blip r:embed="rId8">
              <a:alphaModFix/>
            </a:blip>
            <a:stretch>
              <a:fillRect l="-27516" r="-27514" b="-26778"/>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1" name="Google Shape;1251;p79"/>
          <p:cNvPicPr preferRelativeResize="0"/>
          <p:nvPr/>
        </p:nvPicPr>
        <p:blipFill rotWithShape="1">
          <a:blip r:embed="rId3">
            <a:alphaModFix/>
          </a:blip>
          <a:srcRect/>
          <a:stretch/>
        </p:blipFill>
        <p:spPr>
          <a:xfrm>
            <a:off x="3186112" y="603811"/>
            <a:ext cx="2771775" cy="1534144"/>
          </a:xfrm>
          <a:prstGeom prst="rect">
            <a:avLst/>
          </a:prstGeom>
          <a:noFill/>
          <a:ln>
            <a:noFill/>
          </a:ln>
        </p:spPr>
      </p:pic>
      <p:sp>
        <p:nvSpPr>
          <p:cNvPr id="1252" name="Google Shape;1252;p79"/>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HMI families</a:t>
            </a:r>
            <a:endParaRPr/>
          </a:p>
        </p:txBody>
      </p:sp>
      <p:sp>
        <p:nvSpPr>
          <p:cNvPr id="1253" name="Google Shape;1253;p79"/>
          <p:cNvSpPr txBox="1"/>
          <p:nvPr/>
        </p:nvSpPr>
        <p:spPr>
          <a:xfrm>
            <a:off x="428598" y="810638"/>
            <a:ext cx="198281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Just easy to use! </a:t>
            </a:r>
            <a:endParaRPr/>
          </a:p>
        </p:txBody>
      </p:sp>
      <p:graphicFrame>
        <p:nvGraphicFramePr>
          <p:cNvPr id="1254" name="Google Shape;1254;p79"/>
          <p:cNvGraphicFramePr/>
          <p:nvPr/>
        </p:nvGraphicFramePr>
        <p:xfrm>
          <a:off x="456124" y="2067362"/>
          <a:ext cx="8231775" cy="2679255"/>
        </p:xfrm>
        <a:graphic>
          <a:graphicData uri="http://schemas.openxmlformats.org/drawingml/2006/table">
            <a:tbl>
              <a:tblPr firstRow="1" bandRow="1">
                <a:noFill/>
                <a:tableStyleId>{C32E7727-349D-4345-B8BB-B3D843B21435}</a:tableStyleId>
              </a:tblPr>
              <a:tblGrid>
                <a:gridCol w="1121300">
                  <a:extLst>
                    <a:ext uri="{9D8B030D-6E8A-4147-A177-3AD203B41FA5}">
                      <a16:colId xmlns:a16="http://schemas.microsoft.com/office/drawing/2014/main" val="20000"/>
                    </a:ext>
                  </a:extLst>
                </a:gridCol>
                <a:gridCol w="1072350">
                  <a:extLst>
                    <a:ext uri="{9D8B030D-6E8A-4147-A177-3AD203B41FA5}">
                      <a16:colId xmlns:a16="http://schemas.microsoft.com/office/drawing/2014/main" val="20001"/>
                    </a:ext>
                  </a:extLst>
                </a:gridCol>
                <a:gridCol w="1343525">
                  <a:extLst>
                    <a:ext uri="{9D8B030D-6E8A-4147-A177-3AD203B41FA5}">
                      <a16:colId xmlns:a16="http://schemas.microsoft.com/office/drawing/2014/main" val="20002"/>
                    </a:ext>
                  </a:extLst>
                </a:gridCol>
                <a:gridCol w="925950">
                  <a:extLst>
                    <a:ext uri="{9D8B030D-6E8A-4147-A177-3AD203B41FA5}">
                      <a16:colId xmlns:a16="http://schemas.microsoft.com/office/drawing/2014/main" val="20003"/>
                    </a:ext>
                  </a:extLst>
                </a:gridCol>
                <a:gridCol w="490750">
                  <a:extLst>
                    <a:ext uri="{9D8B030D-6E8A-4147-A177-3AD203B41FA5}">
                      <a16:colId xmlns:a16="http://schemas.microsoft.com/office/drawing/2014/main" val="20004"/>
                    </a:ext>
                  </a:extLst>
                </a:gridCol>
                <a:gridCol w="567925">
                  <a:extLst>
                    <a:ext uri="{9D8B030D-6E8A-4147-A177-3AD203B41FA5}">
                      <a16:colId xmlns:a16="http://schemas.microsoft.com/office/drawing/2014/main" val="20005"/>
                    </a:ext>
                  </a:extLst>
                </a:gridCol>
                <a:gridCol w="635825">
                  <a:extLst>
                    <a:ext uri="{9D8B030D-6E8A-4147-A177-3AD203B41FA5}">
                      <a16:colId xmlns:a16="http://schemas.microsoft.com/office/drawing/2014/main" val="20006"/>
                    </a:ext>
                  </a:extLst>
                </a:gridCol>
                <a:gridCol w="1098800">
                  <a:extLst>
                    <a:ext uri="{9D8B030D-6E8A-4147-A177-3AD203B41FA5}">
                      <a16:colId xmlns:a16="http://schemas.microsoft.com/office/drawing/2014/main" val="20007"/>
                    </a:ext>
                  </a:extLst>
                </a:gridCol>
                <a:gridCol w="975350">
                  <a:extLst>
                    <a:ext uri="{9D8B030D-6E8A-4147-A177-3AD203B41FA5}">
                      <a16:colId xmlns:a16="http://schemas.microsoft.com/office/drawing/2014/main" val="20008"/>
                    </a:ext>
                  </a:extLst>
                </a:gridCol>
              </a:tblGrid>
              <a:tr h="296375">
                <a:tc gridSpan="9">
                  <a:txBody>
                    <a:bodyPr/>
                    <a:lstStyle/>
                    <a:p>
                      <a:pPr marL="0" marR="0" lvl="0" indent="0" algn="ctr" rtl="0">
                        <a:spcBef>
                          <a:spcPts val="0"/>
                        </a:spcBef>
                        <a:spcAft>
                          <a:spcPts val="0"/>
                        </a:spcAft>
                        <a:buNone/>
                      </a:pPr>
                      <a:r>
                        <a:rPr lang="en-US" sz="1200" b="1">
                          <a:solidFill>
                            <a:schemeClr val="lt1"/>
                          </a:solidFill>
                        </a:rPr>
                        <a:t>Graphite HMI (Indoor) Sizes and Attributes </a:t>
                      </a:r>
                      <a:endParaRPr sz="1200" b="1">
                        <a:solidFill>
                          <a:schemeClr val="lt1"/>
                        </a:solidFill>
                        <a:latin typeface="Calibri"/>
                        <a:ea typeface="Calibri"/>
                        <a:cs typeface="Calibri"/>
                        <a:sym typeface="Calibri"/>
                      </a:endParaRPr>
                    </a:p>
                  </a:txBody>
                  <a:tcPr marL="91450" marR="91450" marT="45725" marB="4572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3450">
                <a:tc>
                  <a:txBody>
                    <a:bodyPr/>
                    <a:lstStyle/>
                    <a:p>
                      <a:pPr marL="0" marR="0" lvl="0" indent="0" algn="ctr" rtl="0">
                        <a:spcBef>
                          <a:spcPts val="0"/>
                        </a:spcBef>
                        <a:spcAft>
                          <a:spcPts val="0"/>
                        </a:spcAft>
                        <a:buNone/>
                      </a:pPr>
                      <a:r>
                        <a:rPr lang="en-US" sz="700" b="1"/>
                        <a:t>Model No</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Size</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PIXALS</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NIT Value </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t>Serial</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E-Net</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USB Host </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Size ATEX, Class 1 Div 2 </a:t>
                      </a:r>
                      <a:endParaRPr sz="700" b="1">
                        <a:latin typeface="Calibri"/>
                        <a:ea typeface="Calibri"/>
                        <a:cs typeface="Calibri"/>
                        <a:sym typeface="Calibri"/>
                      </a:endParaRPr>
                    </a:p>
                  </a:txBody>
                  <a:tcPr marL="91450" marR="91450" marT="45725" marB="45725" anchor="ctr">
                    <a:solidFill>
                      <a:schemeClr val="lt2"/>
                    </a:solidFill>
                  </a:tcPr>
                </a:tc>
                <a:tc>
                  <a:txBody>
                    <a:bodyPr/>
                    <a:lstStyle/>
                    <a:p>
                      <a:pPr marL="0" marR="0" lvl="0" indent="0" algn="ctr" rtl="0">
                        <a:spcBef>
                          <a:spcPts val="0"/>
                        </a:spcBef>
                        <a:spcAft>
                          <a:spcPts val="0"/>
                        </a:spcAft>
                        <a:buNone/>
                      </a:pPr>
                      <a:r>
                        <a:rPr lang="en-US" sz="700" b="1">
                          <a:solidFill>
                            <a:srgbClr val="043D5D"/>
                          </a:solidFill>
                        </a:rPr>
                        <a:t>1/O Modules </a:t>
                      </a:r>
                      <a:endParaRPr sz="700" b="1">
                        <a:latin typeface="Calibri"/>
                        <a:ea typeface="Calibri"/>
                        <a:cs typeface="Calibri"/>
                        <a:sym typeface="Calibri"/>
                      </a:endParaRPr>
                    </a:p>
                  </a:txBody>
                  <a:tcPr marL="91450" marR="91450" marT="45725" marB="45725" anchor="ctr">
                    <a:solidFill>
                      <a:schemeClr val="lt2"/>
                    </a:solidFill>
                  </a:tcPr>
                </a:tc>
                <a:extLst>
                  <a:ext uri="{0D108BD9-81ED-4DB2-BD59-A6C34878D82A}">
                    <a16:rowId xmlns:a16="http://schemas.microsoft.com/office/drawing/2014/main" val="10001"/>
                  </a:ext>
                </a:extLst>
              </a:tr>
              <a:tr h="178975">
                <a:tc>
                  <a:txBody>
                    <a:bodyPr/>
                    <a:lstStyle/>
                    <a:p>
                      <a:pPr marL="0" marR="0" lvl="0" indent="0" algn="ctr" rtl="0">
                        <a:spcBef>
                          <a:spcPts val="0"/>
                        </a:spcBef>
                        <a:spcAft>
                          <a:spcPts val="0"/>
                        </a:spcAft>
                        <a:buNone/>
                      </a:pPr>
                      <a:r>
                        <a:rPr lang="en-US" sz="700" b="0">
                          <a:solidFill>
                            <a:srgbClr val="043D5D"/>
                          </a:solidFill>
                        </a:rPr>
                        <a:t>G07C0000</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7 in Wide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800 X 480 WVGA</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500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1</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5</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178975">
                <a:tc>
                  <a:txBody>
                    <a:bodyPr/>
                    <a:lstStyle/>
                    <a:p>
                      <a:pPr marL="0" marR="0" lvl="0" indent="0" algn="ctr" rtl="0">
                        <a:spcBef>
                          <a:spcPts val="0"/>
                        </a:spcBef>
                        <a:spcAft>
                          <a:spcPts val="0"/>
                        </a:spcAft>
                        <a:buNone/>
                      </a:pPr>
                      <a:r>
                        <a:rPr lang="en-US" sz="700" b="0">
                          <a:solidFill>
                            <a:srgbClr val="043D5D"/>
                          </a:solidFill>
                        </a:rPr>
                        <a:t>G09C0000</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9 in Wide</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800 X 480 WVGA</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1</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YES</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6 </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178975">
                <a:tc>
                  <a:txBody>
                    <a:bodyPr/>
                    <a:lstStyle/>
                    <a:p>
                      <a:pPr marL="0" marR="0" lvl="0" indent="0" algn="ctr" rtl="0">
                        <a:spcBef>
                          <a:spcPts val="0"/>
                        </a:spcBef>
                        <a:spcAft>
                          <a:spcPts val="0"/>
                        </a:spcAft>
                        <a:buNone/>
                      </a:pPr>
                      <a:r>
                        <a:rPr lang="en-US" sz="700" b="0">
                          <a:solidFill>
                            <a:srgbClr val="043D5D"/>
                          </a:solidFill>
                        </a:rPr>
                        <a:t>G09C1000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9 in Wide</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800 X 480 WVGA</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6</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178975">
                <a:tc>
                  <a:txBody>
                    <a:bodyPr/>
                    <a:lstStyle/>
                    <a:p>
                      <a:pPr marL="0" marR="0" lvl="0" indent="0" algn="ctr" rtl="0">
                        <a:spcBef>
                          <a:spcPts val="0"/>
                        </a:spcBef>
                        <a:spcAft>
                          <a:spcPts val="0"/>
                        </a:spcAft>
                        <a:buNone/>
                      </a:pPr>
                      <a:r>
                        <a:rPr lang="en-US" sz="700" b="0">
                          <a:solidFill>
                            <a:srgbClr val="043D5D"/>
                          </a:solidFill>
                        </a:rPr>
                        <a:t>G10C0000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10 in</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640 X 480 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450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1</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7</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r h="178975">
                <a:tc>
                  <a:txBody>
                    <a:bodyPr/>
                    <a:lstStyle/>
                    <a:p>
                      <a:pPr marL="0" marR="0" lvl="0" indent="0" algn="ctr" rtl="0">
                        <a:spcBef>
                          <a:spcPts val="0"/>
                        </a:spcBef>
                        <a:spcAft>
                          <a:spcPts val="0"/>
                        </a:spcAft>
                        <a:buNone/>
                      </a:pPr>
                      <a:r>
                        <a:rPr lang="en-US" sz="700" b="0">
                          <a:solidFill>
                            <a:srgbClr val="043D5D"/>
                          </a:solidFill>
                        </a:rPr>
                        <a:t>G10C1000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10 in</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640 X 480 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450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7</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6"/>
                  </a:ext>
                </a:extLst>
              </a:tr>
              <a:tr h="178975">
                <a:tc>
                  <a:txBody>
                    <a:bodyPr/>
                    <a:lstStyle/>
                    <a:p>
                      <a:pPr marL="0" marR="0" lvl="0" indent="0" algn="ctr" rtl="0">
                        <a:spcBef>
                          <a:spcPts val="0"/>
                        </a:spcBef>
                        <a:spcAft>
                          <a:spcPts val="0"/>
                        </a:spcAft>
                        <a:buNone/>
                      </a:pPr>
                      <a:r>
                        <a:rPr lang="en-US" sz="700" b="0">
                          <a:solidFill>
                            <a:srgbClr val="043D5D"/>
                          </a:solidFill>
                        </a:rPr>
                        <a:t>G10R0000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10 in SVGA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b="0">
                          <a:solidFill>
                            <a:srgbClr val="043D5D"/>
                          </a:solidFill>
                        </a:rPr>
                        <a:t>800 X 600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1</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7</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7"/>
                  </a:ext>
                </a:extLst>
              </a:tr>
              <a:tr h="178975">
                <a:tc>
                  <a:txBody>
                    <a:bodyPr/>
                    <a:lstStyle/>
                    <a:p>
                      <a:pPr marL="0" marR="0" lvl="0" indent="0" algn="ctr" rtl="0">
                        <a:spcBef>
                          <a:spcPts val="0"/>
                        </a:spcBef>
                        <a:spcAft>
                          <a:spcPts val="0"/>
                        </a:spcAft>
                        <a:buNone/>
                      </a:pPr>
                      <a:r>
                        <a:rPr lang="en-US" sz="700" b="0">
                          <a:solidFill>
                            <a:srgbClr val="043D5D"/>
                          </a:solidFill>
                        </a:rPr>
                        <a:t>G10R1000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10 in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800 X 600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7</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8"/>
                  </a:ext>
                </a:extLst>
              </a:tr>
              <a:tr h="178975">
                <a:tc>
                  <a:txBody>
                    <a:bodyPr/>
                    <a:lstStyle/>
                    <a:p>
                      <a:pPr marL="0" marR="0" lvl="0" indent="0" algn="ctr" rtl="0">
                        <a:spcBef>
                          <a:spcPts val="0"/>
                        </a:spcBef>
                        <a:spcAft>
                          <a:spcPts val="0"/>
                        </a:spcAft>
                        <a:buNone/>
                      </a:pPr>
                      <a:r>
                        <a:rPr lang="en-US" sz="700" b="0">
                          <a:solidFill>
                            <a:srgbClr val="043D5D"/>
                          </a:solidFill>
                        </a:rPr>
                        <a:t>G12C0000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12 in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1280 X 800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1</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8</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9"/>
                  </a:ext>
                </a:extLst>
              </a:tr>
              <a:tr h="178975">
                <a:tc>
                  <a:txBody>
                    <a:bodyPr/>
                    <a:lstStyle/>
                    <a:p>
                      <a:pPr marL="0" marR="0" lvl="0" indent="0" algn="ctr" rtl="0">
                        <a:spcBef>
                          <a:spcPts val="0"/>
                        </a:spcBef>
                        <a:spcAft>
                          <a:spcPts val="0"/>
                        </a:spcAft>
                        <a:buNone/>
                      </a:pPr>
                      <a:r>
                        <a:rPr lang="en-US" sz="700" b="0">
                          <a:solidFill>
                            <a:srgbClr val="043D5D"/>
                          </a:solidFill>
                        </a:rPr>
                        <a:t>G12C1100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12 in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1280 X 800 SVGA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4</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8</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0"/>
                  </a:ext>
                </a:extLst>
              </a:tr>
              <a:tr h="178975">
                <a:tc>
                  <a:txBody>
                    <a:bodyPr/>
                    <a:lstStyle/>
                    <a:p>
                      <a:pPr marL="0" marR="0" lvl="0" indent="0" algn="ctr" rtl="0">
                        <a:spcBef>
                          <a:spcPts val="0"/>
                        </a:spcBef>
                        <a:spcAft>
                          <a:spcPts val="0"/>
                        </a:spcAft>
                        <a:buNone/>
                      </a:pPr>
                      <a:r>
                        <a:rPr lang="en-US" sz="700" b="0">
                          <a:solidFill>
                            <a:srgbClr val="043D5D"/>
                          </a:solidFill>
                        </a:rPr>
                        <a:t>G15C0000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15 in</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1024 X 768 XGA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3</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1</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8</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1"/>
                  </a:ext>
                </a:extLst>
              </a:tr>
              <a:tr h="178975">
                <a:tc>
                  <a:txBody>
                    <a:bodyPr/>
                    <a:lstStyle/>
                    <a:p>
                      <a:pPr marL="0" marR="0" lvl="0" indent="0" algn="ctr" rtl="0">
                        <a:spcBef>
                          <a:spcPts val="0"/>
                        </a:spcBef>
                        <a:spcAft>
                          <a:spcPts val="0"/>
                        </a:spcAft>
                        <a:buNone/>
                      </a:pPr>
                      <a:r>
                        <a:rPr lang="en-US" sz="700" b="0">
                          <a:solidFill>
                            <a:srgbClr val="043D5D"/>
                          </a:solidFill>
                        </a:rPr>
                        <a:t>G15C1100</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15 in</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1024 X 768 XGA </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400 cd/m2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4</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2</a:t>
                      </a:r>
                      <a:endParaRPr sz="700">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43D5D"/>
                        </a:buClr>
                        <a:buSzPts val="700"/>
                        <a:buFont typeface="Calibri"/>
                        <a:buNone/>
                      </a:pPr>
                      <a:r>
                        <a:rPr lang="en-US" sz="700" b="0">
                          <a:solidFill>
                            <a:srgbClr val="043D5D"/>
                          </a:solidFill>
                        </a:rPr>
                        <a:t>YES </a:t>
                      </a:r>
                      <a:endParaRPr sz="70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700"/>
                        <a:t>8</a:t>
                      </a:r>
                      <a:endParaRPr sz="70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1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Google Shape;1259;p80"/>
          <p:cNvPicPr preferRelativeResize="0"/>
          <p:nvPr/>
        </p:nvPicPr>
        <p:blipFill rotWithShape="1">
          <a:blip r:embed="rId3">
            <a:alphaModFix/>
          </a:blip>
          <a:srcRect/>
          <a:stretch/>
        </p:blipFill>
        <p:spPr>
          <a:xfrm>
            <a:off x="3050899" y="1738908"/>
            <a:ext cx="3066180" cy="1771572"/>
          </a:xfrm>
          <a:prstGeom prst="rect">
            <a:avLst/>
          </a:prstGeom>
          <a:noFill/>
          <a:ln>
            <a:noFill/>
          </a:ln>
        </p:spPr>
      </p:pic>
      <p:sp>
        <p:nvSpPr>
          <p:cNvPr id="1260" name="Google Shape;1260;p80"/>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Graphite HMI’s</a:t>
            </a:r>
            <a:endParaRPr/>
          </a:p>
        </p:txBody>
      </p:sp>
      <p:sp>
        <p:nvSpPr>
          <p:cNvPr id="1261" name="Google Shape;1261;p80"/>
          <p:cNvSpPr txBox="1"/>
          <p:nvPr/>
        </p:nvSpPr>
        <p:spPr>
          <a:xfrm>
            <a:off x="381000" y="1182119"/>
            <a:ext cx="2176159" cy="113569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1B365D"/>
                </a:solidFill>
                <a:latin typeface="Calibri"/>
                <a:ea typeface="Calibri"/>
                <a:cs typeface="Calibri"/>
                <a:sym typeface="Calibri"/>
              </a:rPr>
              <a:t>Wider range of display options</a:t>
            </a:r>
            <a:endParaRPr/>
          </a:p>
          <a:p>
            <a:pPr marL="0" marR="0" lvl="0" indent="0" algn="r"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7 in indoor &amp; </a:t>
            </a:r>
            <a:r>
              <a:rPr lang="en-US" sz="900" b="1">
                <a:solidFill>
                  <a:srgbClr val="000000"/>
                </a:solidFill>
                <a:latin typeface="Calibri"/>
                <a:ea typeface="Calibri"/>
                <a:cs typeface="Calibri"/>
                <a:sym typeface="Calibri"/>
              </a:rPr>
              <a:t>outdoor</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9 inch</a:t>
            </a:r>
            <a:endParaRPr/>
          </a:p>
          <a:p>
            <a:pPr marL="0" marR="0" lvl="0" indent="0" algn="r"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10 inch indoor &amp; </a:t>
            </a:r>
            <a:r>
              <a:rPr lang="en-US" sz="900" b="1">
                <a:solidFill>
                  <a:srgbClr val="000000"/>
                </a:solidFill>
                <a:latin typeface="Calibri"/>
                <a:ea typeface="Calibri"/>
                <a:cs typeface="Calibri"/>
                <a:sym typeface="Calibri"/>
              </a:rPr>
              <a:t>outdoor</a:t>
            </a:r>
            <a:r>
              <a:rPr lang="en-US" sz="900">
                <a:solidFill>
                  <a:srgbClr val="000000"/>
                </a:solidFill>
                <a:latin typeface="Calibri"/>
                <a:ea typeface="Calibri"/>
                <a:cs typeface="Calibri"/>
                <a:sym typeface="Calibri"/>
              </a:rPr>
              <a:t> </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12 inch </a:t>
            </a:r>
            <a:r>
              <a:rPr lang="en-US" sz="900" b="0">
                <a:solidFill>
                  <a:srgbClr val="000000"/>
                </a:solidFill>
                <a:latin typeface="Calibri"/>
                <a:ea typeface="Calibri"/>
                <a:cs typeface="Calibri"/>
                <a:sym typeface="Calibri"/>
              </a:rPr>
              <a:t>indoor &amp; </a:t>
            </a:r>
            <a:r>
              <a:rPr lang="en-US" sz="900" b="1">
                <a:solidFill>
                  <a:srgbClr val="000000"/>
                </a:solidFill>
                <a:latin typeface="Calibri"/>
                <a:ea typeface="Calibri"/>
                <a:cs typeface="Calibri"/>
                <a:sym typeface="Calibri"/>
              </a:rPr>
              <a:t>outdoor</a:t>
            </a:r>
            <a:endParaRPr/>
          </a:p>
          <a:p>
            <a:pPr marL="0" marR="0" lvl="0" indent="0" algn="r" rtl="0">
              <a:spcBef>
                <a:spcPts val="0"/>
              </a:spcBef>
              <a:spcAft>
                <a:spcPts val="0"/>
              </a:spcAft>
              <a:buClr>
                <a:srgbClr val="000000"/>
              </a:buClr>
              <a:buSzPts val="900"/>
              <a:buFont typeface="Calibri"/>
              <a:buNone/>
            </a:pPr>
            <a:r>
              <a:rPr lang="en-US" sz="900" b="0">
                <a:solidFill>
                  <a:srgbClr val="000000"/>
                </a:solidFill>
                <a:latin typeface="Calibri"/>
                <a:ea typeface="Calibri"/>
                <a:cs typeface="Calibri"/>
                <a:sym typeface="Calibri"/>
              </a:rPr>
              <a:t>15 inch</a:t>
            </a:r>
            <a:endParaRPr/>
          </a:p>
          <a:p>
            <a:pPr marL="0" marR="0" lvl="0" indent="0" algn="r" rtl="0">
              <a:spcBef>
                <a:spcPts val="0"/>
              </a:spcBef>
              <a:spcAft>
                <a:spcPts val="0"/>
              </a:spcAft>
              <a:buNone/>
            </a:pPr>
            <a:r>
              <a:rPr lang="en-US" sz="900" b="0">
                <a:solidFill>
                  <a:srgbClr val="000000"/>
                </a:solidFill>
                <a:latin typeface="Calibri"/>
                <a:ea typeface="Calibri"/>
                <a:cs typeface="Calibri"/>
                <a:sym typeface="Calibri"/>
              </a:rPr>
              <a:t>Up to 1024x768 resolution</a:t>
            </a:r>
            <a:endParaRPr sz="900">
              <a:solidFill>
                <a:schemeClr val="dk1"/>
              </a:solidFill>
              <a:latin typeface="Calibri"/>
              <a:ea typeface="Calibri"/>
              <a:cs typeface="Calibri"/>
              <a:sym typeface="Calibri"/>
            </a:endParaRPr>
          </a:p>
        </p:txBody>
      </p:sp>
      <p:sp>
        <p:nvSpPr>
          <p:cNvPr id="1262" name="Google Shape;1262;p80"/>
          <p:cNvSpPr txBox="1"/>
          <p:nvPr/>
        </p:nvSpPr>
        <p:spPr>
          <a:xfrm>
            <a:off x="6488600" y="1182119"/>
            <a:ext cx="2388418" cy="692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1B365D"/>
                </a:solidFill>
                <a:latin typeface="Calibri"/>
                <a:ea typeface="Calibri"/>
                <a:cs typeface="Calibri"/>
                <a:sym typeface="Calibri"/>
              </a:rPr>
              <a:t>Industrial reliability</a:t>
            </a:r>
            <a:endParaRPr/>
          </a:p>
          <a:p>
            <a:pPr marL="0" marR="0" lvl="0" indent="0" algn="l"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Rugged Aluminum housing with rugged IP66, NEMA 4X front panel</a:t>
            </a:r>
            <a:endParaRPr/>
          </a:p>
          <a:p>
            <a:pPr marL="0" marR="0" lvl="0" indent="0" algn="l" rtl="0">
              <a:spcBef>
                <a:spcPts val="0"/>
              </a:spcBef>
              <a:spcAft>
                <a:spcPts val="0"/>
              </a:spcAft>
              <a:buClr>
                <a:srgbClr val="000000"/>
              </a:buClr>
              <a:buSzPts val="900"/>
              <a:buFont typeface="Calibri"/>
              <a:buNone/>
            </a:pPr>
            <a:r>
              <a:rPr lang="en-US" sz="900">
                <a:solidFill>
                  <a:srgbClr val="000000"/>
                </a:solidFill>
                <a:latin typeface="Calibri"/>
                <a:ea typeface="Calibri"/>
                <a:cs typeface="Calibri"/>
                <a:sym typeface="Calibri"/>
              </a:rPr>
              <a:t>Real Time Clock with battery back up</a:t>
            </a:r>
            <a:endParaRPr/>
          </a:p>
        </p:txBody>
      </p:sp>
      <p:sp>
        <p:nvSpPr>
          <p:cNvPr id="1263" name="Google Shape;1263;p80"/>
          <p:cNvSpPr txBox="1"/>
          <p:nvPr/>
        </p:nvSpPr>
        <p:spPr>
          <a:xfrm>
            <a:off x="428597" y="3529160"/>
            <a:ext cx="2133135"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1B365D"/>
                </a:solidFill>
                <a:latin typeface="Calibri"/>
                <a:ea typeface="Calibri"/>
                <a:cs typeface="Calibri"/>
                <a:sym typeface="Calibri"/>
              </a:rPr>
              <a:t>Expandable connectivity</a:t>
            </a:r>
            <a:endParaRPr/>
          </a:p>
          <a:p>
            <a:pPr marL="0" marR="0" lvl="0" indent="0" algn="r" rtl="0">
              <a:spcBef>
                <a:spcPts val="0"/>
              </a:spcBef>
              <a:spcAft>
                <a:spcPts val="0"/>
              </a:spcAft>
              <a:buClr>
                <a:srgbClr val="000000"/>
              </a:buClr>
              <a:buSzPts val="900"/>
              <a:buFont typeface="Calibri"/>
              <a:buNone/>
            </a:pPr>
            <a:r>
              <a:rPr lang="en-US" sz="900" b="0">
                <a:solidFill>
                  <a:srgbClr val="000000"/>
                </a:solidFill>
                <a:latin typeface="Calibri"/>
                <a:ea typeface="Calibri"/>
                <a:cs typeface="Calibri"/>
                <a:sym typeface="Calibri"/>
              </a:rPr>
              <a:t>2 10/100 Ethernet ports*</a:t>
            </a:r>
            <a:endParaRPr/>
          </a:p>
          <a:p>
            <a:pPr marL="0" marR="0" lvl="0" indent="0" algn="r" rtl="0">
              <a:spcBef>
                <a:spcPts val="0"/>
              </a:spcBef>
              <a:spcAft>
                <a:spcPts val="0"/>
              </a:spcAft>
              <a:buClr>
                <a:srgbClr val="000000"/>
              </a:buClr>
              <a:buSzPts val="900"/>
              <a:buFont typeface="Calibri"/>
              <a:buNone/>
            </a:pPr>
            <a:r>
              <a:rPr lang="en-US" sz="900" b="0">
                <a:solidFill>
                  <a:srgbClr val="000000"/>
                </a:solidFill>
                <a:latin typeface="Calibri"/>
                <a:ea typeface="Calibri"/>
                <a:cs typeface="Calibri"/>
                <a:sym typeface="Calibri"/>
              </a:rPr>
              <a:t>2 RS-232 serial ports</a:t>
            </a:r>
            <a:endParaRPr/>
          </a:p>
          <a:p>
            <a:pPr marL="0" marR="0" lvl="0" indent="0" algn="r" rtl="0">
              <a:spcBef>
                <a:spcPts val="0"/>
              </a:spcBef>
              <a:spcAft>
                <a:spcPts val="0"/>
              </a:spcAft>
              <a:buClr>
                <a:srgbClr val="000000"/>
              </a:buClr>
              <a:buSzPts val="900"/>
              <a:buFont typeface="Calibri"/>
              <a:buNone/>
            </a:pPr>
            <a:r>
              <a:rPr lang="en-US" sz="900" b="0">
                <a:solidFill>
                  <a:srgbClr val="000000"/>
                </a:solidFill>
                <a:latin typeface="Calibri"/>
                <a:ea typeface="Calibri"/>
                <a:cs typeface="Calibri"/>
                <a:sym typeface="Calibri"/>
              </a:rPr>
              <a:t>2 USB host ports</a:t>
            </a:r>
            <a:endParaRPr/>
          </a:p>
          <a:p>
            <a:pPr marL="0" marR="0" lvl="0" indent="0" algn="r" rtl="0">
              <a:spcBef>
                <a:spcPts val="0"/>
              </a:spcBef>
              <a:spcAft>
                <a:spcPts val="0"/>
              </a:spcAft>
              <a:buClr>
                <a:srgbClr val="000000"/>
              </a:buClr>
              <a:buSzPts val="900"/>
              <a:buFont typeface="Calibri"/>
              <a:buNone/>
            </a:pPr>
            <a:r>
              <a:rPr lang="en-US" sz="900" b="0">
                <a:solidFill>
                  <a:srgbClr val="000000"/>
                </a:solidFill>
                <a:latin typeface="Calibri"/>
                <a:ea typeface="Calibri"/>
                <a:cs typeface="Calibri"/>
                <a:sym typeface="Calibri"/>
              </a:rPr>
              <a:t>2 RS-232 / RS-485 serial ports*</a:t>
            </a:r>
            <a:endParaRPr/>
          </a:p>
          <a:p>
            <a:pPr marL="0" marR="0" lvl="0" indent="0" algn="r" rtl="0">
              <a:spcBef>
                <a:spcPts val="0"/>
              </a:spcBef>
              <a:spcAft>
                <a:spcPts val="0"/>
              </a:spcAft>
              <a:buClr>
                <a:srgbClr val="000000"/>
              </a:buClr>
              <a:buSzPts val="900"/>
              <a:buFont typeface="Calibri"/>
              <a:buNone/>
            </a:pPr>
            <a:r>
              <a:rPr lang="en-US" sz="900" b="0">
                <a:solidFill>
                  <a:srgbClr val="000000"/>
                </a:solidFill>
                <a:latin typeface="Calibri"/>
                <a:ea typeface="Calibri"/>
                <a:cs typeface="Calibri"/>
                <a:sym typeface="Calibri"/>
              </a:rPr>
              <a:t>1 USB device port for upload/download</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8* Expansion port for select add-on network modules</a:t>
            </a:r>
            <a:endParaRPr/>
          </a:p>
          <a:p>
            <a:pPr marL="0" marR="0" lvl="0" indent="0" algn="r" rtl="0">
              <a:spcBef>
                <a:spcPts val="0"/>
              </a:spcBef>
              <a:spcAft>
                <a:spcPts val="0"/>
              </a:spcAft>
              <a:buClr>
                <a:srgbClr val="000000"/>
              </a:buClr>
              <a:buSzPts val="900"/>
              <a:buFont typeface="Calibri"/>
              <a:buNone/>
            </a:pPr>
            <a:r>
              <a:rPr lang="en-US" sz="900" b="1">
                <a:solidFill>
                  <a:srgbClr val="000000"/>
                </a:solidFill>
                <a:latin typeface="Calibri"/>
                <a:ea typeface="Calibri"/>
                <a:cs typeface="Calibri"/>
                <a:sym typeface="Calibri"/>
              </a:rPr>
              <a:t>Extended I/O Rack</a:t>
            </a:r>
            <a:endParaRPr/>
          </a:p>
        </p:txBody>
      </p:sp>
      <p:sp>
        <p:nvSpPr>
          <p:cNvPr id="1264" name="Google Shape;1264;p80"/>
          <p:cNvSpPr txBox="1"/>
          <p:nvPr/>
        </p:nvSpPr>
        <p:spPr>
          <a:xfrm>
            <a:off x="6485060" y="3529160"/>
            <a:ext cx="2548123"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1B365D"/>
                </a:solidFill>
                <a:latin typeface="Calibri"/>
                <a:ea typeface="Calibri"/>
                <a:cs typeface="Calibri"/>
                <a:sym typeface="Calibri"/>
              </a:rPr>
              <a:t>Added performance and features</a:t>
            </a:r>
            <a:endParaRPr/>
          </a:p>
          <a:p>
            <a:pPr marL="0" marR="0" lvl="0" indent="0" algn="l" rtl="0">
              <a:spcBef>
                <a:spcPts val="0"/>
              </a:spcBef>
              <a:spcAft>
                <a:spcPts val="0"/>
              </a:spcAft>
              <a:buNone/>
            </a:pPr>
            <a:r>
              <a:rPr lang="en-US" sz="900">
                <a:solidFill>
                  <a:srgbClr val="000000"/>
                </a:solidFill>
                <a:latin typeface="Calibri"/>
                <a:ea typeface="Calibri"/>
                <a:cs typeface="Calibri"/>
                <a:sym typeface="Calibri"/>
              </a:rPr>
              <a:t>Powerful ARM9 CPU</a:t>
            </a:r>
            <a:endParaRPr/>
          </a:p>
          <a:p>
            <a:pPr marL="0" marR="0" lvl="0" indent="0" algn="l" rtl="0">
              <a:spcBef>
                <a:spcPts val="0"/>
              </a:spcBef>
              <a:spcAft>
                <a:spcPts val="0"/>
              </a:spcAft>
              <a:buNone/>
            </a:pPr>
            <a:r>
              <a:rPr lang="en-US" sz="900" b="1">
                <a:solidFill>
                  <a:srgbClr val="000000"/>
                </a:solidFill>
                <a:latin typeface="Calibri"/>
                <a:ea typeface="Calibri"/>
                <a:cs typeface="Calibri"/>
                <a:sym typeface="Calibri"/>
              </a:rPr>
              <a:t>Web server</a:t>
            </a:r>
            <a:endParaRPr/>
          </a:p>
          <a:p>
            <a:pPr marL="0" marR="0" lvl="0" indent="0" algn="l" rtl="0">
              <a:spcBef>
                <a:spcPts val="0"/>
              </a:spcBef>
              <a:spcAft>
                <a:spcPts val="0"/>
              </a:spcAft>
              <a:buNone/>
            </a:pPr>
            <a:r>
              <a:rPr lang="en-US" sz="900">
                <a:solidFill>
                  <a:srgbClr val="000000"/>
                </a:solidFill>
                <a:latin typeface="Calibri"/>
                <a:ea typeface="Calibri"/>
                <a:cs typeface="Calibri"/>
                <a:sym typeface="Calibri"/>
              </a:rPr>
              <a:t>SD card for </a:t>
            </a:r>
            <a:r>
              <a:rPr lang="en-US" sz="900" b="1">
                <a:solidFill>
                  <a:srgbClr val="000000"/>
                </a:solidFill>
                <a:latin typeface="Calibri"/>
                <a:ea typeface="Calibri"/>
                <a:cs typeface="Calibri"/>
                <a:sym typeface="Calibri"/>
              </a:rPr>
              <a:t>data logging </a:t>
            </a:r>
            <a:r>
              <a:rPr lang="en-US" sz="900">
                <a:solidFill>
                  <a:srgbClr val="000000"/>
                </a:solidFill>
                <a:latin typeface="Calibri"/>
                <a:ea typeface="Calibri"/>
                <a:cs typeface="Calibri"/>
                <a:sym typeface="Calibri"/>
              </a:rPr>
              <a:t>and database upload/download</a:t>
            </a:r>
            <a:endParaRPr/>
          </a:p>
          <a:p>
            <a:pPr marL="0" marR="0" lvl="0" indent="0" algn="l" rtl="0">
              <a:spcBef>
                <a:spcPts val="0"/>
              </a:spcBef>
              <a:spcAft>
                <a:spcPts val="0"/>
              </a:spcAft>
              <a:buNone/>
            </a:pPr>
            <a:r>
              <a:rPr lang="en-US" sz="900" b="1">
                <a:solidFill>
                  <a:srgbClr val="000000"/>
                </a:solidFill>
                <a:latin typeface="Calibri"/>
                <a:ea typeface="Calibri"/>
                <a:cs typeface="Calibri"/>
                <a:sym typeface="Calibri"/>
              </a:rPr>
              <a:t>Crimson Control*</a:t>
            </a:r>
            <a:endParaRPr/>
          </a:p>
          <a:p>
            <a:pPr marL="0" marR="0" lvl="0" indent="0" algn="l" rtl="0">
              <a:spcBef>
                <a:spcPts val="0"/>
              </a:spcBef>
              <a:spcAft>
                <a:spcPts val="0"/>
              </a:spcAft>
              <a:buNone/>
            </a:pPr>
            <a:r>
              <a:rPr lang="en-US" sz="900" b="1">
                <a:solidFill>
                  <a:srgbClr val="000000"/>
                </a:solidFill>
                <a:latin typeface="Calibri"/>
                <a:ea typeface="Calibri"/>
                <a:cs typeface="Calibri"/>
                <a:sym typeface="Calibri"/>
              </a:rPr>
              <a:t>I/O Expansion</a:t>
            </a:r>
            <a:endParaRPr/>
          </a:p>
          <a:p>
            <a:pPr marL="0" marR="0" lvl="0" indent="0" algn="l" rtl="0">
              <a:spcBef>
                <a:spcPts val="0"/>
              </a:spcBef>
              <a:spcAft>
                <a:spcPts val="0"/>
              </a:spcAft>
              <a:buNone/>
            </a:pPr>
            <a:r>
              <a:rPr lang="en-US" sz="900">
                <a:solidFill>
                  <a:srgbClr val="000000"/>
                </a:solidFill>
                <a:latin typeface="Calibri"/>
                <a:ea typeface="Calibri"/>
                <a:cs typeface="Calibri"/>
                <a:sym typeface="Calibri"/>
              </a:rPr>
              <a:t>Configured using  Crimson</a:t>
            </a:r>
            <a:r>
              <a:rPr lang="en-US" sz="900" baseline="30000">
                <a:solidFill>
                  <a:srgbClr val="000000"/>
                </a:solidFill>
                <a:latin typeface="Calibri"/>
                <a:ea typeface="Calibri"/>
                <a:cs typeface="Calibri"/>
                <a:sym typeface="Calibri"/>
              </a:rPr>
              <a:t>® </a:t>
            </a:r>
            <a:r>
              <a:rPr lang="en-US" sz="900">
                <a:solidFill>
                  <a:srgbClr val="000000"/>
                </a:solidFill>
                <a:latin typeface="Calibri"/>
                <a:ea typeface="Calibri"/>
                <a:cs typeface="Calibri"/>
                <a:sym typeface="Calibri"/>
              </a:rPr>
              <a:t> 3.2 software</a:t>
            </a:r>
            <a:endParaRPr sz="900">
              <a:solidFill>
                <a:srgbClr val="000000"/>
              </a:solidFill>
              <a:latin typeface="Calibri"/>
              <a:ea typeface="Calibri"/>
              <a:cs typeface="Calibri"/>
              <a:sym typeface="Calibri"/>
            </a:endParaRPr>
          </a:p>
        </p:txBody>
      </p:sp>
      <p:grpSp>
        <p:nvGrpSpPr>
          <p:cNvPr id="1265" name="Google Shape;1265;p80"/>
          <p:cNvGrpSpPr/>
          <p:nvPr/>
        </p:nvGrpSpPr>
        <p:grpSpPr>
          <a:xfrm>
            <a:off x="2658941" y="1264034"/>
            <a:ext cx="437599" cy="368987"/>
            <a:chOff x="327647" y="1243203"/>
            <a:chExt cx="211905" cy="175890"/>
          </a:xfrm>
        </p:grpSpPr>
        <p:sp>
          <p:nvSpPr>
            <p:cNvPr id="1266" name="Google Shape;1266;p80"/>
            <p:cNvSpPr/>
            <p:nvPr/>
          </p:nvSpPr>
          <p:spPr>
            <a:xfrm>
              <a:off x="330632" y="1369789"/>
              <a:ext cx="208920" cy="49304"/>
            </a:xfrm>
            <a:custGeom>
              <a:avLst/>
              <a:gdLst/>
              <a:ahLst/>
              <a:cxnLst/>
              <a:rect l="l" t="t" r="r" b="b"/>
              <a:pathLst>
                <a:path w="208920" h="49304" extrusionOk="0">
                  <a:moveTo>
                    <a:pt x="0" y="22445"/>
                  </a:moveTo>
                  <a:lnTo>
                    <a:pt x="87111" y="22445"/>
                  </a:lnTo>
                  <a:lnTo>
                    <a:pt x="87111" y="36964"/>
                  </a:lnTo>
                  <a:lnTo>
                    <a:pt x="67325" y="36964"/>
                  </a:lnTo>
                  <a:lnTo>
                    <a:pt x="67325" y="49304"/>
                  </a:lnTo>
                  <a:lnTo>
                    <a:pt x="74437" y="49304"/>
                  </a:lnTo>
                  <a:lnTo>
                    <a:pt x="137348" y="49304"/>
                  </a:lnTo>
                  <a:lnTo>
                    <a:pt x="141203" y="49304"/>
                  </a:lnTo>
                  <a:lnTo>
                    <a:pt x="141203" y="36964"/>
                  </a:lnTo>
                  <a:lnTo>
                    <a:pt x="121799" y="36964"/>
                  </a:lnTo>
                  <a:lnTo>
                    <a:pt x="121799" y="22445"/>
                  </a:lnTo>
                  <a:lnTo>
                    <a:pt x="208920" y="22445"/>
                  </a:lnTo>
                  <a:lnTo>
                    <a:pt x="208920" y="0"/>
                  </a:lnTo>
                  <a:lnTo>
                    <a:pt x="0" y="0"/>
                  </a:lnTo>
                  <a:lnTo>
                    <a:pt x="0" y="2244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7" name="Google Shape;1267;p80"/>
            <p:cNvSpPr/>
            <p:nvPr/>
          </p:nvSpPr>
          <p:spPr>
            <a:xfrm>
              <a:off x="327647" y="1243203"/>
              <a:ext cx="208949" cy="114343"/>
            </a:xfrm>
            <a:custGeom>
              <a:avLst/>
              <a:gdLst/>
              <a:ahLst/>
              <a:cxnLst/>
              <a:rect l="l" t="t" r="r" b="b"/>
              <a:pathLst>
                <a:path w="208949" h="114343" extrusionOk="0">
                  <a:moveTo>
                    <a:pt x="7345" y="0"/>
                  </a:moveTo>
                  <a:lnTo>
                    <a:pt x="7345" y="114343"/>
                  </a:lnTo>
                  <a:lnTo>
                    <a:pt x="216295" y="114343"/>
                  </a:lnTo>
                  <a:lnTo>
                    <a:pt x="216295" y="0"/>
                  </a:lnTo>
                  <a:close/>
                  <a:moveTo>
                    <a:pt x="59946" y="88632"/>
                  </a:moveTo>
                  <a:cubicBezTo>
                    <a:pt x="59946" y="92012"/>
                    <a:pt x="57209" y="94753"/>
                    <a:pt x="53825" y="94753"/>
                  </a:cubicBezTo>
                  <a:lnTo>
                    <a:pt x="32577" y="94753"/>
                  </a:lnTo>
                  <a:cubicBezTo>
                    <a:pt x="29192" y="94753"/>
                    <a:pt x="26455" y="92012"/>
                    <a:pt x="26455" y="88632"/>
                  </a:cubicBezTo>
                  <a:lnTo>
                    <a:pt x="26455" y="67394"/>
                  </a:lnTo>
                  <a:cubicBezTo>
                    <a:pt x="26455" y="64013"/>
                    <a:pt x="29192" y="61272"/>
                    <a:pt x="32577" y="61272"/>
                  </a:cubicBezTo>
                  <a:lnTo>
                    <a:pt x="53825" y="61272"/>
                  </a:lnTo>
                  <a:cubicBezTo>
                    <a:pt x="57209" y="61272"/>
                    <a:pt x="59946" y="64013"/>
                    <a:pt x="59946" y="67394"/>
                  </a:cubicBezTo>
                  <a:close/>
                  <a:moveTo>
                    <a:pt x="101677" y="88632"/>
                  </a:moveTo>
                  <a:cubicBezTo>
                    <a:pt x="101677" y="92012"/>
                    <a:pt x="98940" y="94753"/>
                    <a:pt x="95556" y="94753"/>
                  </a:cubicBezTo>
                  <a:lnTo>
                    <a:pt x="74288" y="94753"/>
                  </a:lnTo>
                  <a:cubicBezTo>
                    <a:pt x="70903" y="94753"/>
                    <a:pt x="68166" y="92012"/>
                    <a:pt x="68166" y="88632"/>
                  </a:cubicBezTo>
                  <a:lnTo>
                    <a:pt x="68166" y="67394"/>
                  </a:lnTo>
                  <a:cubicBezTo>
                    <a:pt x="68166" y="64013"/>
                    <a:pt x="70903" y="61272"/>
                    <a:pt x="74288" y="61272"/>
                  </a:cubicBezTo>
                  <a:lnTo>
                    <a:pt x="95536" y="61272"/>
                  </a:lnTo>
                  <a:cubicBezTo>
                    <a:pt x="98920" y="61272"/>
                    <a:pt x="101657" y="64013"/>
                    <a:pt x="101657" y="67394"/>
                  </a:cubicBezTo>
                  <a:close/>
                  <a:moveTo>
                    <a:pt x="103443" y="47744"/>
                  </a:moveTo>
                  <a:cubicBezTo>
                    <a:pt x="103443" y="51125"/>
                    <a:pt x="100706" y="53866"/>
                    <a:pt x="97321" y="53866"/>
                  </a:cubicBezTo>
                  <a:lnTo>
                    <a:pt x="32645" y="53866"/>
                  </a:lnTo>
                  <a:cubicBezTo>
                    <a:pt x="29271" y="53866"/>
                    <a:pt x="26534" y="51137"/>
                    <a:pt x="26524" y="47764"/>
                  </a:cubicBezTo>
                  <a:lnTo>
                    <a:pt x="26455" y="25427"/>
                  </a:lnTo>
                  <a:cubicBezTo>
                    <a:pt x="26445" y="24501"/>
                    <a:pt x="26632" y="23584"/>
                    <a:pt x="27014" y="22739"/>
                  </a:cubicBezTo>
                  <a:cubicBezTo>
                    <a:pt x="28015" y="20568"/>
                    <a:pt x="30183" y="19177"/>
                    <a:pt x="32577" y="19178"/>
                  </a:cubicBezTo>
                  <a:lnTo>
                    <a:pt x="97321" y="19178"/>
                  </a:lnTo>
                  <a:cubicBezTo>
                    <a:pt x="100706" y="19178"/>
                    <a:pt x="103443" y="21919"/>
                    <a:pt x="103443" y="25300"/>
                  </a:cubicBezTo>
                  <a:close/>
                  <a:moveTo>
                    <a:pt x="190976" y="94753"/>
                  </a:moveTo>
                  <a:lnTo>
                    <a:pt x="126466" y="94753"/>
                  </a:lnTo>
                  <a:cubicBezTo>
                    <a:pt x="123160" y="94787"/>
                    <a:pt x="120404" y="92235"/>
                    <a:pt x="120178" y="88936"/>
                  </a:cubicBezTo>
                  <a:cubicBezTo>
                    <a:pt x="120012" y="85554"/>
                    <a:pt x="122621" y="82680"/>
                    <a:pt x="126006" y="82517"/>
                  </a:cubicBezTo>
                  <a:cubicBezTo>
                    <a:pt x="126103" y="82513"/>
                    <a:pt x="126202" y="82511"/>
                    <a:pt x="126300" y="82511"/>
                  </a:cubicBezTo>
                  <a:lnTo>
                    <a:pt x="190799" y="82511"/>
                  </a:lnTo>
                  <a:cubicBezTo>
                    <a:pt x="194105" y="82477"/>
                    <a:pt x="196872" y="85035"/>
                    <a:pt x="197088" y="88338"/>
                  </a:cubicBezTo>
                  <a:cubicBezTo>
                    <a:pt x="197254" y="91714"/>
                    <a:pt x="194645" y="94583"/>
                    <a:pt x="191270" y="94746"/>
                  </a:cubicBezTo>
                  <a:cubicBezTo>
                    <a:pt x="191192" y="94750"/>
                    <a:pt x="191104" y="94752"/>
                    <a:pt x="191025" y="94753"/>
                  </a:cubicBezTo>
                  <a:close/>
                  <a:moveTo>
                    <a:pt x="197156" y="66197"/>
                  </a:moveTo>
                  <a:cubicBezTo>
                    <a:pt x="197156" y="69573"/>
                    <a:pt x="194419" y="72312"/>
                    <a:pt x="191045" y="72318"/>
                  </a:cubicBezTo>
                  <a:lnTo>
                    <a:pt x="127389" y="72318"/>
                  </a:lnTo>
                  <a:cubicBezTo>
                    <a:pt x="124004" y="72318"/>
                    <a:pt x="121267" y="69577"/>
                    <a:pt x="121267" y="66197"/>
                  </a:cubicBezTo>
                  <a:lnTo>
                    <a:pt x="121267" y="25300"/>
                  </a:lnTo>
                  <a:cubicBezTo>
                    <a:pt x="121267" y="21919"/>
                    <a:pt x="124004" y="19178"/>
                    <a:pt x="127389" y="19178"/>
                  </a:cubicBezTo>
                  <a:lnTo>
                    <a:pt x="191025" y="19178"/>
                  </a:lnTo>
                  <a:cubicBezTo>
                    <a:pt x="194400" y="19178"/>
                    <a:pt x="197137" y="21914"/>
                    <a:pt x="197137" y="25290"/>
                  </a:cubicBezTo>
                  <a:cubicBezTo>
                    <a:pt x="197137" y="25293"/>
                    <a:pt x="197137" y="25297"/>
                    <a:pt x="197137" y="25300"/>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8" name="Google Shape;1268;p80"/>
            <p:cNvSpPr/>
            <p:nvPr/>
          </p:nvSpPr>
          <p:spPr>
            <a:xfrm>
              <a:off x="453812" y="1274624"/>
              <a:ext cx="51413" cy="28654"/>
            </a:xfrm>
            <a:custGeom>
              <a:avLst/>
              <a:gdLst/>
              <a:ahLst/>
              <a:cxnLst/>
              <a:rect l="l" t="t" r="r" b="b"/>
              <a:pathLst>
                <a:path w="51413" h="28654" extrusionOk="0">
                  <a:moveTo>
                    <a:pt x="0" y="0"/>
                  </a:moveTo>
                  <a:lnTo>
                    <a:pt x="51413" y="0"/>
                  </a:lnTo>
                  <a:lnTo>
                    <a:pt x="51413" y="28655"/>
                  </a:lnTo>
                  <a:lnTo>
                    <a:pt x="0" y="2865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9" name="Google Shape;1269;p80"/>
            <p:cNvSpPr/>
            <p:nvPr/>
          </p:nvSpPr>
          <p:spPr>
            <a:xfrm>
              <a:off x="400741" y="1316718"/>
              <a:ext cx="9005" cy="9005"/>
            </a:xfrm>
            <a:custGeom>
              <a:avLst/>
              <a:gdLst/>
              <a:ahLst/>
              <a:cxnLst/>
              <a:rect l="l" t="t" r="r" b="b"/>
              <a:pathLst>
                <a:path w="9005" h="9005" extrusionOk="0">
                  <a:moveTo>
                    <a:pt x="0" y="0"/>
                  </a:moveTo>
                  <a:lnTo>
                    <a:pt x="9005" y="0"/>
                  </a:lnTo>
                  <a:lnTo>
                    <a:pt x="9005" y="9005"/>
                  </a:lnTo>
                  <a:lnTo>
                    <a:pt x="0" y="900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0" name="Google Shape;1270;p80"/>
            <p:cNvSpPr/>
            <p:nvPr/>
          </p:nvSpPr>
          <p:spPr>
            <a:xfrm>
              <a:off x="359000" y="1316718"/>
              <a:ext cx="9005" cy="9005"/>
            </a:xfrm>
            <a:custGeom>
              <a:avLst/>
              <a:gdLst/>
              <a:ahLst/>
              <a:cxnLst/>
              <a:rect l="l" t="t" r="r" b="b"/>
              <a:pathLst>
                <a:path w="9005" h="9005" extrusionOk="0">
                  <a:moveTo>
                    <a:pt x="0" y="0"/>
                  </a:moveTo>
                  <a:lnTo>
                    <a:pt x="9005" y="0"/>
                  </a:lnTo>
                  <a:lnTo>
                    <a:pt x="9005" y="9005"/>
                  </a:lnTo>
                  <a:lnTo>
                    <a:pt x="0" y="900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1" name="Google Shape;1271;p80"/>
            <p:cNvSpPr/>
            <p:nvPr/>
          </p:nvSpPr>
          <p:spPr>
            <a:xfrm>
              <a:off x="359019" y="1274624"/>
              <a:ext cx="52492" cy="10202"/>
            </a:xfrm>
            <a:custGeom>
              <a:avLst/>
              <a:gdLst/>
              <a:ahLst/>
              <a:cxnLst/>
              <a:rect l="l" t="t" r="r" b="b"/>
              <a:pathLst>
                <a:path w="52492" h="10202" extrusionOk="0">
                  <a:moveTo>
                    <a:pt x="39" y="10202"/>
                  </a:moveTo>
                  <a:lnTo>
                    <a:pt x="52492" y="10202"/>
                  </a:lnTo>
                  <a:lnTo>
                    <a:pt x="52492" y="0"/>
                  </a:lnTo>
                  <a:lnTo>
                    <a:pt x="0" y="0"/>
                  </a:lnTo>
                  <a:lnTo>
                    <a:pt x="39" y="10202"/>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272" name="Google Shape;1272;p80"/>
          <p:cNvGrpSpPr/>
          <p:nvPr/>
        </p:nvGrpSpPr>
        <p:grpSpPr>
          <a:xfrm>
            <a:off x="5973130" y="1264033"/>
            <a:ext cx="401421" cy="407591"/>
            <a:chOff x="1150539" y="973344"/>
            <a:chExt cx="197890" cy="197795"/>
          </a:xfrm>
        </p:grpSpPr>
        <p:sp>
          <p:nvSpPr>
            <p:cNvPr id="1273" name="Google Shape;1273;p80"/>
            <p:cNvSpPr/>
            <p:nvPr/>
          </p:nvSpPr>
          <p:spPr>
            <a:xfrm>
              <a:off x="1279349" y="1015772"/>
              <a:ext cx="69029" cy="44154"/>
            </a:xfrm>
            <a:custGeom>
              <a:avLst/>
              <a:gdLst/>
              <a:ahLst/>
              <a:cxnLst/>
              <a:rect l="l" t="t" r="r" b="b"/>
              <a:pathLst>
                <a:path w="69029" h="44154" extrusionOk="0">
                  <a:moveTo>
                    <a:pt x="10465" y="44154"/>
                  </a:moveTo>
                  <a:lnTo>
                    <a:pt x="51725" y="23347"/>
                  </a:lnTo>
                  <a:cubicBezTo>
                    <a:pt x="54364" y="26425"/>
                    <a:pt x="58209" y="28212"/>
                    <a:pt x="62261" y="28252"/>
                  </a:cubicBezTo>
                  <a:cubicBezTo>
                    <a:pt x="64743" y="28252"/>
                    <a:pt x="67175" y="27600"/>
                    <a:pt x="69314" y="26359"/>
                  </a:cubicBezTo>
                  <a:cubicBezTo>
                    <a:pt x="76063" y="22455"/>
                    <a:pt x="78378" y="13820"/>
                    <a:pt x="74484" y="7063"/>
                  </a:cubicBezTo>
                  <a:cubicBezTo>
                    <a:pt x="71953" y="2687"/>
                    <a:pt x="67283" y="-7"/>
                    <a:pt x="62231" y="0"/>
                  </a:cubicBezTo>
                  <a:cubicBezTo>
                    <a:pt x="59750" y="0"/>
                    <a:pt x="57317" y="652"/>
                    <a:pt x="55178" y="1893"/>
                  </a:cubicBezTo>
                  <a:cubicBezTo>
                    <a:pt x="49881" y="4973"/>
                    <a:pt x="47183" y="11118"/>
                    <a:pt x="48497" y="17099"/>
                  </a:cubicBezTo>
                  <a:lnTo>
                    <a:pt x="7345" y="37866"/>
                  </a:lnTo>
                  <a:cubicBezTo>
                    <a:pt x="8601" y="39851"/>
                    <a:pt x="9641" y="41958"/>
                    <a:pt x="10465" y="44154"/>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4" name="Google Shape;1274;p80"/>
            <p:cNvSpPr/>
            <p:nvPr/>
          </p:nvSpPr>
          <p:spPr>
            <a:xfrm>
              <a:off x="1150605" y="1084990"/>
              <a:ext cx="73681" cy="57878"/>
            </a:xfrm>
            <a:custGeom>
              <a:avLst/>
              <a:gdLst/>
              <a:ahLst/>
              <a:cxnLst/>
              <a:rect l="l" t="t" r="r" b="b"/>
              <a:pathLst>
                <a:path w="73681" h="57878" extrusionOk="0">
                  <a:moveTo>
                    <a:pt x="73395" y="0"/>
                  </a:moveTo>
                  <a:lnTo>
                    <a:pt x="41572" y="20100"/>
                  </a:lnTo>
                  <a:cubicBezTo>
                    <a:pt x="37874" y="17138"/>
                    <a:pt x="33273" y="15515"/>
                    <a:pt x="28535" y="15500"/>
                  </a:cubicBezTo>
                  <a:cubicBezTo>
                    <a:pt x="16831" y="15500"/>
                    <a:pt x="7345" y="24987"/>
                    <a:pt x="7345" y="36689"/>
                  </a:cubicBezTo>
                  <a:cubicBezTo>
                    <a:pt x="7345" y="48391"/>
                    <a:pt x="16831" y="57878"/>
                    <a:pt x="28535" y="57878"/>
                  </a:cubicBezTo>
                  <a:cubicBezTo>
                    <a:pt x="40238" y="57884"/>
                    <a:pt x="49724" y="48401"/>
                    <a:pt x="49734" y="36699"/>
                  </a:cubicBezTo>
                  <a:cubicBezTo>
                    <a:pt x="49734" y="36696"/>
                    <a:pt x="49734" y="36692"/>
                    <a:pt x="49734" y="36689"/>
                  </a:cubicBezTo>
                  <a:cubicBezTo>
                    <a:pt x="49714" y="35116"/>
                    <a:pt x="49528" y="33551"/>
                    <a:pt x="49175" y="32019"/>
                  </a:cubicBezTo>
                  <a:lnTo>
                    <a:pt x="81027" y="11899"/>
                  </a:lnTo>
                  <a:cubicBezTo>
                    <a:pt x="77702" y="8489"/>
                    <a:pt x="75112" y="4442"/>
                    <a:pt x="73395" y="0"/>
                  </a:cubicBezTo>
                  <a:close/>
                  <a:moveTo>
                    <a:pt x="28535" y="44144"/>
                  </a:moveTo>
                  <a:cubicBezTo>
                    <a:pt x="24630" y="44144"/>
                    <a:pt x="21472" y="40982"/>
                    <a:pt x="21472" y="37081"/>
                  </a:cubicBezTo>
                  <a:cubicBezTo>
                    <a:pt x="21482" y="33183"/>
                    <a:pt x="24640" y="30023"/>
                    <a:pt x="28535" y="30018"/>
                  </a:cubicBezTo>
                  <a:cubicBezTo>
                    <a:pt x="32439" y="30018"/>
                    <a:pt x="35598" y="33179"/>
                    <a:pt x="35608" y="37081"/>
                  </a:cubicBezTo>
                  <a:cubicBezTo>
                    <a:pt x="35598" y="40982"/>
                    <a:pt x="32430" y="44135"/>
                    <a:pt x="28525" y="44125"/>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5" name="Google Shape;1275;p80"/>
            <p:cNvSpPr/>
            <p:nvPr/>
          </p:nvSpPr>
          <p:spPr>
            <a:xfrm>
              <a:off x="1228299" y="973344"/>
              <a:ext cx="42388" cy="64283"/>
            </a:xfrm>
            <a:custGeom>
              <a:avLst/>
              <a:gdLst/>
              <a:ahLst/>
              <a:cxnLst/>
              <a:rect l="l" t="t" r="r" b="b"/>
              <a:pathLst>
                <a:path w="42388" h="64283" extrusionOk="0">
                  <a:moveTo>
                    <a:pt x="21461" y="41084"/>
                  </a:moveTo>
                  <a:lnTo>
                    <a:pt x="21461" y="64284"/>
                  </a:lnTo>
                  <a:cubicBezTo>
                    <a:pt x="23786" y="63811"/>
                    <a:pt x="26160" y="63571"/>
                    <a:pt x="28535" y="63568"/>
                  </a:cubicBezTo>
                  <a:cubicBezTo>
                    <a:pt x="30909" y="63571"/>
                    <a:pt x="33273" y="63811"/>
                    <a:pt x="35598" y="64284"/>
                  </a:cubicBezTo>
                  <a:lnTo>
                    <a:pt x="35598" y="41084"/>
                  </a:lnTo>
                  <a:cubicBezTo>
                    <a:pt x="44054" y="38119"/>
                    <a:pt x="49714" y="30147"/>
                    <a:pt x="49734" y="21189"/>
                  </a:cubicBezTo>
                  <a:cubicBezTo>
                    <a:pt x="49724" y="9485"/>
                    <a:pt x="40238" y="0"/>
                    <a:pt x="28535" y="0"/>
                  </a:cubicBezTo>
                  <a:cubicBezTo>
                    <a:pt x="16831" y="0"/>
                    <a:pt x="7345" y="9487"/>
                    <a:pt x="7345" y="21189"/>
                  </a:cubicBezTo>
                  <a:cubicBezTo>
                    <a:pt x="7365" y="30141"/>
                    <a:pt x="13015" y="38109"/>
                    <a:pt x="21461" y="41084"/>
                  </a:cubicBezTo>
                  <a:close/>
                  <a:moveTo>
                    <a:pt x="28535" y="14499"/>
                  </a:moveTo>
                  <a:cubicBezTo>
                    <a:pt x="32439" y="14499"/>
                    <a:pt x="35598" y="17662"/>
                    <a:pt x="35598" y="21562"/>
                  </a:cubicBezTo>
                  <a:cubicBezTo>
                    <a:pt x="35598" y="25462"/>
                    <a:pt x="32439" y="28625"/>
                    <a:pt x="28535" y="28625"/>
                  </a:cubicBezTo>
                  <a:cubicBezTo>
                    <a:pt x="24630" y="28625"/>
                    <a:pt x="21472" y="25462"/>
                    <a:pt x="21472" y="21562"/>
                  </a:cubicBezTo>
                  <a:cubicBezTo>
                    <a:pt x="21481" y="17664"/>
                    <a:pt x="24640" y="14505"/>
                    <a:pt x="28535" y="14499"/>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6" name="Google Shape;1276;p80"/>
            <p:cNvSpPr/>
            <p:nvPr/>
          </p:nvSpPr>
          <p:spPr>
            <a:xfrm>
              <a:off x="1150539" y="1015634"/>
              <a:ext cx="69077" cy="44203"/>
            </a:xfrm>
            <a:custGeom>
              <a:avLst/>
              <a:gdLst/>
              <a:ahLst/>
              <a:cxnLst/>
              <a:rect l="l" t="t" r="r" b="b"/>
              <a:pathLst>
                <a:path w="69077" h="44203" extrusionOk="0">
                  <a:moveTo>
                    <a:pt x="14464" y="26408"/>
                  </a:moveTo>
                  <a:cubicBezTo>
                    <a:pt x="16602" y="27649"/>
                    <a:pt x="19035" y="28301"/>
                    <a:pt x="21517" y="28301"/>
                  </a:cubicBezTo>
                  <a:cubicBezTo>
                    <a:pt x="25569" y="28262"/>
                    <a:pt x="29414" y="26475"/>
                    <a:pt x="32053" y="23396"/>
                  </a:cubicBezTo>
                  <a:lnTo>
                    <a:pt x="73313" y="44203"/>
                  </a:lnTo>
                  <a:cubicBezTo>
                    <a:pt x="74137" y="41988"/>
                    <a:pt x="75177" y="39861"/>
                    <a:pt x="76423" y="37856"/>
                  </a:cubicBezTo>
                  <a:lnTo>
                    <a:pt x="35222" y="17099"/>
                  </a:lnTo>
                  <a:cubicBezTo>
                    <a:pt x="36546" y="11118"/>
                    <a:pt x="33838" y="4971"/>
                    <a:pt x="28541" y="1903"/>
                  </a:cubicBezTo>
                  <a:cubicBezTo>
                    <a:pt x="26402" y="658"/>
                    <a:pt x="23969" y="2"/>
                    <a:pt x="21497" y="0"/>
                  </a:cubicBezTo>
                  <a:cubicBezTo>
                    <a:pt x="16445" y="-3"/>
                    <a:pt x="11776" y="2690"/>
                    <a:pt x="9245" y="7063"/>
                  </a:cubicBezTo>
                  <a:cubicBezTo>
                    <a:pt x="5341" y="13822"/>
                    <a:pt x="7646" y="22468"/>
                    <a:pt x="14405" y="26376"/>
                  </a:cubicBezTo>
                  <a:cubicBezTo>
                    <a:pt x="14424" y="26387"/>
                    <a:pt x="14444" y="26397"/>
                    <a:pt x="14464" y="26408"/>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7" name="Google Shape;1277;p80"/>
            <p:cNvSpPr/>
            <p:nvPr/>
          </p:nvSpPr>
          <p:spPr>
            <a:xfrm>
              <a:off x="1228425" y="1045515"/>
              <a:ext cx="56504" cy="56504"/>
            </a:xfrm>
            <a:custGeom>
              <a:avLst/>
              <a:gdLst/>
              <a:ahLst/>
              <a:cxnLst/>
              <a:rect l="l" t="t" r="r" b="b"/>
              <a:pathLst>
                <a:path w="56504" h="56504" extrusionOk="0">
                  <a:moveTo>
                    <a:pt x="56505" y="28252"/>
                  </a:moveTo>
                  <a:cubicBezTo>
                    <a:pt x="56505" y="43856"/>
                    <a:pt x="43856" y="56505"/>
                    <a:pt x="28252" y="56505"/>
                  </a:cubicBezTo>
                  <a:cubicBezTo>
                    <a:pt x="12649" y="56505"/>
                    <a:pt x="0" y="43856"/>
                    <a:pt x="0" y="28252"/>
                  </a:cubicBezTo>
                  <a:cubicBezTo>
                    <a:pt x="0" y="12649"/>
                    <a:pt x="12649" y="0"/>
                    <a:pt x="28252" y="0"/>
                  </a:cubicBezTo>
                  <a:cubicBezTo>
                    <a:pt x="43856" y="0"/>
                    <a:pt x="56505" y="12649"/>
                    <a:pt x="56505" y="28252"/>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8" name="Google Shape;1278;p80"/>
            <p:cNvSpPr/>
            <p:nvPr/>
          </p:nvSpPr>
          <p:spPr>
            <a:xfrm>
              <a:off x="1274748" y="1084990"/>
              <a:ext cx="73681" cy="57878"/>
            </a:xfrm>
            <a:custGeom>
              <a:avLst/>
              <a:gdLst/>
              <a:ahLst/>
              <a:cxnLst/>
              <a:rect l="l" t="t" r="r" b="b"/>
              <a:pathLst>
                <a:path w="73681" h="57878" extrusionOk="0">
                  <a:moveTo>
                    <a:pt x="59789" y="15500"/>
                  </a:moveTo>
                  <a:cubicBezTo>
                    <a:pt x="55051" y="15518"/>
                    <a:pt x="50450" y="17140"/>
                    <a:pt x="46751" y="20100"/>
                  </a:cubicBezTo>
                  <a:lnTo>
                    <a:pt x="14977" y="0"/>
                  </a:lnTo>
                  <a:cubicBezTo>
                    <a:pt x="13261" y="4440"/>
                    <a:pt x="10661" y="8487"/>
                    <a:pt x="7345" y="11899"/>
                  </a:cubicBezTo>
                  <a:lnTo>
                    <a:pt x="39198" y="32019"/>
                  </a:lnTo>
                  <a:cubicBezTo>
                    <a:pt x="38845" y="33552"/>
                    <a:pt x="38658" y="35117"/>
                    <a:pt x="38648" y="36689"/>
                  </a:cubicBezTo>
                  <a:cubicBezTo>
                    <a:pt x="38648" y="48391"/>
                    <a:pt x="48134" y="57878"/>
                    <a:pt x="59838" y="57878"/>
                  </a:cubicBezTo>
                  <a:cubicBezTo>
                    <a:pt x="71541" y="57878"/>
                    <a:pt x="81027" y="48391"/>
                    <a:pt x="81027" y="36689"/>
                  </a:cubicBezTo>
                  <a:cubicBezTo>
                    <a:pt x="81027" y="24987"/>
                    <a:pt x="71541" y="15500"/>
                    <a:pt x="59838" y="15500"/>
                  </a:cubicBezTo>
                  <a:cubicBezTo>
                    <a:pt x="59818" y="15500"/>
                    <a:pt x="59808" y="15500"/>
                    <a:pt x="59789" y="15500"/>
                  </a:cubicBezTo>
                  <a:close/>
                  <a:moveTo>
                    <a:pt x="59789" y="44125"/>
                  </a:moveTo>
                  <a:cubicBezTo>
                    <a:pt x="55884" y="44125"/>
                    <a:pt x="52726" y="40962"/>
                    <a:pt x="52726" y="37062"/>
                  </a:cubicBezTo>
                  <a:cubicBezTo>
                    <a:pt x="52736" y="33163"/>
                    <a:pt x="55894" y="30004"/>
                    <a:pt x="59789" y="29998"/>
                  </a:cubicBezTo>
                  <a:cubicBezTo>
                    <a:pt x="63693" y="29998"/>
                    <a:pt x="66852" y="33161"/>
                    <a:pt x="66852" y="37062"/>
                  </a:cubicBezTo>
                  <a:cubicBezTo>
                    <a:pt x="66852" y="40962"/>
                    <a:pt x="63693" y="44125"/>
                    <a:pt x="59789" y="44125"/>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9" name="Google Shape;1279;p80"/>
            <p:cNvSpPr/>
            <p:nvPr/>
          </p:nvSpPr>
          <p:spPr>
            <a:xfrm>
              <a:off x="1235364" y="1107199"/>
              <a:ext cx="28259" cy="63940"/>
            </a:xfrm>
            <a:custGeom>
              <a:avLst/>
              <a:gdLst/>
              <a:ahLst/>
              <a:cxnLst/>
              <a:rect l="l" t="t" r="r" b="b"/>
              <a:pathLst>
                <a:path w="28259" h="63940" extrusionOk="0">
                  <a:moveTo>
                    <a:pt x="28532" y="37572"/>
                  </a:moveTo>
                  <a:cubicBezTo>
                    <a:pt x="27424" y="36938"/>
                    <a:pt x="26237" y="36453"/>
                    <a:pt x="25000" y="36130"/>
                  </a:cubicBezTo>
                  <a:lnTo>
                    <a:pt x="25000" y="0"/>
                  </a:lnTo>
                  <a:cubicBezTo>
                    <a:pt x="23833" y="180"/>
                    <a:pt x="22656" y="302"/>
                    <a:pt x="21469" y="363"/>
                  </a:cubicBezTo>
                  <a:cubicBezTo>
                    <a:pt x="20282" y="301"/>
                    <a:pt x="19105" y="180"/>
                    <a:pt x="17938" y="0"/>
                  </a:cubicBezTo>
                  <a:lnTo>
                    <a:pt x="17938" y="36130"/>
                  </a:lnTo>
                  <a:cubicBezTo>
                    <a:pt x="14259" y="37074"/>
                    <a:pt x="11130" y="39462"/>
                    <a:pt x="9236" y="42751"/>
                  </a:cubicBezTo>
                  <a:cubicBezTo>
                    <a:pt x="5341" y="49508"/>
                    <a:pt x="7657" y="58143"/>
                    <a:pt x="14406" y="62047"/>
                  </a:cubicBezTo>
                  <a:cubicBezTo>
                    <a:pt x="16554" y="63288"/>
                    <a:pt x="18987" y="63941"/>
                    <a:pt x="21459" y="63941"/>
                  </a:cubicBezTo>
                  <a:cubicBezTo>
                    <a:pt x="26511" y="63940"/>
                    <a:pt x="31171" y="61248"/>
                    <a:pt x="33702" y="56877"/>
                  </a:cubicBezTo>
                  <a:cubicBezTo>
                    <a:pt x="37606" y="50130"/>
                    <a:pt x="35311" y="41495"/>
                    <a:pt x="28562" y="37587"/>
                  </a:cubicBezTo>
                  <a:cubicBezTo>
                    <a:pt x="28552" y="37582"/>
                    <a:pt x="28542" y="37577"/>
                    <a:pt x="28532" y="37572"/>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280" name="Google Shape;1280;p80"/>
          <p:cNvGrpSpPr/>
          <p:nvPr/>
        </p:nvGrpSpPr>
        <p:grpSpPr>
          <a:xfrm>
            <a:off x="6047576" y="3610003"/>
            <a:ext cx="323250" cy="380224"/>
            <a:chOff x="2819209" y="2008409"/>
            <a:chExt cx="131285" cy="152014"/>
          </a:xfrm>
        </p:grpSpPr>
        <p:sp>
          <p:nvSpPr>
            <p:cNvPr id="1281" name="Google Shape;1281;p80"/>
            <p:cNvSpPr/>
            <p:nvPr/>
          </p:nvSpPr>
          <p:spPr>
            <a:xfrm>
              <a:off x="2819209" y="2122665"/>
              <a:ext cx="28164" cy="37444"/>
            </a:xfrm>
            <a:custGeom>
              <a:avLst/>
              <a:gdLst/>
              <a:ahLst/>
              <a:cxnLst/>
              <a:rect l="l" t="t" r="r" b="b"/>
              <a:pathLst>
                <a:path w="28164" h="37444" extrusionOk="0">
                  <a:moveTo>
                    <a:pt x="7345" y="0"/>
                  </a:moveTo>
                  <a:lnTo>
                    <a:pt x="35509" y="0"/>
                  </a:lnTo>
                  <a:lnTo>
                    <a:pt x="35509" y="37444"/>
                  </a:lnTo>
                  <a:lnTo>
                    <a:pt x="7345" y="3744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2" name="Google Shape;1282;p80"/>
            <p:cNvSpPr/>
            <p:nvPr/>
          </p:nvSpPr>
          <p:spPr>
            <a:xfrm>
              <a:off x="2862412" y="2089056"/>
              <a:ext cx="28164" cy="71052"/>
            </a:xfrm>
            <a:custGeom>
              <a:avLst/>
              <a:gdLst/>
              <a:ahLst/>
              <a:cxnLst/>
              <a:rect l="l" t="t" r="r" b="b"/>
              <a:pathLst>
                <a:path w="28164" h="71052" extrusionOk="0">
                  <a:moveTo>
                    <a:pt x="7345" y="0"/>
                  </a:moveTo>
                  <a:lnTo>
                    <a:pt x="35509" y="0"/>
                  </a:lnTo>
                  <a:lnTo>
                    <a:pt x="35509" y="71053"/>
                  </a:lnTo>
                  <a:lnTo>
                    <a:pt x="7345" y="7105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3" name="Google Shape;1283;p80"/>
            <p:cNvSpPr/>
            <p:nvPr/>
          </p:nvSpPr>
          <p:spPr>
            <a:xfrm>
              <a:off x="2905614" y="2055458"/>
              <a:ext cx="28164" cy="104965"/>
            </a:xfrm>
            <a:custGeom>
              <a:avLst/>
              <a:gdLst/>
              <a:ahLst/>
              <a:cxnLst/>
              <a:rect l="l" t="t" r="r" b="b"/>
              <a:pathLst>
                <a:path w="28164" h="104965" extrusionOk="0">
                  <a:moveTo>
                    <a:pt x="7345" y="0"/>
                  </a:moveTo>
                  <a:lnTo>
                    <a:pt x="35509" y="0"/>
                  </a:lnTo>
                  <a:lnTo>
                    <a:pt x="35509" y="104965"/>
                  </a:lnTo>
                  <a:lnTo>
                    <a:pt x="7345" y="10496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4" name="Google Shape;1284;p80"/>
            <p:cNvSpPr/>
            <p:nvPr/>
          </p:nvSpPr>
          <p:spPr>
            <a:xfrm>
              <a:off x="2888977" y="2008409"/>
              <a:ext cx="61517" cy="38081"/>
            </a:xfrm>
            <a:custGeom>
              <a:avLst/>
              <a:gdLst/>
              <a:ahLst/>
              <a:cxnLst/>
              <a:rect l="l" t="t" r="r" b="b"/>
              <a:pathLst>
                <a:path w="61517" h="38081" extrusionOk="0">
                  <a:moveTo>
                    <a:pt x="38070" y="0"/>
                  </a:moveTo>
                  <a:lnTo>
                    <a:pt x="7345" y="30724"/>
                  </a:lnTo>
                  <a:lnTo>
                    <a:pt x="24022" y="30724"/>
                  </a:lnTo>
                  <a:lnTo>
                    <a:pt x="24022" y="38082"/>
                  </a:lnTo>
                  <a:lnTo>
                    <a:pt x="52186" y="38082"/>
                  </a:lnTo>
                  <a:lnTo>
                    <a:pt x="52186" y="30724"/>
                  </a:lnTo>
                  <a:lnTo>
                    <a:pt x="68863" y="3072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85" name="Google Shape;1285;p80"/>
          <p:cNvSpPr txBox="1"/>
          <p:nvPr/>
        </p:nvSpPr>
        <p:spPr>
          <a:xfrm>
            <a:off x="428598" y="810638"/>
            <a:ext cx="41434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Rugged! </a:t>
            </a:r>
            <a:endParaRPr/>
          </a:p>
        </p:txBody>
      </p:sp>
      <p:grpSp>
        <p:nvGrpSpPr>
          <p:cNvPr id="1286" name="Google Shape;1286;p80"/>
          <p:cNvGrpSpPr/>
          <p:nvPr/>
        </p:nvGrpSpPr>
        <p:grpSpPr>
          <a:xfrm>
            <a:off x="3842535" y="3702559"/>
            <a:ext cx="1482908" cy="1205410"/>
            <a:chOff x="7526079" y="508626"/>
            <a:chExt cx="3693468" cy="2700947"/>
          </a:xfrm>
        </p:grpSpPr>
        <p:grpSp>
          <p:nvGrpSpPr>
            <p:cNvPr id="1287" name="Google Shape;1287;p80"/>
            <p:cNvGrpSpPr/>
            <p:nvPr/>
          </p:nvGrpSpPr>
          <p:grpSpPr>
            <a:xfrm>
              <a:off x="7526079" y="508626"/>
              <a:ext cx="3693468" cy="2668874"/>
              <a:chOff x="8674535" y="1503674"/>
              <a:chExt cx="2630205" cy="2407023"/>
            </a:xfrm>
          </p:grpSpPr>
          <p:pic>
            <p:nvPicPr>
              <p:cNvPr id="1288" name="Google Shape;1288;p80"/>
              <p:cNvPicPr preferRelativeResize="0"/>
              <p:nvPr/>
            </p:nvPicPr>
            <p:blipFill rotWithShape="1">
              <a:blip r:embed="rId4">
                <a:alphaModFix/>
              </a:blip>
              <a:srcRect/>
              <a:stretch/>
            </p:blipFill>
            <p:spPr>
              <a:xfrm>
                <a:off x="8674535" y="1503674"/>
                <a:ext cx="2630205" cy="1863613"/>
              </a:xfrm>
              <a:prstGeom prst="rect">
                <a:avLst/>
              </a:prstGeom>
              <a:noFill/>
              <a:ln>
                <a:noFill/>
              </a:ln>
            </p:spPr>
          </p:pic>
          <p:pic>
            <p:nvPicPr>
              <p:cNvPr id="1289" name="Google Shape;1289;p80"/>
              <p:cNvPicPr preferRelativeResize="0"/>
              <p:nvPr/>
            </p:nvPicPr>
            <p:blipFill rotWithShape="1">
              <a:blip r:embed="rId5">
                <a:alphaModFix/>
              </a:blip>
              <a:srcRect l="21015" t="14318" r="5242" b="11203"/>
              <a:stretch/>
            </p:blipFill>
            <p:spPr>
              <a:xfrm>
                <a:off x="8830850" y="3368086"/>
                <a:ext cx="544882" cy="542611"/>
              </a:xfrm>
              <a:prstGeom prst="rect">
                <a:avLst/>
              </a:prstGeom>
              <a:noFill/>
              <a:ln>
                <a:noFill/>
              </a:ln>
            </p:spPr>
          </p:pic>
        </p:grpSp>
        <p:pic>
          <p:nvPicPr>
            <p:cNvPr id="1290" name="Google Shape;1290;p80"/>
            <p:cNvPicPr preferRelativeResize="0"/>
            <p:nvPr/>
          </p:nvPicPr>
          <p:blipFill rotWithShape="1">
            <a:blip r:embed="rId6">
              <a:alphaModFix/>
            </a:blip>
            <a:srcRect l="62449" t="16977" r="22880" b="22557"/>
            <a:stretch/>
          </p:blipFill>
          <p:spPr>
            <a:xfrm>
              <a:off x="10292025" y="2543789"/>
              <a:ext cx="927522" cy="665784"/>
            </a:xfrm>
            <a:prstGeom prst="rect">
              <a:avLst/>
            </a:prstGeom>
            <a:noFill/>
            <a:ln>
              <a:noFill/>
            </a:ln>
          </p:spPr>
        </p:pic>
      </p:grpSp>
      <p:grpSp>
        <p:nvGrpSpPr>
          <p:cNvPr id="1291" name="Google Shape;1291;p80"/>
          <p:cNvGrpSpPr/>
          <p:nvPr/>
        </p:nvGrpSpPr>
        <p:grpSpPr>
          <a:xfrm>
            <a:off x="2659612" y="3581378"/>
            <a:ext cx="366041" cy="380224"/>
            <a:chOff x="794498" y="748414"/>
            <a:chExt cx="155662" cy="155662"/>
          </a:xfrm>
        </p:grpSpPr>
        <p:sp>
          <p:nvSpPr>
            <p:cNvPr id="1292" name="Google Shape;1292;p80"/>
            <p:cNvSpPr/>
            <p:nvPr/>
          </p:nvSpPr>
          <p:spPr>
            <a:xfrm>
              <a:off x="796460" y="750376"/>
              <a:ext cx="151738" cy="151738"/>
            </a:xfrm>
            <a:custGeom>
              <a:avLst/>
              <a:gdLst/>
              <a:ahLst/>
              <a:cxnLst/>
              <a:rect l="l" t="t" r="r" b="b"/>
              <a:pathLst>
                <a:path w="151738" h="151738" extrusionOk="0">
                  <a:moveTo>
                    <a:pt x="159084" y="151739"/>
                  </a:moveTo>
                  <a:lnTo>
                    <a:pt x="7345" y="151739"/>
                  </a:lnTo>
                  <a:lnTo>
                    <a:pt x="7345" y="0"/>
                  </a:lnTo>
                  <a:lnTo>
                    <a:pt x="159084" y="0"/>
                  </a:lnTo>
                  <a:close/>
                  <a:moveTo>
                    <a:pt x="13898" y="145195"/>
                  </a:moveTo>
                  <a:lnTo>
                    <a:pt x="152551" y="145195"/>
                  </a:lnTo>
                  <a:lnTo>
                    <a:pt x="152551" y="6543"/>
                  </a:lnTo>
                  <a:lnTo>
                    <a:pt x="13898" y="654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3" name="Google Shape;1293;p80"/>
            <p:cNvSpPr/>
            <p:nvPr/>
          </p:nvSpPr>
          <p:spPr>
            <a:xfrm>
              <a:off x="794498" y="748414"/>
              <a:ext cx="155662" cy="155662"/>
            </a:xfrm>
            <a:custGeom>
              <a:avLst/>
              <a:gdLst/>
              <a:ahLst/>
              <a:cxnLst/>
              <a:rect l="l" t="t" r="r" b="b"/>
              <a:pathLst>
                <a:path w="155662" h="155662" extrusionOk="0">
                  <a:moveTo>
                    <a:pt x="163008" y="155662"/>
                  </a:moveTo>
                  <a:lnTo>
                    <a:pt x="7345" y="155662"/>
                  </a:lnTo>
                  <a:lnTo>
                    <a:pt x="7345" y="0"/>
                  </a:lnTo>
                  <a:lnTo>
                    <a:pt x="163008" y="0"/>
                  </a:lnTo>
                  <a:close/>
                  <a:moveTo>
                    <a:pt x="11269" y="151739"/>
                  </a:moveTo>
                  <a:lnTo>
                    <a:pt x="159084" y="151739"/>
                  </a:lnTo>
                  <a:lnTo>
                    <a:pt x="159084" y="3924"/>
                  </a:lnTo>
                  <a:lnTo>
                    <a:pt x="11269" y="3924"/>
                  </a:lnTo>
                  <a:close/>
                  <a:moveTo>
                    <a:pt x="156455" y="149119"/>
                  </a:moveTo>
                  <a:lnTo>
                    <a:pt x="13878" y="149119"/>
                  </a:lnTo>
                  <a:lnTo>
                    <a:pt x="13878" y="6543"/>
                  </a:lnTo>
                  <a:lnTo>
                    <a:pt x="156455" y="6543"/>
                  </a:lnTo>
                  <a:close/>
                  <a:moveTo>
                    <a:pt x="17802" y="145195"/>
                  </a:moveTo>
                  <a:lnTo>
                    <a:pt x="152531" y="145195"/>
                  </a:lnTo>
                  <a:lnTo>
                    <a:pt x="152531" y="10467"/>
                  </a:lnTo>
                  <a:lnTo>
                    <a:pt x="17802" y="10467"/>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4" name="Google Shape;1294;p80"/>
            <p:cNvSpPr/>
            <p:nvPr/>
          </p:nvSpPr>
          <p:spPr>
            <a:xfrm>
              <a:off x="815069" y="768995"/>
              <a:ext cx="114510" cy="101472"/>
            </a:xfrm>
            <a:custGeom>
              <a:avLst/>
              <a:gdLst/>
              <a:ahLst/>
              <a:cxnLst/>
              <a:rect l="l" t="t" r="r" b="b"/>
              <a:pathLst>
                <a:path w="114510" h="101472" extrusionOk="0">
                  <a:moveTo>
                    <a:pt x="98587" y="101473"/>
                  </a:moveTo>
                  <a:lnTo>
                    <a:pt x="30615" y="101473"/>
                  </a:lnTo>
                  <a:lnTo>
                    <a:pt x="30615" y="88445"/>
                  </a:lnTo>
                  <a:lnTo>
                    <a:pt x="20383" y="88445"/>
                  </a:lnTo>
                  <a:lnTo>
                    <a:pt x="20383" y="77655"/>
                  </a:lnTo>
                  <a:lnTo>
                    <a:pt x="7345" y="77655"/>
                  </a:lnTo>
                  <a:lnTo>
                    <a:pt x="7345" y="0"/>
                  </a:lnTo>
                  <a:lnTo>
                    <a:pt x="121856" y="0"/>
                  </a:lnTo>
                  <a:lnTo>
                    <a:pt x="121856" y="77625"/>
                  </a:lnTo>
                  <a:lnTo>
                    <a:pt x="108828" y="77625"/>
                  </a:lnTo>
                  <a:lnTo>
                    <a:pt x="108828" y="88416"/>
                  </a:lnTo>
                  <a:lnTo>
                    <a:pt x="98587" y="88416"/>
                  </a:lnTo>
                  <a:close/>
                  <a:moveTo>
                    <a:pt x="37158" y="94930"/>
                  </a:moveTo>
                  <a:lnTo>
                    <a:pt x="92073" y="94930"/>
                  </a:lnTo>
                  <a:lnTo>
                    <a:pt x="92073" y="81902"/>
                  </a:lnTo>
                  <a:lnTo>
                    <a:pt x="102315" y="81902"/>
                  </a:lnTo>
                  <a:lnTo>
                    <a:pt x="102315" y="71112"/>
                  </a:lnTo>
                  <a:lnTo>
                    <a:pt x="115342" y="71112"/>
                  </a:lnTo>
                  <a:lnTo>
                    <a:pt x="115342" y="6543"/>
                  </a:lnTo>
                  <a:lnTo>
                    <a:pt x="13889" y="6543"/>
                  </a:lnTo>
                  <a:lnTo>
                    <a:pt x="13889" y="71082"/>
                  </a:lnTo>
                  <a:lnTo>
                    <a:pt x="26926" y="71082"/>
                  </a:lnTo>
                  <a:lnTo>
                    <a:pt x="26926" y="81873"/>
                  </a:lnTo>
                  <a:lnTo>
                    <a:pt x="37138" y="8187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5" name="Google Shape;1295;p80"/>
            <p:cNvSpPr/>
            <p:nvPr/>
          </p:nvSpPr>
          <p:spPr>
            <a:xfrm>
              <a:off x="813597" y="767524"/>
              <a:ext cx="117453" cy="104415"/>
            </a:xfrm>
            <a:custGeom>
              <a:avLst/>
              <a:gdLst/>
              <a:ahLst/>
              <a:cxnLst/>
              <a:rect l="l" t="t" r="r" b="b"/>
              <a:pathLst>
                <a:path w="117453" h="104415" extrusionOk="0">
                  <a:moveTo>
                    <a:pt x="101530" y="104416"/>
                  </a:moveTo>
                  <a:lnTo>
                    <a:pt x="30615" y="104416"/>
                  </a:lnTo>
                  <a:lnTo>
                    <a:pt x="30615" y="91388"/>
                  </a:lnTo>
                  <a:lnTo>
                    <a:pt x="20383" y="91388"/>
                  </a:lnTo>
                  <a:lnTo>
                    <a:pt x="20383" y="80598"/>
                  </a:lnTo>
                  <a:lnTo>
                    <a:pt x="7345" y="80598"/>
                  </a:lnTo>
                  <a:lnTo>
                    <a:pt x="7345" y="0"/>
                  </a:lnTo>
                  <a:lnTo>
                    <a:pt x="124799" y="0"/>
                  </a:lnTo>
                  <a:lnTo>
                    <a:pt x="124799" y="80568"/>
                  </a:lnTo>
                  <a:lnTo>
                    <a:pt x="111771" y="80568"/>
                  </a:lnTo>
                  <a:lnTo>
                    <a:pt x="111771" y="91359"/>
                  </a:lnTo>
                  <a:lnTo>
                    <a:pt x="101530" y="91359"/>
                  </a:lnTo>
                  <a:close/>
                  <a:moveTo>
                    <a:pt x="33558" y="101473"/>
                  </a:moveTo>
                  <a:lnTo>
                    <a:pt x="98587" y="101473"/>
                  </a:lnTo>
                  <a:lnTo>
                    <a:pt x="98587" y="88445"/>
                  </a:lnTo>
                  <a:lnTo>
                    <a:pt x="108828" y="88445"/>
                  </a:lnTo>
                  <a:lnTo>
                    <a:pt x="108828" y="77655"/>
                  </a:lnTo>
                  <a:lnTo>
                    <a:pt x="121856" y="77655"/>
                  </a:lnTo>
                  <a:lnTo>
                    <a:pt x="121856" y="2943"/>
                  </a:lnTo>
                  <a:lnTo>
                    <a:pt x="10288" y="2943"/>
                  </a:lnTo>
                  <a:lnTo>
                    <a:pt x="10288" y="77625"/>
                  </a:lnTo>
                  <a:lnTo>
                    <a:pt x="23326" y="77625"/>
                  </a:lnTo>
                  <a:lnTo>
                    <a:pt x="23326" y="88416"/>
                  </a:lnTo>
                  <a:lnTo>
                    <a:pt x="33558" y="88416"/>
                  </a:lnTo>
                  <a:close/>
                  <a:moveTo>
                    <a:pt x="94987" y="97873"/>
                  </a:moveTo>
                  <a:lnTo>
                    <a:pt x="37158" y="97873"/>
                  </a:lnTo>
                  <a:lnTo>
                    <a:pt x="37158" y="84845"/>
                  </a:lnTo>
                  <a:lnTo>
                    <a:pt x="26926" y="84845"/>
                  </a:lnTo>
                  <a:lnTo>
                    <a:pt x="26926" y="74054"/>
                  </a:lnTo>
                  <a:lnTo>
                    <a:pt x="13889" y="74054"/>
                  </a:lnTo>
                  <a:lnTo>
                    <a:pt x="13889" y="6543"/>
                  </a:lnTo>
                  <a:lnTo>
                    <a:pt x="118256" y="6543"/>
                  </a:lnTo>
                  <a:lnTo>
                    <a:pt x="118256" y="74025"/>
                  </a:lnTo>
                  <a:lnTo>
                    <a:pt x="105228" y="74025"/>
                  </a:lnTo>
                  <a:lnTo>
                    <a:pt x="105228" y="84816"/>
                  </a:lnTo>
                  <a:lnTo>
                    <a:pt x="94987" y="84816"/>
                  </a:lnTo>
                  <a:close/>
                  <a:moveTo>
                    <a:pt x="40101" y="94930"/>
                  </a:moveTo>
                  <a:lnTo>
                    <a:pt x="92044" y="94930"/>
                  </a:lnTo>
                  <a:lnTo>
                    <a:pt x="92044" y="81902"/>
                  </a:lnTo>
                  <a:lnTo>
                    <a:pt x="102285" y="81902"/>
                  </a:lnTo>
                  <a:lnTo>
                    <a:pt x="102285" y="71112"/>
                  </a:lnTo>
                  <a:lnTo>
                    <a:pt x="115313" y="71112"/>
                  </a:lnTo>
                  <a:lnTo>
                    <a:pt x="115313" y="9486"/>
                  </a:lnTo>
                  <a:lnTo>
                    <a:pt x="16831" y="9486"/>
                  </a:lnTo>
                  <a:lnTo>
                    <a:pt x="16831" y="71082"/>
                  </a:lnTo>
                  <a:lnTo>
                    <a:pt x="29869" y="71082"/>
                  </a:lnTo>
                  <a:lnTo>
                    <a:pt x="29869" y="81873"/>
                  </a:lnTo>
                  <a:lnTo>
                    <a:pt x="40101" y="8187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6" name="Google Shape;1296;p80"/>
            <p:cNvSpPr/>
            <p:nvPr/>
          </p:nvSpPr>
          <p:spPr>
            <a:xfrm>
              <a:off x="826615" y="783200"/>
              <a:ext cx="13233" cy="31852"/>
            </a:xfrm>
            <a:custGeom>
              <a:avLst/>
              <a:gdLst/>
              <a:ahLst/>
              <a:cxnLst/>
              <a:rect l="l" t="t" r="r" b="b"/>
              <a:pathLst>
                <a:path w="13233" h="31852" extrusionOk="0">
                  <a:moveTo>
                    <a:pt x="20579" y="31853"/>
                  </a:moveTo>
                  <a:lnTo>
                    <a:pt x="7345" y="31853"/>
                  </a:lnTo>
                  <a:lnTo>
                    <a:pt x="7345" y="0"/>
                  </a:lnTo>
                  <a:lnTo>
                    <a:pt x="20579" y="0"/>
                  </a:lnTo>
                  <a:close/>
                  <a:moveTo>
                    <a:pt x="11279" y="27929"/>
                  </a:moveTo>
                  <a:lnTo>
                    <a:pt x="16655" y="27929"/>
                  </a:lnTo>
                  <a:lnTo>
                    <a:pt x="16655" y="3934"/>
                  </a:lnTo>
                  <a:lnTo>
                    <a:pt x="1127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7" name="Google Shape;1297;p80"/>
            <p:cNvSpPr/>
            <p:nvPr/>
          </p:nvSpPr>
          <p:spPr>
            <a:xfrm>
              <a:off x="846166"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8" name="Google Shape;1298;p80"/>
            <p:cNvSpPr/>
            <p:nvPr/>
          </p:nvSpPr>
          <p:spPr>
            <a:xfrm>
              <a:off x="865707" y="783200"/>
              <a:ext cx="13233" cy="31852"/>
            </a:xfrm>
            <a:custGeom>
              <a:avLst/>
              <a:gdLst/>
              <a:ahLst/>
              <a:cxnLst/>
              <a:rect l="l" t="t" r="r" b="b"/>
              <a:pathLst>
                <a:path w="13233" h="31852" extrusionOk="0">
                  <a:moveTo>
                    <a:pt x="20579" y="31853"/>
                  </a:moveTo>
                  <a:lnTo>
                    <a:pt x="7345" y="31853"/>
                  </a:lnTo>
                  <a:lnTo>
                    <a:pt x="7345" y="0"/>
                  </a:lnTo>
                  <a:lnTo>
                    <a:pt x="20579" y="0"/>
                  </a:lnTo>
                  <a:close/>
                  <a:moveTo>
                    <a:pt x="11279" y="27929"/>
                  </a:moveTo>
                  <a:lnTo>
                    <a:pt x="16655" y="27929"/>
                  </a:lnTo>
                  <a:lnTo>
                    <a:pt x="16655" y="3934"/>
                  </a:lnTo>
                  <a:lnTo>
                    <a:pt x="1127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9" name="Google Shape;1299;p80"/>
            <p:cNvSpPr/>
            <p:nvPr/>
          </p:nvSpPr>
          <p:spPr>
            <a:xfrm>
              <a:off x="885259"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0" name="Google Shape;1300;p80"/>
            <p:cNvSpPr/>
            <p:nvPr/>
          </p:nvSpPr>
          <p:spPr>
            <a:xfrm>
              <a:off x="904800"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81"/>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5D"/>
              </a:buClr>
              <a:buSzPts val="2800"/>
              <a:buFont typeface="Arial"/>
              <a:buNone/>
            </a:pPr>
            <a:r>
              <a:rPr lang="en-US">
                <a:solidFill>
                  <a:srgbClr val="1B365D"/>
                </a:solidFill>
              </a:rPr>
              <a:t>Indoor/Outdoor HMI’s</a:t>
            </a:r>
            <a:endParaRPr>
              <a:solidFill>
                <a:srgbClr val="1B365D"/>
              </a:solidFill>
            </a:endParaRPr>
          </a:p>
        </p:txBody>
      </p:sp>
      <p:sp>
        <p:nvSpPr>
          <p:cNvPr id="1306" name="Google Shape;1306;p81"/>
          <p:cNvSpPr txBox="1"/>
          <p:nvPr/>
        </p:nvSpPr>
        <p:spPr>
          <a:xfrm>
            <a:off x="428598" y="846863"/>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Graphite HMI Series</a:t>
            </a:r>
            <a:endParaRPr/>
          </a:p>
        </p:txBody>
      </p:sp>
      <p:grpSp>
        <p:nvGrpSpPr>
          <p:cNvPr id="1307" name="Google Shape;1307;p81"/>
          <p:cNvGrpSpPr/>
          <p:nvPr/>
        </p:nvGrpSpPr>
        <p:grpSpPr>
          <a:xfrm>
            <a:off x="5877671" y="1651443"/>
            <a:ext cx="1654046" cy="607367"/>
            <a:chOff x="2729351" y="3841574"/>
            <a:chExt cx="2643716" cy="897885"/>
          </a:xfrm>
        </p:grpSpPr>
        <p:pic>
          <p:nvPicPr>
            <p:cNvPr id="1308" name="Google Shape;1308;p81"/>
            <p:cNvPicPr preferRelativeResize="0"/>
            <p:nvPr/>
          </p:nvPicPr>
          <p:blipFill rotWithShape="1">
            <a:blip r:embed="rId3">
              <a:alphaModFix/>
            </a:blip>
            <a:srcRect/>
            <a:stretch/>
          </p:blipFill>
          <p:spPr>
            <a:xfrm>
              <a:off x="3435991" y="4233506"/>
              <a:ext cx="1937076" cy="505953"/>
            </a:xfrm>
            <a:prstGeom prst="rect">
              <a:avLst/>
            </a:prstGeom>
            <a:noFill/>
            <a:ln>
              <a:noFill/>
            </a:ln>
          </p:spPr>
        </p:pic>
        <p:sp>
          <p:nvSpPr>
            <p:cNvPr id="1309" name="Google Shape;1309;p81"/>
            <p:cNvSpPr txBox="1"/>
            <p:nvPr/>
          </p:nvSpPr>
          <p:spPr>
            <a:xfrm>
              <a:off x="2729351" y="3841574"/>
              <a:ext cx="2166257" cy="35552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Powered by</a:t>
              </a:r>
              <a:endParaRPr/>
            </a:p>
          </p:txBody>
        </p:sp>
      </p:grpSp>
      <p:pic>
        <p:nvPicPr>
          <p:cNvPr id="1310" name="Google Shape;1310;p81"/>
          <p:cNvPicPr preferRelativeResize="0"/>
          <p:nvPr/>
        </p:nvPicPr>
        <p:blipFill rotWithShape="1">
          <a:blip r:embed="rId4">
            <a:alphaModFix/>
          </a:blip>
          <a:srcRect/>
          <a:stretch/>
        </p:blipFill>
        <p:spPr>
          <a:xfrm>
            <a:off x="3382541" y="1036320"/>
            <a:ext cx="2378918" cy="1316704"/>
          </a:xfrm>
          <a:prstGeom prst="rect">
            <a:avLst/>
          </a:prstGeom>
          <a:noFill/>
          <a:ln>
            <a:noFill/>
          </a:ln>
        </p:spPr>
      </p:pic>
      <p:sp>
        <p:nvSpPr>
          <p:cNvPr id="1311" name="Google Shape;1311;p81"/>
          <p:cNvSpPr/>
          <p:nvPr/>
        </p:nvSpPr>
        <p:spPr>
          <a:xfrm>
            <a:off x="2662353" y="23852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rgbClr val="1A5886"/>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chemeClr val="lt1"/>
              </a:buClr>
              <a:buSzPts val="1100"/>
              <a:buFont typeface="Arial"/>
              <a:buNone/>
            </a:pPr>
            <a:r>
              <a:rPr lang="en-US" sz="1100" b="1" i="0">
                <a:solidFill>
                  <a:schemeClr val="lt1"/>
                </a:solidFill>
                <a:latin typeface="Calibri"/>
                <a:ea typeface="Calibri"/>
                <a:cs typeface="Calibri"/>
                <a:sym typeface="Calibri"/>
              </a:rPr>
              <a:t>Product highlights </a:t>
            </a:r>
            <a:endParaRPr/>
          </a:p>
          <a:p>
            <a:pPr marL="72000" marR="0" lvl="0" indent="-72000" algn="l" rtl="0">
              <a:spcBef>
                <a:spcPts val="385"/>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Protocol Conversion of over 300+ Drivers </a:t>
            </a:r>
            <a:endParaRPr/>
          </a:p>
          <a:p>
            <a:pPr marL="72000" marR="0" lvl="0" indent="-72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Built-In Web Server for Remote Access </a:t>
            </a:r>
            <a:endParaRPr/>
          </a:p>
          <a:p>
            <a:pPr marL="72000" marR="0" lvl="0" indent="-72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Real-Time Data Logging to SD Card or via FTP </a:t>
            </a:r>
            <a:endParaRPr/>
          </a:p>
          <a:p>
            <a:pPr marL="72000" marR="0" lvl="0" indent="-72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Rugged Construction for Extreme Protection </a:t>
            </a:r>
            <a:endParaRPr/>
          </a:p>
          <a:p>
            <a:pPr marL="72000" marR="0" lvl="0" indent="-72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Wide Operating Temperature Range </a:t>
            </a:r>
            <a:endParaRPr/>
          </a:p>
          <a:p>
            <a:pPr marL="72000" marR="0" lvl="0" indent="-72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Outdoor Sunlight-Readable Models </a:t>
            </a:r>
            <a:endParaRPr/>
          </a:p>
          <a:p>
            <a:pPr marL="72000" marR="0" lvl="0" indent="-72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Scalable Modules and Expansion Options IEC 61131 control capabilities with Crimson Control</a:t>
            </a:r>
            <a:endParaRPr sz="800">
              <a:solidFill>
                <a:schemeClr val="lt1"/>
              </a:solidFill>
              <a:latin typeface="Calibri"/>
              <a:ea typeface="Calibri"/>
              <a:cs typeface="Calibri"/>
              <a:sym typeface="Calibri"/>
            </a:endParaRPr>
          </a:p>
        </p:txBody>
      </p:sp>
      <p:sp>
        <p:nvSpPr>
          <p:cNvPr id="1312" name="Google Shape;1312;p81"/>
          <p:cNvSpPr/>
          <p:nvPr/>
        </p:nvSpPr>
        <p:spPr>
          <a:xfrm>
            <a:off x="4760354" y="23852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rgbClr val="4877A4"/>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chemeClr val="lt1"/>
              </a:buClr>
              <a:buSzPts val="1050"/>
              <a:buFont typeface="Arial"/>
              <a:buNone/>
            </a:pPr>
            <a:r>
              <a:rPr lang="en-US" sz="1050" b="1" i="0">
                <a:solidFill>
                  <a:schemeClr val="lt1"/>
                </a:solidFill>
                <a:latin typeface="Calibri"/>
                <a:ea typeface="Calibri"/>
                <a:cs typeface="Calibri"/>
                <a:sym typeface="Calibri"/>
              </a:rPr>
              <a:t>Features &amp; benefits </a:t>
            </a:r>
            <a:endParaRPr sz="1050">
              <a:solidFill>
                <a:schemeClr val="lt1"/>
              </a:solidFill>
              <a:latin typeface="Calibri"/>
              <a:ea typeface="Calibri"/>
              <a:cs typeface="Calibri"/>
              <a:sym typeface="Calibri"/>
            </a:endParaRPr>
          </a:p>
          <a:p>
            <a:pPr marL="72000" marR="0" lvl="0" indent="-72000" algn="l" rtl="0">
              <a:spcBef>
                <a:spcPts val="368"/>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Sleek Full-Color HMI Touchscreens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7" to 15" models with narrow tablet-style bezels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Outdoor sunlight-readable and widescreen models</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Versatile Module and Expansion Options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Choose from a mix of I/O, PID control or communication to populate up to 8 local module slots"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Use Crimson Control module for enhanced IEC 61131 logic control programming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Connect Graphite Expansion Racks to easily scale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Extend even further with E3 I/O™ high-density modules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Rugged Environmental Specifications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Wide -20° to 60°C HMI operating temperature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High shock and vibration tolerance </a:t>
            </a:r>
            <a:endParaRPr/>
          </a:p>
          <a:p>
            <a:pPr marL="72000" marR="0" lvl="0" indent="-72000" algn="l" rtl="0">
              <a:spcBef>
                <a:spcPts val="0"/>
              </a:spcBef>
              <a:spcAft>
                <a:spcPts val="0"/>
              </a:spcAft>
              <a:buClr>
                <a:schemeClr val="lt1"/>
              </a:buClr>
              <a:buSzPts val="700"/>
              <a:buFont typeface="Arial"/>
              <a:buChar char="•"/>
            </a:pPr>
            <a:r>
              <a:rPr lang="en-US" sz="700" b="0" i="0">
                <a:solidFill>
                  <a:schemeClr val="lt1"/>
                </a:solidFill>
                <a:latin typeface="Calibri"/>
                <a:ea typeface="Calibri"/>
                <a:cs typeface="Calibri"/>
                <a:sym typeface="Calibri"/>
              </a:rPr>
              <a:t>CE, UL/cUL, UL/cUL Hazardous, ATEX, IECEx and ABS approvals</a:t>
            </a:r>
            <a:endParaRPr sz="500">
              <a:solidFill>
                <a:schemeClr val="lt1"/>
              </a:solidFill>
              <a:latin typeface="Calibri"/>
              <a:ea typeface="Calibri"/>
              <a:cs typeface="Calibri"/>
              <a:sym typeface="Calibri"/>
            </a:endParaRPr>
          </a:p>
        </p:txBody>
      </p:sp>
      <p:sp>
        <p:nvSpPr>
          <p:cNvPr id="1313" name="Google Shape;1313;p81"/>
          <p:cNvSpPr/>
          <p:nvPr/>
        </p:nvSpPr>
        <p:spPr>
          <a:xfrm>
            <a:off x="6858356" y="23852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chemeClr val="lt2"/>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rgbClr val="043D5D"/>
              </a:buClr>
              <a:buSzPts val="1050"/>
              <a:buFont typeface="Arial"/>
              <a:buNone/>
            </a:pPr>
            <a:r>
              <a:rPr lang="en-US" sz="1050" b="1">
                <a:solidFill>
                  <a:srgbClr val="043D5D"/>
                </a:solidFill>
                <a:latin typeface="Calibri"/>
                <a:ea typeface="Calibri"/>
                <a:cs typeface="Calibri"/>
                <a:sym typeface="Calibri"/>
              </a:rPr>
              <a:t>Powerful integration capabilities </a:t>
            </a:r>
            <a:endParaRPr sz="1050" b="1">
              <a:solidFill>
                <a:srgbClr val="043D5D"/>
              </a:solidFill>
              <a:latin typeface="Calibri"/>
              <a:ea typeface="Calibri"/>
              <a:cs typeface="Calibri"/>
              <a:sym typeface="Calibri"/>
            </a:endParaRPr>
          </a:p>
          <a:p>
            <a:pPr marL="72000" marR="0" lvl="1" indent="-72000" algn="l" rtl="0">
              <a:lnSpc>
                <a:spcPct val="90000"/>
              </a:lnSpc>
              <a:spcBef>
                <a:spcPts val="368"/>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Industry-Leading Protocol Conversion Communicate with over 300 industrial protocols </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Support up to 20 simultaneous protocols</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Convert between serial, USB and Ethernet devices  Manage multi-vendor environments with ease </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Powerful Integration Functionality</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Intuitive Crimson 3.0 software for easy drag-and-drop configuration </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 Ethernet, USB and serial ports make communication simple </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Built-in data logging enhances troubleshooting and helps meet regulatory requirements </a:t>
            </a:r>
            <a:endParaRPr/>
          </a:p>
          <a:p>
            <a:pPr marL="72000" marR="0" lvl="1" indent="-72000" algn="l" rtl="0">
              <a:lnSpc>
                <a:spcPct val="90000"/>
              </a:lnSpc>
              <a:spcBef>
                <a:spcPts val="113"/>
              </a:spcBef>
              <a:spcAft>
                <a:spcPts val="0"/>
              </a:spcAft>
              <a:buClr>
                <a:srgbClr val="043D5D"/>
              </a:buClr>
              <a:buSzPts val="750"/>
              <a:buFont typeface="Arial"/>
              <a:buChar char="•"/>
            </a:pPr>
            <a:r>
              <a:rPr lang="en-US" sz="750" b="0" i="0" u="none" strike="noStrike" cap="none">
                <a:solidFill>
                  <a:srgbClr val="043D5D"/>
                </a:solidFill>
                <a:latin typeface="Calibri"/>
                <a:ea typeface="Calibri"/>
                <a:cs typeface="Calibri"/>
                <a:sym typeface="Calibri"/>
              </a:rPr>
              <a:t>Robust web server provides remote access and control to reduce costly site visits </a:t>
            </a:r>
            <a:endParaRPr sz="750" b="0" i="0" u="none" strike="noStrike" cap="none">
              <a:solidFill>
                <a:srgbClr val="043D5D"/>
              </a:solidFill>
              <a:latin typeface="Calibri"/>
              <a:ea typeface="Calibri"/>
              <a:cs typeface="Calibri"/>
              <a:sym typeface="Calibri"/>
            </a:endParaRPr>
          </a:p>
        </p:txBody>
      </p:sp>
      <p:sp>
        <p:nvSpPr>
          <p:cNvPr id="1314" name="Google Shape;1314;p81"/>
          <p:cNvSpPr/>
          <p:nvPr/>
        </p:nvSpPr>
        <p:spPr>
          <a:xfrm>
            <a:off x="564351" y="2385258"/>
            <a:ext cx="2021687" cy="2323158"/>
          </a:xfrm>
          <a:custGeom>
            <a:avLst/>
            <a:gdLst/>
            <a:ahLst/>
            <a:cxnLst/>
            <a:rect l="l" t="t" r="r" b="b"/>
            <a:pathLst>
              <a:path w="2021687" h="2355458" extrusionOk="0">
                <a:moveTo>
                  <a:pt x="0" y="0"/>
                </a:moveTo>
                <a:lnTo>
                  <a:pt x="2021687" y="0"/>
                </a:lnTo>
                <a:lnTo>
                  <a:pt x="2021687" y="2355458"/>
                </a:lnTo>
                <a:lnTo>
                  <a:pt x="0" y="2355458"/>
                </a:lnTo>
                <a:lnTo>
                  <a:pt x="0" y="0"/>
                </a:lnTo>
                <a:close/>
              </a:path>
            </a:pathLst>
          </a:custGeom>
          <a:solidFill>
            <a:srgbClr val="003654"/>
          </a:solidFill>
          <a:ln w="12700" cap="flat" cmpd="sng">
            <a:solidFill>
              <a:schemeClr val="lt1"/>
            </a:solidFill>
            <a:prstDash val="solid"/>
            <a:miter lim="800000"/>
            <a:headEnd type="none" w="sm" len="sm"/>
            <a:tailEnd type="none" w="sm" len="sm"/>
          </a:ln>
        </p:spPr>
        <p:txBody>
          <a:bodyPr spcFirstLastPara="1" wrap="square" lIns="72000" tIns="108000" rIns="72000" bIns="72000" anchor="t" anchorCtr="0">
            <a:noAutofit/>
          </a:bodyPr>
          <a:lstStyle/>
          <a:p>
            <a:pPr marL="0" marR="0" lvl="0" indent="0" algn="l" rtl="0">
              <a:lnSpc>
                <a:spcPct val="90000"/>
              </a:lnSpc>
              <a:spcBef>
                <a:spcPts val="0"/>
              </a:spcBef>
              <a:spcAft>
                <a:spcPts val="0"/>
              </a:spcAft>
              <a:buClr>
                <a:srgbClr val="1B365D"/>
              </a:buClr>
              <a:buSzPts val="1100"/>
              <a:buFont typeface="Arial"/>
              <a:buNone/>
            </a:pPr>
            <a:r>
              <a:rPr lang="en-US" sz="1100" b="1" i="0">
                <a:solidFill>
                  <a:schemeClr val="lt1"/>
                </a:solidFill>
                <a:latin typeface="Calibri"/>
                <a:ea typeface="Calibri"/>
                <a:cs typeface="Calibri"/>
                <a:sym typeface="Calibri"/>
              </a:rPr>
              <a:t>Industry applications </a:t>
            </a:r>
            <a:endParaRPr/>
          </a:p>
          <a:p>
            <a:pPr marL="108000" marR="0" lvl="0" indent="-108000" algn="l" rtl="0">
              <a:spcBef>
                <a:spcPts val="385"/>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Factory Automation</a:t>
            </a:r>
            <a:endParaRPr/>
          </a:p>
          <a:p>
            <a:pPr marL="108000" marR="0" lvl="0" indent="-108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Oil &amp; Gas</a:t>
            </a:r>
            <a:endParaRPr/>
          </a:p>
          <a:p>
            <a:pPr marL="108000" marR="0" lvl="0" indent="-108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Power &amp; Utilities </a:t>
            </a:r>
            <a:endParaRPr/>
          </a:p>
          <a:p>
            <a:pPr marL="108000" marR="0" lvl="0" indent="-108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Maritime</a:t>
            </a:r>
            <a:endParaRPr/>
          </a:p>
          <a:p>
            <a:pPr marL="108000" marR="0" lvl="0" indent="-108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Water/Wastewater </a:t>
            </a:r>
            <a:endParaRPr/>
          </a:p>
          <a:p>
            <a:pPr marL="108000" marR="0" lvl="0" indent="-108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Plastic Extrusion </a:t>
            </a:r>
            <a:endParaRPr/>
          </a:p>
          <a:p>
            <a:pPr marL="108000" marR="0" lvl="0" indent="-108000" algn="l" rtl="0">
              <a:spcBef>
                <a:spcPts val="0"/>
              </a:spcBef>
              <a:spcAft>
                <a:spcPts val="0"/>
              </a:spcAft>
              <a:buClr>
                <a:schemeClr val="lt1"/>
              </a:buClr>
              <a:buSzPts val="800"/>
              <a:buFont typeface="Arial"/>
              <a:buChar char="•"/>
            </a:pPr>
            <a:r>
              <a:rPr lang="en-US" sz="800" b="0" i="0">
                <a:solidFill>
                  <a:schemeClr val="lt1"/>
                </a:solidFill>
                <a:latin typeface="Calibri"/>
                <a:ea typeface="Calibri"/>
                <a:cs typeface="Calibri"/>
                <a:sym typeface="Calibri"/>
              </a:rPr>
              <a:t>Data Acquisition </a:t>
            </a:r>
            <a:endParaRPr/>
          </a:p>
          <a:p>
            <a:pPr marL="252000" marR="0" lvl="2" indent="-108000" algn="l" rtl="0">
              <a:spcBef>
                <a:spcPts val="0"/>
              </a:spcBef>
              <a:spcAft>
                <a:spcPts val="0"/>
              </a:spcAft>
              <a:buClr>
                <a:schemeClr val="lt1"/>
              </a:buClr>
              <a:buSzPts val="800"/>
              <a:buFont typeface="Arial"/>
              <a:buChar char="•"/>
            </a:pPr>
            <a:r>
              <a:rPr lang="en-US" sz="800" b="0" i="0" u="none" strike="noStrike" cap="none">
                <a:solidFill>
                  <a:schemeClr val="lt1"/>
                </a:solidFill>
                <a:latin typeface="Calibri"/>
                <a:ea typeface="Calibri"/>
                <a:cs typeface="Calibri"/>
                <a:sym typeface="Calibri"/>
              </a:rPr>
              <a:t>Industrial Internet of Things (IoT)</a:t>
            </a:r>
            <a:endParaRPr sz="800" b="0"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C904F1-0480-726E-0440-A072C8DBFE00}"/>
              </a:ext>
            </a:extLst>
          </p:cNvPr>
          <p:cNvSpPr>
            <a:spLocks noGrp="1"/>
          </p:cNvSpPr>
          <p:nvPr>
            <p:ph type="title"/>
          </p:nvPr>
        </p:nvSpPr>
        <p:spPr>
          <a:xfrm>
            <a:off x="392022" y="241536"/>
            <a:ext cx="8086752" cy="413654"/>
          </a:xfrm>
        </p:spPr>
        <p:txBody>
          <a:bodyPr/>
          <a:lstStyle/>
          <a:p>
            <a:r>
              <a:rPr lang="en-US"/>
              <a:t>Options with Exceptional Visibility </a:t>
            </a:r>
          </a:p>
        </p:txBody>
      </p:sp>
      <p:graphicFrame>
        <p:nvGraphicFramePr>
          <p:cNvPr id="4" name="Table 3">
            <a:extLst>
              <a:ext uri="{FF2B5EF4-FFF2-40B4-BE49-F238E27FC236}">
                <a16:creationId xmlns:a16="http://schemas.microsoft.com/office/drawing/2014/main" id="{D5901807-3705-0B6B-704F-6936E4897DCA}"/>
              </a:ext>
            </a:extLst>
          </p:cNvPr>
          <p:cNvGraphicFramePr>
            <a:graphicFrameLocks noGrp="1"/>
          </p:cNvGraphicFramePr>
          <p:nvPr>
            <p:extLst>
              <p:ext uri="{D42A27DB-BD31-4B8C-83A1-F6EECF244321}">
                <p14:modId xmlns:p14="http://schemas.microsoft.com/office/powerpoint/2010/main" val="4205033751"/>
              </p:ext>
            </p:extLst>
          </p:nvPr>
        </p:nvGraphicFramePr>
        <p:xfrm>
          <a:off x="1484884" y="838206"/>
          <a:ext cx="5901028" cy="4063758"/>
        </p:xfrm>
        <a:graphic>
          <a:graphicData uri="http://schemas.openxmlformats.org/drawingml/2006/table">
            <a:tbl>
              <a:tblPr>
                <a:tableStyleId>{125E5076-3810-47DD-B79F-674D7AD40C01}</a:tableStyleId>
              </a:tblPr>
              <a:tblGrid>
                <a:gridCol w="2206688">
                  <a:extLst>
                    <a:ext uri="{9D8B030D-6E8A-4147-A177-3AD203B41FA5}">
                      <a16:colId xmlns:a16="http://schemas.microsoft.com/office/drawing/2014/main" val="2484696912"/>
                    </a:ext>
                  </a:extLst>
                </a:gridCol>
                <a:gridCol w="1190123">
                  <a:extLst>
                    <a:ext uri="{9D8B030D-6E8A-4147-A177-3AD203B41FA5}">
                      <a16:colId xmlns:a16="http://schemas.microsoft.com/office/drawing/2014/main" val="305313757"/>
                    </a:ext>
                  </a:extLst>
                </a:gridCol>
                <a:gridCol w="1190123">
                  <a:extLst>
                    <a:ext uri="{9D8B030D-6E8A-4147-A177-3AD203B41FA5}">
                      <a16:colId xmlns:a16="http://schemas.microsoft.com/office/drawing/2014/main" val="1179682340"/>
                    </a:ext>
                  </a:extLst>
                </a:gridCol>
                <a:gridCol w="1314094">
                  <a:extLst>
                    <a:ext uri="{9D8B030D-6E8A-4147-A177-3AD203B41FA5}">
                      <a16:colId xmlns:a16="http://schemas.microsoft.com/office/drawing/2014/main" val="939594437"/>
                    </a:ext>
                  </a:extLst>
                </a:gridCol>
              </a:tblGrid>
              <a:tr h="175918">
                <a:tc gridSpan="4">
                  <a:txBody>
                    <a:bodyPr/>
                    <a:lstStyle/>
                    <a:p>
                      <a:pPr algn="ctr" fontAlgn="ctr"/>
                      <a:r>
                        <a:rPr lang="en-US" sz="1200" u="none" strike="noStrike">
                          <a:effectLst/>
                        </a:rPr>
                        <a:t>Graphite OUTDOOR HMI </a:t>
                      </a:r>
                      <a:endParaRPr lang="en-US" sz="1200" b="0" i="0" u="none" strike="noStrike">
                        <a:solidFill>
                          <a:srgbClr val="000000"/>
                        </a:solidFill>
                        <a:effectLst/>
                        <a:latin typeface="Arial" panose="020B0604020202020204" pitchFamily="34" charset="0"/>
                      </a:endParaRPr>
                    </a:p>
                  </a:txBody>
                  <a:tcPr marL="4273" marR="4273" marT="4273"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994508"/>
                  </a:ext>
                </a:extLst>
              </a:tr>
              <a:tr h="175918">
                <a:tc>
                  <a:txBody>
                    <a:bodyPr/>
                    <a:lstStyle/>
                    <a:p>
                      <a:pPr algn="ctr" rtl="0" fontAlgn="b"/>
                      <a:r>
                        <a:rPr lang="en-US" sz="1200" u="none" strike="noStrike">
                          <a:effectLst/>
                        </a:rPr>
                        <a:t>FEATURES</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ctr"/>
                      <a:r>
                        <a:rPr lang="en-US" sz="1200" u="none" strike="noStrike">
                          <a:effectLst/>
                        </a:rPr>
                        <a:t>G10S000</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G10S1000</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fontAlgn="ctr"/>
                      <a:r>
                        <a:rPr lang="en-US" sz="1200" u="none" strike="noStrike">
                          <a:effectLst/>
                        </a:rPr>
                        <a:t>G12S1100</a:t>
                      </a:r>
                      <a:endParaRPr lang="en-US" sz="1200" b="1" i="0" u="none" strike="noStrike">
                        <a:solidFill>
                          <a:srgbClr val="000000"/>
                        </a:solidFill>
                        <a:effectLst/>
                        <a:latin typeface="Aptos Narrow" panose="020B0004020202020204" pitchFamily="34" charset="0"/>
                      </a:endParaRPr>
                    </a:p>
                  </a:txBody>
                  <a:tcPr marL="4273" marR="4273" marT="4273" marB="0" anchor="ctr"/>
                </a:tc>
                <a:extLst>
                  <a:ext uri="{0D108BD9-81ED-4DB2-BD59-A6C34878D82A}">
                    <a16:rowId xmlns:a16="http://schemas.microsoft.com/office/drawing/2014/main" val="3623002689"/>
                  </a:ext>
                </a:extLst>
              </a:tr>
              <a:tr h="289517">
                <a:tc>
                  <a:txBody>
                    <a:bodyPr/>
                    <a:lstStyle/>
                    <a:p>
                      <a:pPr algn="ctr" rtl="0" fontAlgn="ctr"/>
                      <a:r>
                        <a:rPr lang="en-US" sz="1200" u="none" strike="noStrike">
                          <a:effectLst/>
                        </a:rPr>
                        <a:t>Operating Temperature C</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-20°-60°</a:t>
                      </a:r>
                      <a:endParaRPr lang="en-US" sz="1200" b="0" i="0" u="none" strike="noStrike">
                        <a:solidFill>
                          <a:srgbClr val="000000"/>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-20°-60°</a:t>
                      </a:r>
                      <a:endParaRPr lang="en-US" sz="1200" b="0" i="0" u="none" strike="noStrike">
                        <a:solidFill>
                          <a:srgbClr val="000000"/>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-20°-60°</a:t>
                      </a:r>
                      <a:endParaRPr lang="en-US" sz="1200" b="1" i="0" u="none" strike="noStrike">
                        <a:solidFill>
                          <a:srgbClr val="00B050"/>
                        </a:solidFill>
                        <a:effectLst/>
                        <a:latin typeface="Lato Heavy" panose="020F0502020204030203" pitchFamily="34" charset="0"/>
                      </a:endParaRPr>
                    </a:p>
                  </a:txBody>
                  <a:tcPr marL="4273" marR="4273" marT="4273" marB="0" anchor="ctr"/>
                </a:tc>
                <a:extLst>
                  <a:ext uri="{0D108BD9-81ED-4DB2-BD59-A6C34878D82A}">
                    <a16:rowId xmlns:a16="http://schemas.microsoft.com/office/drawing/2014/main" val="2348520275"/>
                  </a:ext>
                </a:extLst>
              </a:tr>
              <a:tr h="0">
                <a:tc>
                  <a:txBody>
                    <a:bodyPr/>
                    <a:lstStyle/>
                    <a:p>
                      <a:pPr algn="ctr" rtl="0" fontAlgn="ctr"/>
                      <a:r>
                        <a:rPr lang="en-US" sz="1200" u="none" strike="noStrike">
                          <a:effectLst/>
                        </a:rPr>
                        <a:t>Brightness in NITS</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solidFill>
                            <a:schemeClr val="accent1">
                              <a:lumMod val="50000"/>
                              <a:lumOff val="50000"/>
                            </a:schemeClr>
                          </a:solidFill>
                          <a:effectLst/>
                        </a:rPr>
                        <a:t>2500</a:t>
                      </a:r>
                      <a:endParaRPr lang="en-US" sz="1200" b="1" i="0" u="none" strike="noStrike">
                        <a:solidFill>
                          <a:schemeClr val="accent1">
                            <a:lumMod val="50000"/>
                            <a:lumOff val="50000"/>
                          </a:schemeClr>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solidFill>
                            <a:schemeClr val="accent1">
                              <a:lumMod val="50000"/>
                              <a:lumOff val="50000"/>
                            </a:schemeClr>
                          </a:solidFill>
                          <a:effectLst/>
                        </a:rPr>
                        <a:t>2500</a:t>
                      </a:r>
                      <a:endParaRPr lang="en-US" sz="1200" b="1" i="0" u="none" strike="noStrike">
                        <a:solidFill>
                          <a:schemeClr val="accent1">
                            <a:lumMod val="50000"/>
                            <a:lumOff val="50000"/>
                          </a:schemeClr>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solidFill>
                            <a:schemeClr val="accent1">
                              <a:lumMod val="50000"/>
                              <a:lumOff val="50000"/>
                            </a:schemeClr>
                          </a:solidFill>
                          <a:effectLst/>
                        </a:rPr>
                        <a:t>1600</a:t>
                      </a:r>
                      <a:endParaRPr lang="en-US" sz="1200" b="0" i="0" u="none" strike="noStrike">
                        <a:solidFill>
                          <a:schemeClr val="accent1">
                            <a:lumMod val="50000"/>
                            <a:lumOff val="50000"/>
                          </a:schemeClr>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1813980891"/>
                  </a:ext>
                </a:extLst>
              </a:tr>
              <a:tr h="175918">
                <a:tc>
                  <a:txBody>
                    <a:bodyPr/>
                    <a:lstStyle/>
                    <a:p>
                      <a:pPr algn="ctr" rtl="0" fontAlgn="ctr"/>
                      <a:r>
                        <a:rPr lang="en-US" sz="1200" u="none" strike="noStrike">
                          <a:effectLst/>
                        </a:rPr>
                        <a:t>Vibration per G</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4</a:t>
                      </a:r>
                      <a:endParaRPr lang="en-US" sz="1200" b="1" i="0" u="none" strike="noStrike">
                        <a:solidFill>
                          <a:srgbClr val="00B050"/>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4</a:t>
                      </a:r>
                      <a:endParaRPr lang="en-US" sz="1200" b="1" i="0" u="none" strike="noStrike">
                        <a:solidFill>
                          <a:srgbClr val="00B050"/>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4</a:t>
                      </a:r>
                      <a:endParaRPr lang="en-US" sz="1200" b="0" i="0" u="none" strike="noStrike">
                        <a:solidFill>
                          <a:srgbClr val="00B050"/>
                        </a:solidFill>
                        <a:effectLst/>
                        <a:latin typeface="Lato Heavy" panose="020F0502020204030203" pitchFamily="34" charset="0"/>
                      </a:endParaRPr>
                    </a:p>
                  </a:txBody>
                  <a:tcPr marL="4273" marR="4273" marT="4273" marB="0" anchor="ctr"/>
                </a:tc>
                <a:extLst>
                  <a:ext uri="{0D108BD9-81ED-4DB2-BD59-A6C34878D82A}">
                    <a16:rowId xmlns:a16="http://schemas.microsoft.com/office/drawing/2014/main" val="2684715871"/>
                  </a:ext>
                </a:extLst>
              </a:tr>
              <a:tr h="175918">
                <a:tc>
                  <a:txBody>
                    <a:bodyPr/>
                    <a:lstStyle/>
                    <a:p>
                      <a:pPr algn="ctr" rtl="0" fontAlgn="ctr"/>
                      <a:r>
                        <a:rPr lang="en-US" sz="1200" u="none" strike="noStrike">
                          <a:effectLst/>
                        </a:rPr>
                        <a:t>Shock per G</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40</a:t>
                      </a:r>
                      <a:endParaRPr lang="en-US" sz="1200" b="0" i="0" u="none" strike="noStrike">
                        <a:solidFill>
                          <a:srgbClr val="00B050"/>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40</a:t>
                      </a:r>
                      <a:endParaRPr lang="en-US" sz="1200" b="0" i="0" u="none" strike="noStrike">
                        <a:solidFill>
                          <a:srgbClr val="00B050"/>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40</a:t>
                      </a:r>
                      <a:endParaRPr lang="en-US" sz="1200" b="0" i="0" u="none" strike="noStrike">
                        <a:solidFill>
                          <a:srgbClr val="00B050"/>
                        </a:solidFill>
                        <a:effectLst/>
                        <a:latin typeface="Lato Heavy" panose="020F0502020204030203" pitchFamily="34" charset="0"/>
                      </a:endParaRPr>
                    </a:p>
                  </a:txBody>
                  <a:tcPr marL="4273" marR="4273" marT="4273" marB="0" anchor="ctr"/>
                </a:tc>
                <a:extLst>
                  <a:ext uri="{0D108BD9-81ED-4DB2-BD59-A6C34878D82A}">
                    <a16:rowId xmlns:a16="http://schemas.microsoft.com/office/drawing/2014/main" val="2483066245"/>
                  </a:ext>
                </a:extLst>
              </a:tr>
              <a:tr h="175918">
                <a:tc>
                  <a:txBody>
                    <a:bodyPr/>
                    <a:lstStyle/>
                    <a:p>
                      <a:pPr algn="ctr" rtl="0" fontAlgn="ctr"/>
                      <a:r>
                        <a:rPr lang="en-US" sz="1200" u="none" strike="noStrike">
                          <a:effectLst/>
                        </a:rPr>
                        <a:t> Ethernet Ports </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166219597"/>
                  </a:ext>
                </a:extLst>
              </a:tr>
              <a:tr h="175918">
                <a:tc>
                  <a:txBody>
                    <a:bodyPr/>
                    <a:lstStyle/>
                    <a:p>
                      <a:pPr algn="ctr" rtl="0" fontAlgn="ctr"/>
                      <a:r>
                        <a:rPr lang="en-US" sz="1200" u="none" strike="noStrike">
                          <a:effectLst/>
                        </a:rPr>
                        <a:t>Serial Ports</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4</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4</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4</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1971161612"/>
                  </a:ext>
                </a:extLst>
              </a:tr>
              <a:tr h="175918">
                <a:tc>
                  <a:txBody>
                    <a:bodyPr/>
                    <a:lstStyle/>
                    <a:p>
                      <a:pPr algn="ctr" rtl="0" fontAlgn="ctr"/>
                      <a:r>
                        <a:rPr lang="en-US" sz="1200" u="none" strike="noStrike">
                          <a:effectLst/>
                        </a:rPr>
                        <a:t>USB A,B </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4107731655"/>
                  </a:ext>
                </a:extLst>
              </a:tr>
              <a:tr h="175918">
                <a:tc>
                  <a:txBody>
                    <a:bodyPr/>
                    <a:lstStyle/>
                    <a:p>
                      <a:pPr algn="ctr" rtl="0" fontAlgn="ctr"/>
                      <a:r>
                        <a:rPr lang="en-US" sz="1200" u="none" strike="noStrike">
                          <a:effectLst/>
                        </a:rPr>
                        <a:t>Colors 1 pt. per M</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16</a:t>
                      </a:r>
                      <a:endParaRPr lang="en-US" sz="1200" b="0" i="0" u="none" strike="noStrike">
                        <a:solidFill>
                          <a:srgbClr val="4EA72E"/>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16</a:t>
                      </a:r>
                      <a:endParaRPr lang="en-US" sz="1200" b="0" i="0" u="none" strike="noStrike">
                        <a:solidFill>
                          <a:srgbClr val="4EA72E"/>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16</a:t>
                      </a:r>
                      <a:endParaRPr lang="en-US" sz="1200" b="0" i="0" u="none" strike="noStrike">
                        <a:solidFill>
                          <a:srgbClr val="00B050"/>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1577522022"/>
                  </a:ext>
                </a:extLst>
              </a:tr>
              <a:tr h="243873">
                <a:tc>
                  <a:txBody>
                    <a:bodyPr/>
                    <a:lstStyle/>
                    <a:p>
                      <a:pPr algn="ctr" rtl="0" fontAlgn="ctr"/>
                      <a:r>
                        <a:rPr lang="fr-FR" sz="1200" u="none" strike="noStrike">
                          <a:effectLst/>
                        </a:rPr>
                        <a:t>Certifications UL,CUL, CE,CSA</a:t>
                      </a:r>
                      <a:endParaRPr lang="fr-FR"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4</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4</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4</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3206478164"/>
                  </a:ext>
                </a:extLst>
              </a:tr>
              <a:tr h="175918">
                <a:tc>
                  <a:txBody>
                    <a:bodyPr/>
                    <a:lstStyle/>
                    <a:p>
                      <a:pPr algn="ctr" rtl="0" fontAlgn="ctr"/>
                      <a:r>
                        <a:rPr lang="en-US" sz="1200" u="none" strike="noStrike">
                          <a:effectLst/>
                        </a:rPr>
                        <a:t>ABS</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2514610755"/>
                  </a:ext>
                </a:extLst>
              </a:tr>
              <a:tr h="243873">
                <a:tc>
                  <a:txBody>
                    <a:bodyPr/>
                    <a:lstStyle/>
                    <a:p>
                      <a:pPr algn="ctr" rtl="0" fontAlgn="ctr"/>
                      <a:r>
                        <a:rPr lang="en-US" sz="1200" u="none" strike="noStrike">
                          <a:effectLst/>
                        </a:rPr>
                        <a:t>NEMA 4X/IP66 Bezel </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1818859036"/>
                  </a:ext>
                </a:extLst>
              </a:tr>
              <a:tr h="347819">
                <a:tc>
                  <a:txBody>
                    <a:bodyPr/>
                    <a:lstStyle/>
                    <a:p>
                      <a:pPr algn="ctr" rtl="0" fontAlgn="ctr"/>
                      <a:r>
                        <a:rPr lang="en-US" sz="1200" u="none" strike="noStrike">
                          <a:effectLst/>
                        </a:rPr>
                        <a:t>ATEX, UL Class 1,2,3, Div 2, A,B,C,D, T4</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ctr"/>
                      <a:r>
                        <a:rPr lang="en-US" sz="1200" u="none" strike="noStrike">
                          <a:effectLst/>
                        </a:rPr>
                        <a:t>15</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b="0" i="0" u="none" strike="noStrike">
                          <a:solidFill>
                            <a:schemeClr val="bg1"/>
                          </a:solidFill>
                          <a:effectLst/>
                          <a:latin typeface="Lato Heavy" panose="020F0502020204030203" pitchFamily="34" charset="0"/>
                        </a:rPr>
                        <a:t>15</a:t>
                      </a:r>
                    </a:p>
                  </a:txBody>
                  <a:tcPr marL="4273" marR="4273" marT="4273" marB="0" anchor="b"/>
                </a:tc>
                <a:tc>
                  <a:txBody>
                    <a:bodyPr/>
                    <a:lstStyle/>
                    <a:p>
                      <a:pPr algn="ctr" rtl="0" fontAlgn="ctr"/>
                      <a:r>
                        <a:rPr lang="en-US" sz="1200" u="none" strike="noStrike">
                          <a:effectLst/>
                        </a:rPr>
                        <a:t>15</a:t>
                      </a:r>
                      <a:endParaRPr lang="en-US" sz="1200" b="0" i="0" u="none" strike="noStrike">
                        <a:solidFill>
                          <a:srgbClr val="141516"/>
                        </a:solidFill>
                        <a:effectLst/>
                        <a:latin typeface="Lato Heavy" panose="020F0502020204030203" pitchFamily="34" charset="0"/>
                      </a:endParaRPr>
                    </a:p>
                  </a:txBody>
                  <a:tcPr marL="4273" marR="4273" marT="4273" marB="0" anchor="ctr"/>
                </a:tc>
                <a:extLst>
                  <a:ext uri="{0D108BD9-81ED-4DB2-BD59-A6C34878D82A}">
                    <a16:rowId xmlns:a16="http://schemas.microsoft.com/office/drawing/2014/main" val="2425261"/>
                  </a:ext>
                </a:extLst>
              </a:tr>
              <a:tr h="347819">
                <a:tc>
                  <a:txBody>
                    <a:bodyPr/>
                    <a:lstStyle/>
                    <a:p>
                      <a:pPr algn="ctr" rtl="0" fontAlgn="ctr"/>
                      <a:r>
                        <a:rPr lang="en-US" sz="1200" u="none" strike="noStrike">
                          <a:effectLst/>
                        </a:rPr>
                        <a:t>SD card Expandable memory per GB</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ctr"/>
                      <a:r>
                        <a:rPr lang="en-US" sz="1200" b="0" i="0" u="none" strike="noStrike">
                          <a:solidFill>
                            <a:schemeClr val="bg1"/>
                          </a:solidFill>
                          <a:effectLst/>
                          <a:latin typeface="Lato Heavy" panose="020F0502020204030203" pitchFamily="34" charset="0"/>
                        </a:rPr>
                        <a:t>256</a:t>
                      </a:r>
                    </a:p>
                  </a:txBody>
                  <a:tcPr marL="4273" marR="4273" marT="4273" marB="0" anchor="ctr"/>
                </a:tc>
                <a:tc>
                  <a:txBody>
                    <a:bodyPr/>
                    <a:lstStyle/>
                    <a:p>
                      <a:pPr algn="ctr" rtl="0" fontAlgn="ctr"/>
                      <a:r>
                        <a:rPr lang="en-US" sz="1200" u="none" strike="noStrike">
                          <a:effectLst/>
                        </a:rPr>
                        <a:t>256</a:t>
                      </a:r>
                      <a:endParaRPr lang="en-US" sz="1200" b="0" i="0" u="none" strike="noStrike">
                        <a:solidFill>
                          <a:srgbClr val="00B050"/>
                        </a:solidFill>
                        <a:effectLst/>
                        <a:latin typeface="Lato Heavy" panose="020F0502020204030203" pitchFamily="34" charset="0"/>
                      </a:endParaRPr>
                    </a:p>
                  </a:txBody>
                  <a:tcPr marL="4273" marR="4273" marT="4273" marB="0" anchor="ctr"/>
                </a:tc>
                <a:tc>
                  <a:txBody>
                    <a:bodyPr/>
                    <a:lstStyle/>
                    <a:p>
                      <a:pPr algn="ctr" rtl="0" fontAlgn="ctr"/>
                      <a:r>
                        <a:rPr lang="en-US" sz="1200" b="1" i="0" u="none" strike="noStrike">
                          <a:solidFill>
                            <a:schemeClr val="bg1"/>
                          </a:solidFill>
                          <a:effectLst/>
                          <a:latin typeface="Lato Heavy" panose="020F0502020204030203" pitchFamily="34" charset="0"/>
                        </a:rPr>
                        <a:t>256</a:t>
                      </a:r>
                    </a:p>
                  </a:txBody>
                  <a:tcPr marL="4273" marR="4273" marT="4273" marB="0" anchor="ctr"/>
                </a:tc>
                <a:extLst>
                  <a:ext uri="{0D108BD9-81ED-4DB2-BD59-A6C34878D82A}">
                    <a16:rowId xmlns:a16="http://schemas.microsoft.com/office/drawing/2014/main" val="3834470333"/>
                  </a:ext>
                </a:extLst>
              </a:tr>
              <a:tr h="243873">
                <a:tc>
                  <a:txBody>
                    <a:bodyPr/>
                    <a:lstStyle/>
                    <a:p>
                      <a:pPr algn="ctr" rtl="0" fontAlgn="ctr"/>
                      <a:r>
                        <a:rPr lang="en-US" sz="1200" u="none" strike="noStrike">
                          <a:effectLst/>
                        </a:rPr>
                        <a:t>Simultaneous Protocols</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20</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20</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20</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3973689236"/>
                  </a:ext>
                </a:extLst>
              </a:tr>
              <a:tr h="175918">
                <a:tc>
                  <a:txBody>
                    <a:bodyPr/>
                    <a:lstStyle/>
                    <a:p>
                      <a:pPr algn="ctr" rtl="0" fontAlgn="ctr"/>
                      <a:r>
                        <a:rPr lang="en-US" sz="1200" u="none" strike="noStrike">
                          <a:effectLst/>
                        </a:rPr>
                        <a:t>IEC61131 Capable</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1</a:t>
                      </a:r>
                      <a:endParaRPr lang="en-US" sz="1200" b="0" i="0" u="none" strike="noStrike">
                        <a:solidFill>
                          <a:srgbClr val="141516"/>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1254340197"/>
                  </a:ext>
                </a:extLst>
              </a:tr>
              <a:tr h="243873">
                <a:tc>
                  <a:txBody>
                    <a:bodyPr/>
                    <a:lstStyle/>
                    <a:p>
                      <a:pPr algn="ctr" rtl="0" fontAlgn="ctr"/>
                      <a:r>
                        <a:rPr lang="en-US" sz="1200" u="none" strike="noStrike">
                          <a:effectLst/>
                        </a:rPr>
                        <a:t>Expandable Modules -On Unit  </a:t>
                      </a:r>
                      <a:endParaRPr lang="en-US" sz="1200" b="0" i="0" u="none" strike="noStrike">
                        <a:solidFill>
                          <a:srgbClr val="141516"/>
                        </a:solidFill>
                        <a:effectLst/>
                        <a:latin typeface="Lato Heavy" panose="020F0502020204030203" pitchFamily="34" charset="0"/>
                      </a:endParaRPr>
                    </a:p>
                  </a:txBody>
                  <a:tcPr marL="4273" marR="4273" marT="4273" marB="0" anchor="ctr"/>
                </a:tc>
                <a:tc>
                  <a:txBody>
                    <a:bodyPr/>
                    <a:lstStyle/>
                    <a:p>
                      <a:pPr algn="ctr" rtl="0" fontAlgn="b"/>
                      <a:r>
                        <a:rPr lang="en-US" sz="1200" u="none" strike="noStrike">
                          <a:effectLst/>
                        </a:rPr>
                        <a:t>7</a:t>
                      </a:r>
                      <a:endParaRPr lang="en-US" sz="1200" b="1" i="0" u="none" strike="noStrike">
                        <a:solidFill>
                          <a:srgbClr val="00B050"/>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7</a:t>
                      </a:r>
                      <a:endParaRPr lang="en-US" sz="1200" b="1" i="0" u="none" strike="noStrike">
                        <a:solidFill>
                          <a:srgbClr val="00B050"/>
                        </a:solidFill>
                        <a:effectLst/>
                        <a:latin typeface="Lato Heavy" panose="020F0502020204030203" pitchFamily="34" charset="0"/>
                      </a:endParaRPr>
                    </a:p>
                  </a:txBody>
                  <a:tcPr marL="4273" marR="4273" marT="4273" marB="0" anchor="b"/>
                </a:tc>
                <a:tc>
                  <a:txBody>
                    <a:bodyPr/>
                    <a:lstStyle/>
                    <a:p>
                      <a:pPr algn="ctr" rtl="0" fontAlgn="b"/>
                      <a:r>
                        <a:rPr lang="en-US" sz="1200" u="none" strike="noStrike">
                          <a:effectLst/>
                        </a:rPr>
                        <a:t>8</a:t>
                      </a:r>
                      <a:endParaRPr lang="en-US" sz="1200" b="1" i="0" u="none" strike="noStrike">
                        <a:solidFill>
                          <a:srgbClr val="00B050"/>
                        </a:solidFill>
                        <a:effectLst/>
                        <a:latin typeface="Lato Heavy" panose="020F0502020204030203" pitchFamily="34" charset="0"/>
                      </a:endParaRPr>
                    </a:p>
                  </a:txBody>
                  <a:tcPr marL="4273" marR="4273" marT="4273" marB="0" anchor="b"/>
                </a:tc>
                <a:extLst>
                  <a:ext uri="{0D108BD9-81ED-4DB2-BD59-A6C34878D82A}">
                    <a16:rowId xmlns:a16="http://schemas.microsoft.com/office/drawing/2014/main" val="2371361260"/>
                  </a:ext>
                </a:extLst>
              </a:tr>
            </a:tbl>
          </a:graphicData>
        </a:graphic>
      </p:graphicFrame>
    </p:spTree>
    <p:extLst>
      <p:ext uri="{BB962C8B-B14F-4D97-AF65-F5344CB8AC3E}">
        <p14:creationId xmlns:p14="http://schemas.microsoft.com/office/powerpoint/2010/main" val="3606626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627863-2E93-1B76-08ED-2D8B19B5BEB6}"/>
              </a:ext>
            </a:extLst>
          </p:cNvPr>
          <p:cNvSpPr>
            <a:spLocks noGrp="1"/>
          </p:cNvSpPr>
          <p:nvPr>
            <p:ph type="title"/>
          </p:nvPr>
        </p:nvSpPr>
        <p:spPr/>
        <p:txBody>
          <a:bodyPr/>
          <a:lstStyle/>
          <a:p>
            <a:r>
              <a:rPr lang="en-US"/>
              <a:t>Graphite I/O Modules </a:t>
            </a:r>
          </a:p>
        </p:txBody>
      </p:sp>
      <p:sp>
        <p:nvSpPr>
          <p:cNvPr id="4" name="Rectangle 3">
            <a:extLst>
              <a:ext uri="{FF2B5EF4-FFF2-40B4-BE49-F238E27FC236}">
                <a16:creationId xmlns:a16="http://schemas.microsoft.com/office/drawing/2014/main" id="{4F77B8E5-F437-1605-5A52-E6570C122967}"/>
              </a:ext>
            </a:extLst>
          </p:cNvPr>
          <p:cNvSpPr/>
          <p:nvPr/>
        </p:nvSpPr>
        <p:spPr>
          <a:xfrm>
            <a:off x="4776853" y="91424"/>
            <a:ext cx="3825137" cy="4893647"/>
          </a:xfrm>
          <a:prstGeom prst="rect">
            <a:avLst/>
          </a:prstGeom>
          <a:solidFill>
            <a:schemeClr val="bg1"/>
          </a:solidFill>
        </p:spPr>
        <p:txBody>
          <a:bodyPr wrap="square">
            <a:spAutoFit/>
          </a:bodyPr>
          <a:lstStyle/>
          <a:p>
            <a:endParaRPr lang="en-US" sz="1200">
              <a:solidFill>
                <a:srgbClr val="6D6D6D"/>
              </a:solidFill>
              <a:latin typeface="Calibri" panose="020F0502020204030204" pitchFamily="34" charset="0"/>
              <a:ea typeface="Lato Heavy" panose="020F0502020204030203" pitchFamily="34" charset="0"/>
              <a:cs typeface="Calibri" panose="020F0502020204030204" pitchFamily="34" charset="0"/>
            </a:endParaRP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Digital input/output combo modules</a:t>
            </a:r>
            <a:endParaRPr lang="en-US" sz="1200">
              <a:solidFill>
                <a:schemeClr val="bg2"/>
              </a:solidFill>
              <a:latin typeface="Calibri" panose="020F0502020204030204" pitchFamily="34" charset="0"/>
              <a:ea typeface="Lato Heavy" panose="020F0502020204030203" pitchFamily="34" charset="0"/>
              <a:cs typeface="Calibri" panose="020F0502020204030204" pitchFamily="34" charset="0"/>
            </a:endParaRP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3"/>
              </a:rPr>
              <a:t>GMDIOR00</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- 8 Inputs, 6 Relay Outputs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4"/>
              </a:rPr>
              <a:t>GMDIOS00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I/O, 8 Inputs, 6 Solid State Outputs</a:t>
            </a:r>
            <a:endPar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hlinkClick r:id="rId5"/>
            </a:endParaRP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Analog modules</a:t>
            </a:r>
            <a:endParaRPr lang="en-US" sz="1200">
              <a:solidFill>
                <a:schemeClr val="bg2"/>
              </a:solidFill>
              <a:latin typeface="Calibri" panose="020F0502020204030204" pitchFamily="34" charset="0"/>
              <a:ea typeface="Lato Heavy" panose="020F0502020204030203"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5"/>
              </a:rPr>
              <a:t>GMINI800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- 8 DC Current Inputs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6"/>
              </a:rPr>
              <a:t>GMINV800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- 8 DC Voltage Inputs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7"/>
              </a:rPr>
              <a:t>GMUIN400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- 4 Universal Inputs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8"/>
              </a:rPr>
              <a:t>GMOUT400</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- 4 Analog Outputs</a:t>
            </a:r>
            <a:endParaRPr lang="en-US" sz="1200">
              <a:solidFill>
                <a:srgbClr val="6D6D6D"/>
              </a:solidFill>
              <a:latin typeface="Calibri" panose="020F0502020204030204" pitchFamily="34" charset="0"/>
              <a:ea typeface="Lato Heavy" panose="020F0502020204030203" pitchFamily="34" charset="0"/>
              <a:cs typeface="Calibri" panose="020F0502020204030204" pitchFamily="34" charset="0"/>
            </a:endParaRP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TC and RTD  Inputs </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9"/>
              </a:rPr>
              <a:t>GMTC8000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- 8 Thermocouple Inputs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0"/>
              </a:rPr>
              <a:t>GMRTD600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- 6 RTD Inputs</a:t>
            </a:r>
            <a:endParaRPr lang="en-US" sz="1200" b="1" u="sng">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endParaRP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Single Loop PID </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1"/>
              </a:rPr>
              <a:t>GMP1RA00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Single PID, Relay, Analog Outputs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2"/>
              </a:rPr>
              <a:t>GMP1RM00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Single PID, Relay, HCM</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3"/>
              </a:rPr>
              <a:t>GMP1SA00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Single PID, SSR, Analog Outputs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4"/>
              </a:rPr>
              <a:t>GMP1SM00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Single PID, SSR Outputs, HCM</a:t>
            </a:r>
            <a:endParaRPr lang="en-US" sz="1200">
              <a:solidFill>
                <a:srgbClr val="6D6D6D"/>
              </a:solidFill>
              <a:latin typeface="Calibri" panose="020F0502020204030204" pitchFamily="34" charset="0"/>
              <a:ea typeface="Lato Heavy" panose="020F0502020204030203" pitchFamily="34" charset="0"/>
              <a:cs typeface="Calibri" panose="020F0502020204030204" pitchFamily="34" charset="0"/>
            </a:endParaRP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DUAL Loop PID </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5"/>
              </a:rPr>
              <a:t>GMP2R000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Dual PID, Relay Outputs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6"/>
              </a:rPr>
              <a:t>GMP2RM00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Dual PID, Relay, HCM Outputs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7"/>
              </a:rPr>
              <a:t>GMP2S000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Dual PID, SSR Outputs</a:t>
            </a:r>
          </a:p>
          <a:p>
            <a:r>
              <a:rPr lang="en-US" sz="1200">
                <a:solidFill>
                  <a:srgbClr val="AB2328"/>
                </a:solidFill>
                <a:latin typeface="Calibri" panose="020F0502020204030204" pitchFamily="34" charset="0"/>
                <a:ea typeface="Lato Heavy" panose="020F0502020204030203" pitchFamily="34" charset="0"/>
                <a:cs typeface="Calibri" panose="020F0502020204030204" pitchFamily="34" charset="0"/>
                <a:hlinkClick r:id="rId18"/>
              </a:rPr>
              <a:t>GMP2SM00</a:t>
            </a:r>
            <a:r>
              <a:rPr lang="en-US" sz="1200">
                <a:solidFill>
                  <a:srgbClr val="6D6D6D"/>
                </a:solidFill>
                <a:latin typeface="Calibri" panose="020F0502020204030204" pitchFamily="34" charset="0"/>
                <a:ea typeface="Lato Heavy" panose="020F0502020204030203" pitchFamily="34" charset="0"/>
                <a:cs typeface="Calibri" panose="020F0502020204030204" pitchFamily="34" charset="0"/>
              </a:rPr>
              <a:t> </a:t>
            </a:r>
            <a:r>
              <a:rPr lang="en-US" sz="1200">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 Dual PID, SSR, HCM Outputs</a:t>
            </a: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Strain Guage </a:t>
            </a:r>
            <a:r>
              <a:rPr lang="en-US" sz="1200" b="1">
                <a:solidFill>
                  <a:schemeClr val="bg2"/>
                </a:solidFill>
                <a:latin typeface="Calibri" panose="020F0502020204030204" pitchFamily="34" charset="0"/>
                <a:ea typeface="Lato Heavy" panose="020F0502020204030203" pitchFamily="34" charset="0"/>
                <a:cs typeface="Calibri" panose="020F0502020204030204" pitchFamily="34" charset="0"/>
              </a:rPr>
              <a:t> Options</a:t>
            </a: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Comms Module</a:t>
            </a:r>
            <a:r>
              <a:rPr lang="en-US" sz="1200" b="1">
                <a:solidFill>
                  <a:schemeClr val="bg2"/>
                </a:solidFill>
                <a:latin typeface="Calibri" panose="020F0502020204030204" pitchFamily="34" charset="0"/>
                <a:ea typeface="Lato Heavy" panose="020F0502020204030203" pitchFamily="34" charset="0"/>
                <a:cs typeface="Calibri" panose="020F0502020204030204" pitchFamily="34" charset="0"/>
              </a:rPr>
              <a:t> – Options </a:t>
            </a:r>
          </a:p>
          <a:p>
            <a:r>
              <a:rPr lang="en-US" sz="1200" b="1" u="sng">
                <a:solidFill>
                  <a:schemeClr val="bg2"/>
                </a:solidFill>
                <a:latin typeface="Calibri" panose="020F0502020204030204" pitchFamily="34" charset="0"/>
                <a:ea typeface="Lato Heavy" panose="020F0502020204030203" pitchFamily="34" charset="0"/>
                <a:cs typeface="Calibri" panose="020F0502020204030204" pitchFamily="34" charset="0"/>
              </a:rPr>
              <a:t>Crimson Control </a:t>
            </a:r>
          </a:p>
        </p:txBody>
      </p:sp>
      <p:sp>
        <p:nvSpPr>
          <p:cNvPr id="6" name="TextBox 5">
            <a:extLst>
              <a:ext uri="{FF2B5EF4-FFF2-40B4-BE49-F238E27FC236}">
                <a16:creationId xmlns:a16="http://schemas.microsoft.com/office/drawing/2014/main" id="{E8C15C60-D264-E40C-620C-A464715EF492}"/>
              </a:ext>
            </a:extLst>
          </p:cNvPr>
          <p:cNvSpPr txBox="1"/>
          <p:nvPr/>
        </p:nvSpPr>
        <p:spPr>
          <a:xfrm>
            <a:off x="204853" y="2835669"/>
            <a:ext cx="4572000" cy="1631216"/>
          </a:xfrm>
          <a:prstGeom prst="rect">
            <a:avLst/>
          </a:prstGeom>
          <a:noFill/>
        </p:spPr>
        <p:txBody>
          <a:bodyPr wrap="square">
            <a:spAutoFit/>
          </a:bodyPr>
          <a:lstStyle/>
          <a:p>
            <a:pPr marL="0" indent="0" algn="ctr">
              <a:lnSpc>
                <a:spcPct val="100000"/>
              </a:lnSpc>
              <a:spcBef>
                <a:spcPts val="0"/>
              </a:spcBef>
              <a:buNone/>
            </a:pPr>
            <a:r>
              <a:rPr lang="en-US" sz="1600">
                <a:solidFill>
                  <a:schemeClr val="bg2"/>
                </a:solidFill>
                <a:latin typeface="Calibri" panose="020F0502020204030204" pitchFamily="34" charset="0"/>
                <a:ea typeface="Lato Heavy" panose="020F0502020204030203" pitchFamily="34" charset="0"/>
                <a:cs typeface="Calibri" panose="020F0502020204030204" pitchFamily="34" charset="0"/>
              </a:rPr>
              <a:t>Graphite Module Overview </a:t>
            </a:r>
          </a:p>
          <a:p>
            <a:pPr marL="171450" indent="-171450">
              <a:lnSpc>
                <a:spcPct val="100000"/>
              </a:lnSpc>
              <a:spcBef>
                <a:spcPts val="0"/>
              </a:spcBef>
              <a:buFont typeface="Arial" panose="020B0604020202020204" pitchFamily="34" charset="0"/>
              <a:buChar char="•"/>
            </a:pPr>
            <a:r>
              <a:rPr lang="en-US">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Temperature –  -40 to 75˚ C</a:t>
            </a:r>
          </a:p>
          <a:p>
            <a:pPr marL="171450" indent="-171450">
              <a:lnSpc>
                <a:spcPct val="100000"/>
              </a:lnSpc>
              <a:spcBef>
                <a:spcPts val="0"/>
              </a:spcBef>
              <a:buFont typeface="Arial" panose="020B0604020202020204" pitchFamily="34" charset="0"/>
              <a:buChar char="•"/>
            </a:pPr>
            <a:r>
              <a:rPr lang="en-US">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Control modules run independent of HMI</a:t>
            </a:r>
          </a:p>
          <a:p>
            <a:pPr marL="171450" indent="-171450">
              <a:lnSpc>
                <a:spcPct val="100000"/>
              </a:lnSpc>
              <a:spcBef>
                <a:spcPts val="0"/>
              </a:spcBef>
              <a:buFont typeface="Arial" panose="020B0604020202020204" pitchFamily="34" charset="0"/>
              <a:buChar char="•"/>
            </a:pPr>
            <a:r>
              <a:rPr lang="en-US">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Universal module is completely isolated (inputs, power and core)</a:t>
            </a:r>
          </a:p>
          <a:p>
            <a:pPr marL="171450" indent="-171450">
              <a:lnSpc>
                <a:spcPct val="100000"/>
              </a:lnSpc>
              <a:spcBef>
                <a:spcPts val="0"/>
              </a:spcBef>
              <a:buFont typeface="Arial" panose="020B0604020202020204" pitchFamily="34" charset="0"/>
              <a:buChar char="•"/>
            </a:pPr>
            <a:r>
              <a:rPr lang="en-US">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PID modules have universal inputs:</a:t>
            </a:r>
          </a:p>
          <a:p>
            <a:pPr marL="171450" lvl="1" indent="-171450">
              <a:lnSpc>
                <a:spcPct val="100000"/>
              </a:lnSpc>
              <a:spcBef>
                <a:spcPts val="0"/>
              </a:spcBef>
              <a:buFont typeface="Arial" panose="020B0604020202020204" pitchFamily="34" charset="0"/>
              <a:buChar char="•"/>
            </a:pPr>
            <a:r>
              <a:rPr lang="en-US">
                <a:solidFill>
                  <a:schemeClr val="accent4">
                    <a:lumMod val="10000"/>
                  </a:schemeClr>
                </a:solidFill>
                <a:latin typeface="Calibri" panose="020F0502020204030204" pitchFamily="34" charset="0"/>
                <a:ea typeface="Lato Heavy" panose="020F0502020204030203" pitchFamily="34" charset="0"/>
                <a:cs typeface="Calibri" panose="020F0502020204030204" pitchFamily="34" charset="0"/>
              </a:rPr>
              <a:t>TCs, RTDs, 0 – 10 VDC and process signals</a:t>
            </a:r>
          </a:p>
        </p:txBody>
      </p:sp>
      <p:pic>
        <p:nvPicPr>
          <p:cNvPr id="7" name="Picture 4" descr="https://uc58f1a7868ae49effc6e513e9b2.previews.dropboxusercontent.com/p/thumb/AAwu1MKWqLntaiWcXfkvs99I1nMtbQEtwcDBGAww0VlM86DiCs1V46pCaJKLK5-tD-Fp-JUExq5KAhLobDPi9YJ4_NUI4oMUSwvXRBIElyDoEHdXKXV-DYKUL4f9bL_mDVVp_Ba4XVrLn-OxKBnI3o-TEA1PsfOLMQh7EGYFnhaxLyV1OdCDZ-t4E8t8vchbUpNII5Z0cBZJW_G7JSv010TABsgIdiy-939rLBPWwYCuYlbnBD32G4NXykT5g1ZYGNRfsG1IBFvtsmA0q5GwxTA61ij4URUo5_4NIKOolB-c42TRSPBN9_ZB7uf4kzqDkN5BO1E0YI2aCQ8_OKBMWmsgT-NgoE90qf4CR45xlCD1L5tyh7PWR08r7ADzuyS32LM/p.png?fv_content=true&amp;size_mode=5">
            <a:extLst>
              <a:ext uri="{FF2B5EF4-FFF2-40B4-BE49-F238E27FC236}">
                <a16:creationId xmlns:a16="http://schemas.microsoft.com/office/drawing/2014/main" id="{23C6886B-4248-15BD-086E-44C2CE981D8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0465" t="28922" r="11277" b="26603"/>
          <a:stretch/>
        </p:blipFill>
        <p:spPr bwMode="auto">
          <a:xfrm>
            <a:off x="311279" y="967452"/>
            <a:ext cx="3287245" cy="186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05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100"/>
          <p:cNvSpPr txBox="1">
            <a:spLocks noGrp="1"/>
          </p:cNvSpPr>
          <p:nvPr>
            <p:ph type="body" idx="1"/>
          </p:nvPr>
        </p:nvSpPr>
        <p:spPr>
          <a:xfrm>
            <a:off x="595299" y="1206253"/>
            <a:ext cx="8237422" cy="1336263"/>
          </a:xfrm>
          <a:prstGeom prst="rect">
            <a:avLst/>
          </a:prstGeom>
          <a:noFill/>
          <a:ln>
            <a:noFill/>
          </a:ln>
        </p:spPr>
        <p:txBody>
          <a:bodyPr spcFirstLastPara="1" wrap="square" lIns="91425" tIns="45700" rIns="91425" bIns="45700" anchor="t" anchorCtr="0">
            <a:spAutoFit/>
          </a:bodyPr>
          <a:lstStyle/>
          <a:p>
            <a:pPr marL="285750" lvl="0" indent="-190500" algn="l" rtl="0">
              <a:lnSpc>
                <a:spcPct val="90000"/>
              </a:lnSpc>
              <a:spcBef>
                <a:spcPts val="0"/>
              </a:spcBef>
              <a:spcAft>
                <a:spcPts val="0"/>
              </a:spcAft>
              <a:buClr>
                <a:schemeClr val="dk1"/>
              </a:buClr>
              <a:buSzPts val="1500"/>
              <a:buFont typeface="Arial"/>
              <a:buNone/>
            </a:pPr>
            <a:endParaRPr/>
          </a:p>
        </p:txBody>
      </p:sp>
      <p:sp>
        <p:nvSpPr>
          <p:cNvPr id="1604" name="Google Shape;1604;p100"/>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endParaRPr/>
          </a:p>
        </p:txBody>
      </p:sp>
      <p:pic>
        <p:nvPicPr>
          <p:cNvPr id="1605" name="Google Shape;1605;p10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06" name="Google Shape;1606;p100"/>
          <p:cNvSpPr/>
          <p:nvPr/>
        </p:nvSpPr>
        <p:spPr>
          <a:xfrm>
            <a:off x="6235700" y="789995"/>
            <a:ext cx="2916000" cy="1044118"/>
          </a:xfrm>
          <a:prstGeom prst="rect">
            <a:avLst/>
          </a:prstGeom>
          <a:blipFill rotWithShape="1">
            <a:blip r:embed="rId4">
              <a:alphaModFix/>
            </a:blip>
            <a:stretch>
              <a:fillRect l="-231467" t="-127554" r="-46290" b="-389576"/>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Arial"/>
                <a:ea typeface="Arial"/>
                <a:cs typeface="Arial"/>
                <a:sym typeface="Arial"/>
              </a:rPr>
              <a:t>Questions?</a:t>
            </a:r>
            <a:endParaRPr sz="28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0"/>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dirty="0"/>
              <a:t>HMI Operator Panels</a:t>
            </a:r>
            <a:endParaRPr dirty="0"/>
          </a:p>
        </p:txBody>
      </p:sp>
      <p:sp>
        <p:nvSpPr>
          <p:cNvPr id="973" name="Google Shape;973;p60"/>
          <p:cNvSpPr txBox="1"/>
          <p:nvPr/>
        </p:nvSpPr>
        <p:spPr>
          <a:xfrm>
            <a:off x="428598" y="894483"/>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Data Insights Through Visualization </a:t>
            </a:r>
            <a:endParaRPr/>
          </a:p>
        </p:txBody>
      </p:sp>
      <p:sp>
        <p:nvSpPr>
          <p:cNvPr id="974" name="Google Shape;974;p60"/>
          <p:cNvSpPr txBox="1"/>
          <p:nvPr/>
        </p:nvSpPr>
        <p:spPr>
          <a:xfrm>
            <a:off x="428598" y="1443986"/>
            <a:ext cx="3748115" cy="203128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rgbClr val="333333"/>
              </a:buClr>
              <a:buSzPts val="1200"/>
              <a:buFont typeface="Arial"/>
              <a:buChar char="•"/>
            </a:pPr>
            <a:r>
              <a:rPr lang="en-US" sz="1200" dirty="0">
                <a:solidFill>
                  <a:srgbClr val="333333"/>
                </a:solidFill>
                <a:latin typeface="Calibri"/>
                <a:ea typeface="Calibri"/>
                <a:cs typeface="Calibri"/>
                <a:sym typeface="Calibri"/>
              </a:rPr>
              <a:t>Our solutions help customers optimize performance, even in the most challenging environments</a:t>
            </a:r>
            <a:endParaRPr dirty="0"/>
          </a:p>
          <a:p>
            <a:pPr marL="171450" marR="0" lvl="0" indent="-171450" algn="l" rtl="0">
              <a:lnSpc>
                <a:spcPct val="150000"/>
              </a:lnSpc>
              <a:spcBef>
                <a:spcPts val="0"/>
              </a:spcBef>
              <a:spcAft>
                <a:spcPts val="0"/>
              </a:spcAft>
              <a:buClr>
                <a:srgbClr val="333333"/>
              </a:buClr>
              <a:buSzPts val="1200"/>
              <a:buFont typeface="Arial"/>
              <a:buChar char="•"/>
            </a:pPr>
            <a:r>
              <a:rPr lang="en-US" sz="1200" b="1" dirty="0">
                <a:solidFill>
                  <a:srgbClr val="333333"/>
                </a:solidFill>
                <a:latin typeface="Calibri"/>
                <a:ea typeface="Calibri"/>
                <a:cs typeface="Calibri"/>
                <a:sym typeface="Calibri"/>
              </a:rPr>
              <a:t>Red Lion’s </a:t>
            </a:r>
            <a:r>
              <a:rPr lang="en-US" sz="1200" dirty="0">
                <a:solidFill>
                  <a:srgbClr val="333333"/>
                </a:solidFill>
                <a:latin typeface="Calibri"/>
                <a:ea typeface="Calibri"/>
                <a:cs typeface="Calibri"/>
                <a:sym typeface="Calibri"/>
              </a:rPr>
              <a:t>industry leading Operator Interfaces empower customers to:</a:t>
            </a:r>
            <a:endParaRPr dirty="0"/>
          </a:p>
          <a:p>
            <a:pPr marL="628650" marR="0" lvl="1" indent="-171450" algn="l" rtl="0">
              <a:lnSpc>
                <a:spcPct val="150000"/>
              </a:lnSpc>
              <a:spcBef>
                <a:spcPts val="0"/>
              </a:spcBef>
              <a:spcAft>
                <a:spcPts val="0"/>
              </a:spcAft>
              <a:buClr>
                <a:srgbClr val="333333"/>
              </a:buClr>
              <a:buSzPts val="1200"/>
              <a:buFont typeface="Arial"/>
              <a:buChar char="•"/>
            </a:pPr>
            <a:r>
              <a:rPr lang="en-US" sz="1200" b="0" i="0" u="none" strike="noStrike" cap="none" dirty="0">
                <a:solidFill>
                  <a:srgbClr val="333333"/>
                </a:solidFill>
                <a:latin typeface="Calibri"/>
                <a:ea typeface="Calibri"/>
                <a:cs typeface="Calibri"/>
                <a:sym typeface="Calibri"/>
              </a:rPr>
              <a:t>Acquire</a:t>
            </a:r>
            <a:endParaRPr dirty="0"/>
          </a:p>
          <a:p>
            <a:pPr marL="628650" marR="0" lvl="1" indent="-171450" algn="l" rtl="0">
              <a:lnSpc>
                <a:spcPct val="150000"/>
              </a:lnSpc>
              <a:spcBef>
                <a:spcPts val="0"/>
              </a:spcBef>
              <a:spcAft>
                <a:spcPts val="0"/>
              </a:spcAft>
              <a:buClr>
                <a:srgbClr val="333333"/>
              </a:buClr>
              <a:buSzPts val="1200"/>
              <a:buFont typeface="Arial"/>
              <a:buChar char="•"/>
            </a:pPr>
            <a:r>
              <a:rPr lang="en-US" sz="1200" b="0" i="0" u="none" strike="noStrike" cap="none" dirty="0">
                <a:solidFill>
                  <a:srgbClr val="333333"/>
                </a:solidFill>
                <a:latin typeface="Calibri"/>
                <a:ea typeface="Calibri"/>
                <a:cs typeface="Calibri"/>
                <a:sym typeface="Calibri"/>
              </a:rPr>
              <a:t>Manage</a:t>
            </a:r>
            <a:endParaRPr dirty="0"/>
          </a:p>
          <a:p>
            <a:pPr marL="628650" marR="0" lvl="1" indent="-171450" algn="l" rtl="0">
              <a:lnSpc>
                <a:spcPct val="150000"/>
              </a:lnSpc>
              <a:spcBef>
                <a:spcPts val="0"/>
              </a:spcBef>
              <a:spcAft>
                <a:spcPts val="0"/>
              </a:spcAft>
              <a:buClr>
                <a:srgbClr val="333333"/>
              </a:buClr>
              <a:buSzPts val="1200"/>
              <a:buFont typeface="Arial"/>
              <a:buChar char="•"/>
            </a:pPr>
            <a:r>
              <a:rPr lang="en-US" sz="1200" b="0" i="0" u="none" strike="noStrike" cap="none" dirty="0">
                <a:solidFill>
                  <a:srgbClr val="333333"/>
                </a:solidFill>
                <a:latin typeface="Calibri"/>
                <a:ea typeface="Calibri"/>
                <a:cs typeface="Calibri"/>
                <a:sym typeface="Calibri"/>
              </a:rPr>
              <a:t>Interact, With their data on-site or virtually. </a:t>
            </a:r>
            <a:endParaRPr dirty="0"/>
          </a:p>
        </p:txBody>
      </p:sp>
      <p:grpSp>
        <p:nvGrpSpPr>
          <p:cNvPr id="975" name="Google Shape;975;p60"/>
          <p:cNvGrpSpPr/>
          <p:nvPr/>
        </p:nvGrpSpPr>
        <p:grpSpPr>
          <a:xfrm>
            <a:off x="5076825" y="1634897"/>
            <a:ext cx="3438525" cy="1542509"/>
            <a:chOff x="4572000" y="1636559"/>
            <a:chExt cx="4135060" cy="1854972"/>
          </a:xfrm>
        </p:grpSpPr>
        <p:pic>
          <p:nvPicPr>
            <p:cNvPr id="977" name="Google Shape;977;p60" descr="A screenshot of a video game&#10;&#10;Description automatically generated with medium confidence"/>
            <p:cNvPicPr preferRelativeResize="0"/>
            <p:nvPr/>
          </p:nvPicPr>
          <p:blipFill rotWithShape="1">
            <a:blip r:embed="rId3">
              <a:alphaModFix/>
            </a:blip>
            <a:srcRect/>
            <a:stretch/>
          </p:blipFill>
          <p:spPr>
            <a:xfrm>
              <a:off x="4572000" y="1747457"/>
              <a:ext cx="1685733" cy="1328359"/>
            </a:xfrm>
            <a:prstGeom prst="rect">
              <a:avLst/>
            </a:prstGeom>
            <a:noFill/>
            <a:ln>
              <a:noFill/>
            </a:ln>
          </p:spPr>
        </p:pic>
        <p:pic>
          <p:nvPicPr>
            <p:cNvPr id="978" name="Google Shape;978;p60" descr="A picture containing text, sign, dark&#10;&#10;Description automatically generated"/>
            <p:cNvPicPr preferRelativeResize="0"/>
            <p:nvPr/>
          </p:nvPicPr>
          <p:blipFill rotWithShape="1">
            <a:blip r:embed="rId4">
              <a:alphaModFix/>
            </a:blip>
            <a:srcRect/>
            <a:stretch/>
          </p:blipFill>
          <p:spPr>
            <a:xfrm>
              <a:off x="6484736" y="1636559"/>
              <a:ext cx="2222324" cy="1854972"/>
            </a:xfrm>
            <a:prstGeom prst="rect">
              <a:avLst/>
            </a:prstGeom>
            <a:noFill/>
            <a:ln>
              <a:noFill/>
            </a:ln>
          </p:spPr>
        </p:pic>
      </p:grpSp>
      <p:pic>
        <p:nvPicPr>
          <p:cNvPr id="979" name="Google Shape;979;p60"/>
          <p:cNvPicPr preferRelativeResize="0"/>
          <p:nvPr/>
        </p:nvPicPr>
        <p:blipFill rotWithShape="1">
          <a:blip r:embed="rId5">
            <a:alphaModFix/>
          </a:blip>
          <a:srcRect/>
          <a:stretch/>
        </p:blipFill>
        <p:spPr>
          <a:xfrm>
            <a:off x="5611608" y="1171482"/>
            <a:ext cx="1746255" cy="3308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59"/>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Arial"/>
              <a:buNone/>
            </a:pPr>
            <a:r>
              <a:rPr lang="en-US"/>
              <a:t>Red Lion HMI’s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61"/>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HMI families</a:t>
            </a:r>
            <a:endParaRPr/>
          </a:p>
        </p:txBody>
      </p:sp>
      <p:sp>
        <p:nvSpPr>
          <p:cNvPr id="985" name="Google Shape;985;p61"/>
          <p:cNvSpPr txBox="1"/>
          <p:nvPr/>
        </p:nvSpPr>
        <p:spPr>
          <a:xfrm>
            <a:off x="428598" y="832461"/>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Just easy to use! </a:t>
            </a:r>
            <a:endParaRPr/>
          </a:p>
        </p:txBody>
      </p:sp>
      <p:graphicFrame>
        <p:nvGraphicFramePr>
          <p:cNvPr id="986" name="Google Shape;986;p61"/>
          <p:cNvGraphicFramePr/>
          <p:nvPr/>
        </p:nvGraphicFramePr>
        <p:xfrm>
          <a:off x="428598" y="1112881"/>
          <a:ext cx="8382025" cy="3008880"/>
        </p:xfrm>
        <a:graphic>
          <a:graphicData uri="http://schemas.openxmlformats.org/drawingml/2006/table">
            <a:tbl>
              <a:tblPr firstRow="1" bandRow="1">
                <a:noFill/>
                <a:tableStyleId>{C32E7727-349D-4345-B8BB-B3D843B21435}</a:tableStyleId>
              </a:tblPr>
              <a:tblGrid>
                <a:gridCol w="2033925">
                  <a:extLst>
                    <a:ext uri="{9D8B030D-6E8A-4147-A177-3AD203B41FA5}">
                      <a16:colId xmlns:a16="http://schemas.microsoft.com/office/drawing/2014/main" val="20000"/>
                    </a:ext>
                  </a:extLst>
                </a:gridCol>
                <a:gridCol w="2001425">
                  <a:extLst>
                    <a:ext uri="{9D8B030D-6E8A-4147-A177-3AD203B41FA5}">
                      <a16:colId xmlns:a16="http://schemas.microsoft.com/office/drawing/2014/main" val="20001"/>
                    </a:ext>
                  </a:extLst>
                </a:gridCol>
                <a:gridCol w="2331625">
                  <a:extLst>
                    <a:ext uri="{9D8B030D-6E8A-4147-A177-3AD203B41FA5}">
                      <a16:colId xmlns:a16="http://schemas.microsoft.com/office/drawing/2014/main" val="20002"/>
                    </a:ext>
                  </a:extLst>
                </a:gridCol>
                <a:gridCol w="2015050">
                  <a:extLst>
                    <a:ext uri="{9D8B030D-6E8A-4147-A177-3AD203B41FA5}">
                      <a16:colId xmlns:a16="http://schemas.microsoft.com/office/drawing/2014/main" val="20003"/>
                    </a:ext>
                  </a:extLst>
                </a:gridCol>
              </a:tblGrid>
              <a:tr h="221000">
                <a:tc>
                  <a:txBody>
                    <a:bodyPr/>
                    <a:lstStyle/>
                    <a:p>
                      <a:pPr marL="0" marR="0" lvl="0" indent="0" algn="l" rtl="0">
                        <a:spcBef>
                          <a:spcPts val="0"/>
                        </a:spcBef>
                        <a:spcAft>
                          <a:spcPts val="0"/>
                        </a:spcAft>
                        <a:buNone/>
                      </a:pPr>
                      <a:endParaRPr sz="1600"/>
                    </a:p>
                  </a:txBody>
                  <a:tcPr marL="0" marR="0" marT="0" marB="0"/>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Entry Level -Indoor only </a:t>
                      </a:r>
                      <a:endParaRPr/>
                    </a:p>
                  </a:txBody>
                  <a:tcPr marL="0" marR="0" marT="0" marB="0" anchor="ctr"/>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Advanced Features </a:t>
                      </a:r>
                      <a:endParaRPr/>
                    </a:p>
                  </a:txBody>
                  <a:tcPr marL="0" marR="0" marT="0" marB="0" anchor="ctr"/>
                </a:tc>
                <a:tc>
                  <a:txBody>
                    <a:bodyPr/>
                    <a:lstStyle/>
                    <a:p>
                      <a:pPr marL="0" marR="0" lvl="0" indent="0" algn="ctr" rtl="0">
                        <a:lnSpc>
                          <a:spcPct val="100000"/>
                        </a:lnSpc>
                        <a:spcBef>
                          <a:spcPts val="0"/>
                        </a:spcBef>
                        <a:spcAft>
                          <a:spcPts val="0"/>
                        </a:spcAft>
                        <a:buClr>
                          <a:schemeClr val="lt1"/>
                        </a:buClr>
                        <a:buSzPts val="1100"/>
                        <a:buFont typeface="Calibri"/>
                        <a:buNone/>
                      </a:pPr>
                      <a:r>
                        <a:rPr lang="en-US" sz="1100">
                          <a:solidFill>
                            <a:schemeClr val="lt1"/>
                          </a:solidFill>
                        </a:rPr>
                        <a:t>Ruggedized W/Advanced Features </a:t>
                      </a:r>
                      <a:endParaRPr/>
                    </a:p>
                  </a:txBody>
                  <a:tcPr marL="0" marR="0" marT="0" marB="0" anchor="ctr"/>
                </a:tc>
                <a:extLst>
                  <a:ext uri="{0D108BD9-81ED-4DB2-BD59-A6C34878D82A}">
                    <a16:rowId xmlns:a16="http://schemas.microsoft.com/office/drawing/2014/main" val="10000"/>
                  </a:ext>
                </a:extLst>
              </a:tr>
              <a:tr h="164700">
                <a:tc>
                  <a:txBody>
                    <a:bodyPr/>
                    <a:lstStyle/>
                    <a:p>
                      <a:pPr marL="0" marR="0" lvl="0" indent="0" algn="l" rtl="0">
                        <a:lnSpc>
                          <a:spcPct val="100000"/>
                        </a:lnSpc>
                        <a:spcBef>
                          <a:spcPts val="0"/>
                        </a:spcBef>
                        <a:spcAft>
                          <a:spcPts val="0"/>
                        </a:spcAft>
                        <a:buClr>
                          <a:srgbClr val="1B365D"/>
                        </a:buClr>
                        <a:buSzPts val="1100"/>
                        <a:buFont typeface="Calibri"/>
                        <a:buNone/>
                      </a:pPr>
                      <a:r>
                        <a:rPr lang="en-US" sz="1100" b="1">
                          <a:solidFill>
                            <a:srgbClr val="1B365D"/>
                          </a:solidFill>
                        </a:rPr>
                        <a:t>Features </a:t>
                      </a:r>
                      <a:endParaRPr/>
                    </a:p>
                  </a:txBody>
                  <a:tcPr marL="7200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CR1000 </a:t>
                      </a:r>
                      <a:endParaRPr/>
                    </a:p>
                  </a:txBody>
                  <a:tcPr marL="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CR3000 </a:t>
                      </a:r>
                      <a:endParaRPr/>
                    </a:p>
                  </a:txBody>
                  <a:tcPr marL="0" marR="0" marT="36000" marB="0">
                    <a:solidFill>
                      <a:schemeClr val="lt2"/>
                    </a:solidFill>
                  </a:tcPr>
                </a:tc>
                <a:tc>
                  <a:txBody>
                    <a:bodyPr/>
                    <a:lstStyle/>
                    <a:p>
                      <a:pPr marL="0" marR="0" lvl="0" indent="0" algn="ctr" rtl="0">
                        <a:lnSpc>
                          <a:spcPct val="100000"/>
                        </a:lnSpc>
                        <a:spcBef>
                          <a:spcPts val="0"/>
                        </a:spcBef>
                        <a:spcAft>
                          <a:spcPts val="0"/>
                        </a:spcAft>
                        <a:buClr>
                          <a:srgbClr val="1B365D"/>
                        </a:buClr>
                        <a:buSzPts val="1100"/>
                        <a:buFont typeface="Calibri"/>
                        <a:buNone/>
                      </a:pPr>
                      <a:r>
                        <a:rPr lang="en-US" sz="1100" b="1">
                          <a:solidFill>
                            <a:srgbClr val="1B365D"/>
                          </a:solidFill>
                        </a:rPr>
                        <a:t>Graphite HMIs </a:t>
                      </a:r>
                      <a:endParaRPr/>
                    </a:p>
                  </a:txBody>
                  <a:tcPr marL="0" marR="0" marT="36000" marB="0">
                    <a:solidFill>
                      <a:schemeClr val="lt2"/>
                    </a:solidFill>
                  </a:tcPr>
                </a:tc>
                <a:extLst>
                  <a:ext uri="{0D108BD9-81ED-4DB2-BD59-A6C34878D82A}">
                    <a16:rowId xmlns:a16="http://schemas.microsoft.com/office/drawing/2014/main" val="10001"/>
                  </a:ext>
                </a:extLst>
              </a:tr>
              <a:tr h="290075">
                <a:tc>
                  <a:txBody>
                    <a:bodyPr/>
                    <a:lstStyle/>
                    <a:p>
                      <a:pPr marL="0" marR="0" lvl="0" indent="0" algn="l" rtl="0">
                        <a:lnSpc>
                          <a:spcPct val="100000"/>
                        </a:lnSpc>
                        <a:spcBef>
                          <a:spcPts val="0"/>
                        </a:spcBef>
                        <a:spcAft>
                          <a:spcPts val="0"/>
                        </a:spcAft>
                        <a:buClr>
                          <a:srgbClr val="1B365D"/>
                        </a:buClr>
                        <a:buSzPts val="900"/>
                        <a:buFont typeface="Calibri"/>
                        <a:buNone/>
                      </a:pPr>
                      <a:r>
                        <a:rPr lang="en-US" sz="900" b="1">
                          <a:solidFill>
                            <a:srgbClr val="1B365D"/>
                          </a:solidFill>
                        </a:rPr>
                        <a:t>Sizes </a:t>
                      </a:r>
                      <a:endParaRPr/>
                    </a:p>
                  </a:txBody>
                  <a:tcPr marL="72000" marR="0" marT="36000" marB="0" anchor="ctr"/>
                </a:tc>
                <a:tc>
                  <a:txBody>
                    <a:bodyPr/>
                    <a:lstStyle/>
                    <a:p>
                      <a:pPr marL="0" marR="0" lvl="0" indent="0" algn="l" rtl="0">
                        <a:lnSpc>
                          <a:spcPct val="100000"/>
                        </a:lnSpc>
                        <a:spcBef>
                          <a:spcPts val="0"/>
                        </a:spcBef>
                        <a:spcAft>
                          <a:spcPts val="0"/>
                        </a:spcAft>
                        <a:buClr>
                          <a:srgbClr val="1B365D"/>
                        </a:buClr>
                        <a:buSzPts val="900"/>
                        <a:buFont typeface="Calibri"/>
                        <a:buNone/>
                      </a:pPr>
                      <a:r>
                        <a:rPr lang="en-US" sz="900" b="1">
                          <a:solidFill>
                            <a:srgbClr val="1B365D"/>
                          </a:solidFill>
                        </a:rPr>
                        <a:t>4", 7", 10" Indoor Only </a:t>
                      </a:r>
                      <a:endParaRPr/>
                    </a:p>
                  </a:txBody>
                  <a:tcPr marL="72000" marR="0" marT="36000" marB="0" anchor="ctr"/>
                </a:tc>
                <a:tc>
                  <a:txBody>
                    <a:bodyPr/>
                    <a:lstStyle/>
                    <a:p>
                      <a:pPr marL="0" marR="0" lvl="0" indent="0" algn="l" rtl="0">
                        <a:lnSpc>
                          <a:spcPct val="100000"/>
                        </a:lnSpc>
                        <a:spcBef>
                          <a:spcPts val="0"/>
                        </a:spcBef>
                        <a:spcAft>
                          <a:spcPts val="0"/>
                        </a:spcAft>
                        <a:buClr>
                          <a:srgbClr val="1B365D"/>
                        </a:buClr>
                        <a:buSzPts val="900"/>
                        <a:buFont typeface="Calibri"/>
                        <a:buNone/>
                      </a:pPr>
                      <a:r>
                        <a:rPr lang="en-US" sz="900" b="1">
                          <a:solidFill>
                            <a:srgbClr val="1B365D"/>
                          </a:solidFill>
                        </a:rPr>
                        <a:t>4", 7", 10", 15" Indoor Only </a:t>
                      </a:r>
                      <a:endParaRPr/>
                    </a:p>
                  </a:txBody>
                  <a:tcPr marL="72000" marR="0" marT="36000" marB="0" anchor="ctr"/>
                </a:tc>
                <a:tc>
                  <a:txBody>
                    <a:bodyPr/>
                    <a:lstStyle/>
                    <a:p>
                      <a:pPr marL="0" marR="0" lvl="0" indent="0" algn="l" rtl="0">
                        <a:spcBef>
                          <a:spcPts val="0"/>
                        </a:spcBef>
                        <a:spcAft>
                          <a:spcPts val="0"/>
                        </a:spcAft>
                        <a:buNone/>
                      </a:pPr>
                      <a:r>
                        <a:rPr lang="en-US" sz="900" b="1">
                          <a:solidFill>
                            <a:srgbClr val="1B365D"/>
                          </a:solidFill>
                        </a:rPr>
                        <a:t>Indoor 7", 9", 10", 12", 15" </a:t>
                      </a:r>
                      <a:endParaRPr/>
                    </a:p>
                    <a:p>
                      <a:pPr marL="0" marR="0" lvl="0" indent="0" algn="l" rtl="0">
                        <a:spcBef>
                          <a:spcPts val="0"/>
                        </a:spcBef>
                        <a:spcAft>
                          <a:spcPts val="0"/>
                        </a:spcAft>
                        <a:buNone/>
                      </a:pPr>
                      <a:r>
                        <a:rPr lang="en-US" sz="900" b="1">
                          <a:solidFill>
                            <a:srgbClr val="1B365D"/>
                          </a:solidFill>
                        </a:rPr>
                        <a:t>Outdoor 7", 10", 12" </a:t>
                      </a:r>
                      <a:endParaRPr/>
                    </a:p>
                  </a:txBody>
                  <a:tcPr marL="72000" marR="0" marT="36000" marB="0" anchor="ctr"/>
                </a:tc>
                <a:extLst>
                  <a:ext uri="{0D108BD9-81ED-4DB2-BD59-A6C34878D82A}">
                    <a16:rowId xmlns:a16="http://schemas.microsoft.com/office/drawing/2014/main" val="10002"/>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Serial Ports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2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4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4 </a:t>
                      </a:r>
                      <a:endParaRPr/>
                    </a:p>
                  </a:txBody>
                  <a:tcPr marL="72000" marR="0" marT="36000" marB="0"/>
                </a:tc>
                <a:extLst>
                  <a:ext uri="{0D108BD9-81ED-4DB2-BD59-A6C34878D82A}">
                    <a16:rowId xmlns:a16="http://schemas.microsoft.com/office/drawing/2014/main" val="10003"/>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Ethernet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1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2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2 </a:t>
                      </a:r>
                      <a:endParaRPr/>
                    </a:p>
                  </a:txBody>
                  <a:tcPr marL="72000" marR="0" marT="36000" marB="0"/>
                </a:tc>
                <a:extLst>
                  <a:ext uri="{0D108BD9-81ED-4DB2-BD59-A6C34878D82A}">
                    <a16:rowId xmlns:a16="http://schemas.microsoft.com/office/drawing/2014/main" val="10004"/>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USB Host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2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2</a:t>
                      </a:r>
                      <a:endParaRPr/>
                    </a:p>
                  </a:txBody>
                  <a:tcPr marL="72000" marR="0" marT="36000" marB="0"/>
                </a:tc>
                <a:extLst>
                  <a:ext uri="{0D108BD9-81ED-4DB2-BD59-A6C34878D82A}">
                    <a16:rowId xmlns:a16="http://schemas.microsoft.com/office/drawing/2014/main" val="10005"/>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Programmed with Crimson 3.1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6"/>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C-Type User Programming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7"/>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Crimson Control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8"/>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MQTT Cloud Hooks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09"/>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OPC-UA Client / Server/ HA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10"/>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Protocol Converter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11"/>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Simultaneous Conversions (max)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6</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15</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20</a:t>
                      </a:r>
                      <a:endParaRPr/>
                    </a:p>
                  </a:txBody>
                  <a:tcPr marL="72000" marR="0" marT="36000" marB="0"/>
                </a:tc>
                <a:extLst>
                  <a:ext uri="{0D108BD9-81ED-4DB2-BD59-A6C34878D82A}">
                    <a16:rowId xmlns:a16="http://schemas.microsoft.com/office/drawing/2014/main" val="10012"/>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Web Server, FTP, Data Logging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Yes</a:t>
                      </a:r>
                      <a:endParaRPr/>
                    </a:p>
                  </a:txBody>
                  <a:tcPr marL="72000" marR="0" marT="36000" marB="0"/>
                </a:tc>
                <a:extLst>
                  <a:ext uri="{0D108BD9-81ED-4DB2-BD59-A6C34878D82A}">
                    <a16:rowId xmlns:a16="http://schemas.microsoft.com/office/drawing/2014/main" val="10013"/>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Expansion Ports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No</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1</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Up to 8</a:t>
                      </a:r>
                      <a:endParaRPr/>
                    </a:p>
                  </a:txBody>
                  <a:tcPr marL="72000" marR="0" marT="36000" marB="0"/>
                </a:tc>
                <a:extLst>
                  <a:ext uri="{0D108BD9-81ED-4DB2-BD59-A6C34878D82A}">
                    <a16:rowId xmlns:a16="http://schemas.microsoft.com/office/drawing/2014/main" val="10014"/>
                  </a:ext>
                </a:extLst>
              </a:tr>
              <a:tr h="152375">
                <a:tc>
                  <a:txBody>
                    <a:bodyPr/>
                    <a:lstStyle/>
                    <a:p>
                      <a:pPr marL="0" marR="0" lvl="0" indent="0" algn="l" rtl="0">
                        <a:lnSpc>
                          <a:spcPct val="100000"/>
                        </a:lnSpc>
                        <a:spcBef>
                          <a:spcPts val="0"/>
                        </a:spcBef>
                        <a:spcAft>
                          <a:spcPts val="0"/>
                        </a:spcAft>
                        <a:buClr>
                          <a:srgbClr val="1B365D"/>
                        </a:buClr>
                        <a:buSzPts val="800"/>
                        <a:buFont typeface="Calibri"/>
                        <a:buNone/>
                      </a:pPr>
                      <a:r>
                        <a:rPr lang="en-US" sz="800" b="0">
                          <a:solidFill>
                            <a:srgbClr val="1B365D"/>
                          </a:solidFill>
                        </a:rPr>
                        <a:t>Temperature Range </a:t>
                      </a:r>
                      <a:endParaRPr/>
                    </a:p>
                  </a:txBody>
                  <a:tcPr marL="72000" marR="0" marT="36000" marB="0"/>
                </a:tc>
                <a:tc>
                  <a:txBody>
                    <a:bodyPr/>
                    <a:lstStyle/>
                    <a:p>
                      <a:pPr marL="0" marR="0" lvl="0" indent="0" algn="l" rtl="0">
                        <a:spcBef>
                          <a:spcPts val="0"/>
                        </a:spcBef>
                        <a:spcAft>
                          <a:spcPts val="0"/>
                        </a:spcAft>
                        <a:buNone/>
                      </a:pPr>
                      <a:r>
                        <a:rPr lang="en-US" sz="900" b="0">
                          <a:solidFill>
                            <a:srgbClr val="1B365D"/>
                          </a:solidFill>
                        </a:rPr>
                        <a:t>- 10 deg to 50 deg * C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- 10 deg to 50 deg * C </a:t>
                      </a:r>
                      <a:endParaRPr/>
                    </a:p>
                  </a:txBody>
                  <a:tcPr marL="72000" marR="0" marT="36000" marB="0"/>
                </a:tc>
                <a:tc>
                  <a:txBody>
                    <a:bodyPr/>
                    <a:lstStyle/>
                    <a:p>
                      <a:pPr marL="0" marR="0" lvl="0" indent="0" algn="l" rtl="0">
                        <a:lnSpc>
                          <a:spcPct val="100000"/>
                        </a:lnSpc>
                        <a:spcBef>
                          <a:spcPts val="0"/>
                        </a:spcBef>
                        <a:spcAft>
                          <a:spcPts val="0"/>
                        </a:spcAft>
                        <a:buClr>
                          <a:srgbClr val="1B365D"/>
                        </a:buClr>
                        <a:buSzPts val="900"/>
                        <a:buFont typeface="Calibri"/>
                        <a:buNone/>
                      </a:pPr>
                      <a:r>
                        <a:rPr lang="en-US" sz="900" b="0">
                          <a:solidFill>
                            <a:srgbClr val="1B365D"/>
                          </a:solidFill>
                        </a:rPr>
                        <a:t>- 20 deg to 60 deg * C</a:t>
                      </a:r>
                      <a:endParaRPr/>
                    </a:p>
                  </a:txBody>
                  <a:tcPr marL="72000" marR="0" marT="36000" marB="0"/>
                </a:tc>
                <a:extLst>
                  <a:ext uri="{0D108BD9-81ED-4DB2-BD59-A6C34878D82A}">
                    <a16:rowId xmlns:a16="http://schemas.microsoft.com/office/drawing/2014/main" val="10015"/>
                  </a:ext>
                </a:extLst>
              </a:tr>
            </a:tbl>
          </a:graphicData>
        </a:graphic>
      </p:graphicFrame>
      <p:grpSp>
        <p:nvGrpSpPr>
          <p:cNvPr id="987" name="Google Shape;987;p61"/>
          <p:cNvGrpSpPr/>
          <p:nvPr/>
        </p:nvGrpSpPr>
        <p:grpSpPr>
          <a:xfrm>
            <a:off x="4249034" y="4157044"/>
            <a:ext cx="2028641" cy="942066"/>
            <a:chOff x="7686729" y="3164456"/>
            <a:chExt cx="3880047" cy="1623384"/>
          </a:xfrm>
        </p:grpSpPr>
        <p:pic>
          <p:nvPicPr>
            <p:cNvPr id="988" name="Google Shape;988;p61"/>
            <p:cNvPicPr preferRelativeResize="0"/>
            <p:nvPr/>
          </p:nvPicPr>
          <p:blipFill rotWithShape="1">
            <a:blip r:embed="rId3">
              <a:alphaModFix/>
            </a:blip>
            <a:srcRect/>
            <a:stretch/>
          </p:blipFill>
          <p:spPr>
            <a:xfrm>
              <a:off x="9895958" y="3164456"/>
              <a:ext cx="1670818" cy="1623384"/>
            </a:xfrm>
            <a:prstGeom prst="rect">
              <a:avLst/>
            </a:prstGeom>
            <a:noFill/>
            <a:ln>
              <a:noFill/>
            </a:ln>
          </p:spPr>
        </p:pic>
        <p:pic>
          <p:nvPicPr>
            <p:cNvPr id="989" name="Google Shape;989;p61"/>
            <p:cNvPicPr preferRelativeResize="0"/>
            <p:nvPr/>
          </p:nvPicPr>
          <p:blipFill rotWithShape="1">
            <a:blip r:embed="rId4">
              <a:alphaModFix/>
            </a:blip>
            <a:srcRect/>
            <a:stretch/>
          </p:blipFill>
          <p:spPr>
            <a:xfrm>
              <a:off x="9067800" y="3355545"/>
              <a:ext cx="1296788" cy="1241207"/>
            </a:xfrm>
            <a:prstGeom prst="rect">
              <a:avLst/>
            </a:prstGeom>
            <a:noFill/>
            <a:ln>
              <a:noFill/>
            </a:ln>
          </p:spPr>
        </p:pic>
        <p:pic>
          <p:nvPicPr>
            <p:cNvPr id="990" name="Google Shape;990;p61"/>
            <p:cNvPicPr preferRelativeResize="0"/>
            <p:nvPr/>
          </p:nvPicPr>
          <p:blipFill rotWithShape="1">
            <a:blip r:embed="rId5">
              <a:alphaModFix/>
            </a:blip>
            <a:srcRect/>
            <a:stretch/>
          </p:blipFill>
          <p:spPr>
            <a:xfrm>
              <a:off x="8257719" y="3528825"/>
              <a:ext cx="1035336" cy="894647"/>
            </a:xfrm>
            <a:prstGeom prst="rect">
              <a:avLst/>
            </a:prstGeom>
            <a:noFill/>
            <a:ln>
              <a:noFill/>
            </a:ln>
          </p:spPr>
        </p:pic>
        <p:pic>
          <p:nvPicPr>
            <p:cNvPr id="991" name="Google Shape;991;p61"/>
            <p:cNvPicPr preferRelativeResize="0"/>
            <p:nvPr/>
          </p:nvPicPr>
          <p:blipFill rotWithShape="1">
            <a:blip r:embed="rId6">
              <a:alphaModFix/>
            </a:blip>
            <a:srcRect/>
            <a:stretch/>
          </p:blipFill>
          <p:spPr>
            <a:xfrm>
              <a:off x="7686729" y="3655201"/>
              <a:ext cx="699338" cy="641895"/>
            </a:xfrm>
            <a:prstGeom prst="rect">
              <a:avLst/>
            </a:prstGeom>
            <a:noFill/>
            <a:ln>
              <a:noFill/>
            </a:ln>
          </p:spPr>
        </p:pic>
      </p:grpSp>
      <p:grpSp>
        <p:nvGrpSpPr>
          <p:cNvPr id="992" name="Google Shape;992;p61"/>
          <p:cNvGrpSpPr/>
          <p:nvPr/>
        </p:nvGrpSpPr>
        <p:grpSpPr>
          <a:xfrm>
            <a:off x="1198450" y="4141510"/>
            <a:ext cx="2001464" cy="955856"/>
            <a:chOff x="9001367" y="5184885"/>
            <a:chExt cx="2751391" cy="1318241"/>
          </a:xfrm>
        </p:grpSpPr>
        <p:pic>
          <p:nvPicPr>
            <p:cNvPr id="993" name="Google Shape;993;p61"/>
            <p:cNvPicPr preferRelativeResize="0"/>
            <p:nvPr/>
          </p:nvPicPr>
          <p:blipFill rotWithShape="1">
            <a:blip r:embed="rId7">
              <a:alphaModFix/>
            </a:blip>
            <a:srcRect/>
            <a:stretch/>
          </p:blipFill>
          <p:spPr>
            <a:xfrm>
              <a:off x="10372505" y="5184885"/>
              <a:ext cx="1380253" cy="1318241"/>
            </a:xfrm>
            <a:prstGeom prst="rect">
              <a:avLst/>
            </a:prstGeom>
            <a:noFill/>
            <a:ln>
              <a:noFill/>
            </a:ln>
          </p:spPr>
        </p:pic>
        <p:pic>
          <p:nvPicPr>
            <p:cNvPr id="994" name="Google Shape;994;p61"/>
            <p:cNvPicPr preferRelativeResize="0"/>
            <p:nvPr/>
          </p:nvPicPr>
          <p:blipFill rotWithShape="1">
            <a:blip r:embed="rId8">
              <a:alphaModFix/>
            </a:blip>
            <a:srcRect/>
            <a:stretch/>
          </p:blipFill>
          <p:spPr>
            <a:xfrm>
              <a:off x="9645856" y="5329598"/>
              <a:ext cx="1032514" cy="1028815"/>
            </a:xfrm>
            <a:prstGeom prst="rect">
              <a:avLst/>
            </a:prstGeom>
            <a:noFill/>
            <a:ln>
              <a:noFill/>
            </a:ln>
          </p:spPr>
        </p:pic>
        <p:pic>
          <p:nvPicPr>
            <p:cNvPr id="995" name="Google Shape;995;p61"/>
            <p:cNvPicPr preferRelativeResize="0"/>
            <p:nvPr/>
          </p:nvPicPr>
          <p:blipFill rotWithShape="1">
            <a:blip r:embed="rId9">
              <a:alphaModFix/>
            </a:blip>
            <a:srcRect/>
            <a:stretch/>
          </p:blipFill>
          <p:spPr>
            <a:xfrm>
              <a:off x="9001367" y="5468968"/>
              <a:ext cx="828392" cy="750075"/>
            </a:xfrm>
            <a:prstGeom prst="rect">
              <a:avLst/>
            </a:prstGeom>
            <a:noFill/>
            <a:ln>
              <a:noFill/>
            </a:ln>
          </p:spPr>
        </p:pic>
      </p:grpSp>
      <p:pic>
        <p:nvPicPr>
          <p:cNvPr id="996" name="Google Shape;996;p61"/>
          <p:cNvPicPr preferRelativeResize="0"/>
          <p:nvPr/>
        </p:nvPicPr>
        <p:blipFill rotWithShape="1">
          <a:blip r:embed="rId10">
            <a:alphaModFix/>
          </a:blip>
          <a:srcRect/>
          <a:stretch/>
        </p:blipFill>
        <p:spPr>
          <a:xfrm>
            <a:off x="7067081" y="4186979"/>
            <a:ext cx="1448269" cy="8649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62"/>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300"/>
              <a:buFont typeface="Arial"/>
              <a:buNone/>
            </a:pPr>
            <a:r>
              <a:rPr lang="en-US"/>
              <a:t>CR1000 HMI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63"/>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CR1000 HMI’s</a:t>
            </a:r>
            <a:endParaRPr/>
          </a:p>
        </p:txBody>
      </p:sp>
      <p:sp>
        <p:nvSpPr>
          <p:cNvPr id="1007" name="Google Shape;1007;p63"/>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Entry Level – Indoor Only </a:t>
            </a:r>
            <a:endParaRPr/>
          </a:p>
        </p:txBody>
      </p:sp>
      <p:sp>
        <p:nvSpPr>
          <p:cNvPr id="1008" name="Google Shape;1008;p63"/>
          <p:cNvSpPr txBox="1"/>
          <p:nvPr/>
        </p:nvSpPr>
        <p:spPr>
          <a:xfrm>
            <a:off x="680133" y="1277387"/>
            <a:ext cx="1877026" cy="847155"/>
          </a:xfrm>
          <a:prstGeom prst="rect">
            <a:avLst/>
          </a:prstGeom>
          <a:noFill/>
          <a:ln>
            <a:noFill/>
          </a:ln>
        </p:spPr>
        <p:txBody>
          <a:bodyPr spcFirstLastPara="1" wrap="square" lIns="91425" tIns="45700" rIns="91425" bIns="45700" anchor="t" anchorCtr="0">
            <a:spAutoFit/>
          </a:bodyPr>
          <a:lstStyle/>
          <a:p>
            <a:pPr marL="0" marR="0" lvl="1" indent="0" algn="r" rtl="0">
              <a:lnSpc>
                <a:spcPct val="90000"/>
              </a:lnSpc>
              <a:spcBef>
                <a:spcPts val="0"/>
              </a:spcBef>
              <a:spcAft>
                <a:spcPts val="0"/>
              </a:spcAft>
              <a:buNone/>
            </a:pPr>
            <a:r>
              <a:rPr lang="en-US" sz="1200" b="1">
                <a:solidFill>
                  <a:srgbClr val="1B365D"/>
                </a:solidFill>
                <a:latin typeface="Calibri"/>
                <a:ea typeface="Calibri"/>
                <a:cs typeface="Calibri"/>
                <a:sym typeface="Calibri"/>
              </a:rPr>
              <a:t>D</a:t>
            </a:r>
            <a:r>
              <a:rPr lang="en-US" sz="1200" b="1" i="0" u="none" strike="noStrike" cap="none">
                <a:solidFill>
                  <a:srgbClr val="1B365D"/>
                </a:solidFill>
                <a:latin typeface="Calibri"/>
                <a:ea typeface="Calibri"/>
                <a:cs typeface="Calibri"/>
                <a:sym typeface="Calibri"/>
              </a:rPr>
              <a:t>isplay options</a:t>
            </a:r>
            <a:endParaRPr sz="1200" b="0" i="0" u="none" strike="noStrike" cap="none">
              <a:solidFill>
                <a:srgbClr val="000000"/>
              </a:solidFill>
              <a:latin typeface="Calibri"/>
              <a:ea typeface="Calibri"/>
              <a:cs typeface="Calibri"/>
              <a:sym typeface="Calibri"/>
            </a:endParaRPr>
          </a:p>
          <a:p>
            <a:pPr marL="0" marR="0" lvl="1" indent="0" algn="r" rtl="0">
              <a:lnSpc>
                <a:spcPct val="90000"/>
              </a:lnSpc>
              <a:spcBef>
                <a:spcPts val="180"/>
              </a:spcBef>
              <a:spcAft>
                <a:spcPts val="0"/>
              </a:spcAft>
              <a:buNone/>
            </a:pPr>
            <a:r>
              <a:rPr lang="en-US" sz="900" b="0" i="0" u="none" strike="noStrike" cap="none">
                <a:solidFill>
                  <a:srgbClr val="000000"/>
                </a:solidFill>
                <a:latin typeface="Calibri"/>
                <a:ea typeface="Calibri"/>
                <a:cs typeface="Calibri"/>
                <a:sym typeface="Calibri"/>
              </a:rPr>
              <a:t>4.3 inch</a:t>
            </a:r>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7 inch</a:t>
            </a:r>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10.4 inch</a:t>
            </a:r>
            <a:endParaRPr sz="900" b="1" i="0" u="none" strike="noStrike" cap="none">
              <a:solidFill>
                <a:srgbClr val="000000"/>
              </a:solidFill>
              <a:latin typeface="Calibri"/>
              <a:ea typeface="Calibri"/>
              <a:cs typeface="Calibri"/>
              <a:sym typeface="Calibri"/>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Up to 800x600 resolution</a:t>
            </a:r>
            <a:endParaRPr sz="1100" b="1" i="0" u="none" strike="noStrike" cap="none">
              <a:solidFill>
                <a:srgbClr val="000000"/>
              </a:solidFill>
              <a:latin typeface="Calibri"/>
              <a:ea typeface="Calibri"/>
              <a:cs typeface="Calibri"/>
              <a:sym typeface="Calibri"/>
            </a:endParaRPr>
          </a:p>
        </p:txBody>
      </p:sp>
      <p:sp>
        <p:nvSpPr>
          <p:cNvPr id="1009" name="Google Shape;1009;p63"/>
          <p:cNvSpPr txBox="1"/>
          <p:nvPr/>
        </p:nvSpPr>
        <p:spPr>
          <a:xfrm>
            <a:off x="6488600" y="1277387"/>
            <a:ext cx="2018263" cy="971804"/>
          </a:xfrm>
          <a:prstGeom prst="rect">
            <a:avLst/>
          </a:prstGeom>
          <a:noFill/>
          <a:ln>
            <a:noFill/>
          </a:ln>
        </p:spPr>
        <p:txBody>
          <a:bodyPr spcFirstLastPara="1" wrap="square" lIns="91425" tIns="45700" rIns="91425" bIns="45700" anchor="t" anchorCtr="0">
            <a:spAutoFit/>
          </a:bodyPr>
          <a:lstStyle/>
          <a:p>
            <a:pPr marL="0" marR="0" lvl="1" indent="0" algn="l" rtl="0">
              <a:lnSpc>
                <a:spcPct val="90000"/>
              </a:lnSpc>
              <a:spcBef>
                <a:spcPts val="0"/>
              </a:spcBef>
              <a:spcAft>
                <a:spcPts val="0"/>
              </a:spcAft>
              <a:buNone/>
            </a:pPr>
            <a:r>
              <a:rPr lang="en-US" sz="1200" b="1" i="0" u="none" strike="noStrike" cap="none">
                <a:solidFill>
                  <a:srgbClr val="1B365D"/>
                </a:solidFill>
                <a:latin typeface="Calibri"/>
                <a:ea typeface="Calibri"/>
                <a:cs typeface="Calibri"/>
                <a:sym typeface="Calibri"/>
              </a:rPr>
              <a:t>Increased connectivity</a:t>
            </a:r>
            <a:endParaRPr sz="1200" b="0" i="0" u="none" strike="noStrike" cap="none">
              <a:solidFill>
                <a:srgbClr val="000000"/>
              </a:solidFill>
              <a:latin typeface="Calibri"/>
              <a:ea typeface="Calibri"/>
              <a:cs typeface="Calibri"/>
              <a:sym typeface="Calibri"/>
            </a:endParaRPr>
          </a:p>
          <a:p>
            <a:pPr marL="0" marR="0" lvl="1" indent="0" algn="l" rtl="0">
              <a:lnSpc>
                <a:spcPct val="90000"/>
              </a:lnSpc>
              <a:spcBef>
                <a:spcPts val="180"/>
              </a:spcBef>
              <a:spcAft>
                <a:spcPts val="0"/>
              </a:spcAft>
              <a:buNone/>
            </a:pPr>
            <a:r>
              <a:rPr lang="en-US" sz="900" b="0" i="0" u="none" strike="noStrike" cap="none">
                <a:solidFill>
                  <a:srgbClr val="000000"/>
                </a:solidFill>
                <a:latin typeface="Calibri"/>
                <a:ea typeface="Calibri"/>
                <a:cs typeface="Calibri"/>
                <a:sym typeface="Calibri"/>
              </a:rPr>
              <a:t>1 10/100 Ethernet port</a:t>
            </a:r>
            <a:endParaRPr/>
          </a:p>
          <a:p>
            <a:pPr marL="0" marR="0" lvl="1" indent="0" algn="l"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1 RS-232 serial port</a:t>
            </a:r>
            <a:endParaRPr/>
          </a:p>
          <a:p>
            <a:pPr marL="0" marR="0" lvl="1" indent="0" algn="l"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1 RS-232 / RS-485 serial port</a:t>
            </a:r>
            <a:endParaRPr/>
          </a:p>
          <a:p>
            <a:pPr marL="0" marR="0" lvl="1" indent="0" algn="l"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1 USB device port for upload/download</a:t>
            </a:r>
            <a:endParaRPr/>
          </a:p>
        </p:txBody>
      </p:sp>
      <p:sp>
        <p:nvSpPr>
          <p:cNvPr id="1010" name="Google Shape;1010;p63"/>
          <p:cNvSpPr txBox="1"/>
          <p:nvPr/>
        </p:nvSpPr>
        <p:spPr>
          <a:xfrm>
            <a:off x="467697" y="3466733"/>
            <a:ext cx="2094036" cy="826380"/>
          </a:xfrm>
          <a:prstGeom prst="rect">
            <a:avLst/>
          </a:prstGeom>
          <a:noFill/>
          <a:ln>
            <a:noFill/>
          </a:ln>
        </p:spPr>
        <p:txBody>
          <a:bodyPr spcFirstLastPara="1" wrap="square" lIns="91425" tIns="45700" rIns="91425" bIns="45700" anchor="t" anchorCtr="0">
            <a:spAutoFit/>
          </a:bodyPr>
          <a:lstStyle/>
          <a:p>
            <a:pPr marL="0" marR="0" lvl="1" indent="0" algn="r" rtl="0">
              <a:lnSpc>
                <a:spcPct val="90000"/>
              </a:lnSpc>
              <a:spcBef>
                <a:spcPts val="0"/>
              </a:spcBef>
              <a:spcAft>
                <a:spcPts val="0"/>
              </a:spcAft>
              <a:buNone/>
            </a:pPr>
            <a:r>
              <a:rPr lang="en-US" sz="1200" b="1" i="0" u="none" strike="noStrike" cap="none">
                <a:solidFill>
                  <a:srgbClr val="1B365D"/>
                </a:solidFill>
                <a:latin typeface="Calibri"/>
                <a:ea typeface="Calibri"/>
                <a:cs typeface="Calibri"/>
                <a:sym typeface="Calibri"/>
              </a:rPr>
              <a:t>Industrial reliability</a:t>
            </a:r>
            <a:endParaRPr sz="1200" b="0" i="0" u="none" strike="noStrike" cap="none">
              <a:solidFill>
                <a:srgbClr val="000000"/>
              </a:solidFill>
              <a:latin typeface="Calibri"/>
              <a:ea typeface="Calibri"/>
              <a:cs typeface="Calibri"/>
              <a:sym typeface="Calibri"/>
            </a:endParaRPr>
          </a:p>
          <a:p>
            <a:pPr marL="0" marR="0" lvl="1" indent="0" algn="r" rtl="0">
              <a:lnSpc>
                <a:spcPct val="90000"/>
              </a:lnSpc>
              <a:spcBef>
                <a:spcPts val="180"/>
              </a:spcBef>
              <a:spcAft>
                <a:spcPts val="0"/>
              </a:spcAft>
              <a:buNone/>
            </a:pPr>
            <a:r>
              <a:rPr lang="en-US" sz="900" b="0" i="0" u="none" strike="noStrike" cap="none">
                <a:solidFill>
                  <a:srgbClr val="000000"/>
                </a:solidFill>
                <a:latin typeface="Calibri"/>
                <a:ea typeface="Calibri"/>
                <a:cs typeface="Calibri"/>
                <a:sym typeface="Calibri"/>
              </a:rPr>
              <a:t>Polycarbonate housing rugged IP66, NEMA 4X front panel</a:t>
            </a:r>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Real Time Clock with battery back up</a:t>
            </a:r>
            <a:endParaRPr/>
          </a:p>
          <a:p>
            <a:pPr marL="0" marR="0" lvl="1" indent="0" algn="r"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24 vdc PS</a:t>
            </a:r>
            <a:endParaRPr/>
          </a:p>
        </p:txBody>
      </p:sp>
      <p:sp>
        <p:nvSpPr>
          <p:cNvPr id="1011" name="Google Shape;1011;p63"/>
          <p:cNvSpPr txBox="1"/>
          <p:nvPr/>
        </p:nvSpPr>
        <p:spPr>
          <a:xfrm>
            <a:off x="6485060" y="3462150"/>
            <a:ext cx="2548123" cy="701731"/>
          </a:xfrm>
          <a:prstGeom prst="rect">
            <a:avLst/>
          </a:prstGeom>
          <a:noFill/>
          <a:ln>
            <a:noFill/>
          </a:ln>
        </p:spPr>
        <p:txBody>
          <a:bodyPr spcFirstLastPara="1" wrap="square" lIns="91425" tIns="45700" rIns="91425" bIns="45700" anchor="t" anchorCtr="0">
            <a:spAutoFit/>
          </a:bodyPr>
          <a:lstStyle/>
          <a:p>
            <a:pPr marL="0" marR="0" lvl="1" indent="0" algn="l" rtl="0">
              <a:lnSpc>
                <a:spcPct val="90000"/>
              </a:lnSpc>
              <a:spcBef>
                <a:spcPts val="0"/>
              </a:spcBef>
              <a:spcAft>
                <a:spcPts val="0"/>
              </a:spcAft>
              <a:buNone/>
            </a:pPr>
            <a:r>
              <a:rPr lang="en-US" sz="1200" b="1" i="0" u="none" strike="noStrike" cap="none">
                <a:solidFill>
                  <a:srgbClr val="1B365D"/>
                </a:solidFill>
                <a:latin typeface="Calibri"/>
                <a:ea typeface="Calibri"/>
                <a:cs typeface="Calibri"/>
                <a:sym typeface="Calibri"/>
              </a:rPr>
              <a:t>Performance without compromise</a:t>
            </a:r>
            <a:endParaRPr sz="1200" b="0" i="0" u="none" strike="noStrike" cap="none">
              <a:solidFill>
                <a:srgbClr val="000000"/>
              </a:solidFill>
              <a:latin typeface="Calibri"/>
              <a:ea typeface="Calibri"/>
              <a:cs typeface="Calibri"/>
              <a:sym typeface="Calibri"/>
            </a:endParaRPr>
          </a:p>
          <a:p>
            <a:pPr marL="0" marR="0" lvl="1" indent="0" algn="l" rtl="0">
              <a:lnSpc>
                <a:spcPct val="90000"/>
              </a:lnSpc>
              <a:spcBef>
                <a:spcPts val="180"/>
              </a:spcBef>
              <a:spcAft>
                <a:spcPts val="0"/>
              </a:spcAft>
              <a:buNone/>
            </a:pPr>
            <a:r>
              <a:rPr lang="en-US" sz="900" b="0" i="0" u="none" strike="noStrike" cap="none">
                <a:solidFill>
                  <a:srgbClr val="000000"/>
                </a:solidFill>
                <a:latin typeface="Calibri"/>
                <a:ea typeface="Calibri"/>
                <a:cs typeface="Calibri"/>
                <a:sym typeface="Calibri"/>
              </a:rPr>
              <a:t>Powerful ARM9 CPU</a:t>
            </a:r>
            <a:endParaRPr/>
          </a:p>
          <a:p>
            <a:pPr marL="0" marR="0" lvl="1" indent="0" algn="l"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SD card for </a:t>
            </a:r>
            <a:r>
              <a:rPr lang="en-US" sz="900" b="1" i="0" u="none" strike="noStrike" cap="none">
                <a:solidFill>
                  <a:srgbClr val="000000"/>
                </a:solidFill>
                <a:latin typeface="Calibri"/>
                <a:ea typeface="Calibri"/>
                <a:cs typeface="Calibri"/>
                <a:sym typeface="Calibri"/>
              </a:rPr>
              <a:t>database upload/download</a:t>
            </a:r>
            <a:endParaRPr b="1"/>
          </a:p>
          <a:p>
            <a:pPr marL="0" marR="0" lvl="1" indent="0" algn="l" rtl="0">
              <a:lnSpc>
                <a:spcPct val="90000"/>
              </a:lnSpc>
              <a:spcBef>
                <a:spcPts val="135"/>
              </a:spcBef>
              <a:spcAft>
                <a:spcPts val="0"/>
              </a:spcAft>
              <a:buNone/>
            </a:pPr>
            <a:r>
              <a:rPr lang="en-US" sz="900" b="0" i="0" u="none" strike="noStrike" cap="none">
                <a:solidFill>
                  <a:srgbClr val="000000"/>
                </a:solidFill>
                <a:latin typeface="Calibri"/>
                <a:ea typeface="Calibri"/>
                <a:cs typeface="Calibri"/>
                <a:sym typeface="Calibri"/>
              </a:rPr>
              <a:t>Configured using Crimson</a:t>
            </a:r>
            <a:r>
              <a:rPr lang="en-US" sz="900" b="0" i="0" u="none" strike="noStrike" cap="none" baseline="30000">
                <a:solidFill>
                  <a:srgbClr val="000000"/>
                </a:solidFill>
                <a:latin typeface="Calibri"/>
                <a:ea typeface="Calibri"/>
                <a:cs typeface="Calibri"/>
                <a:sym typeface="Calibri"/>
              </a:rPr>
              <a:t>®</a:t>
            </a:r>
            <a:r>
              <a:rPr lang="en-US" sz="900" b="0" i="0" u="none" strike="noStrike" cap="none">
                <a:solidFill>
                  <a:srgbClr val="000000"/>
                </a:solidFill>
                <a:latin typeface="Calibri"/>
                <a:ea typeface="Calibri"/>
                <a:cs typeface="Calibri"/>
                <a:sym typeface="Calibri"/>
              </a:rPr>
              <a:t> 3.2 software</a:t>
            </a:r>
            <a:endParaRPr sz="900" b="0" i="0" u="none" strike="noStrike" cap="none">
              <a:solidFill>
                <a:srgbClr val="000000"/>
              </a:solidFill>
              <a:latin typeface="Calibri"/>
              <a:ea typeface="Calibri"/>
              <a:cs typeface="Calibri"/>
              <a:sym typeface="Calibri"/>
            </a:endParaRPr>
          </a:p>
        </p:txBody>
      </p:sp>
      <p:grpSp>
        <p:nvGrpSpPr>
          <p:cNvPr id="1012" name="Google Shape;1012;p63"/>
          <p:cNvGrpSpPr/>
          <p:nvPr/>
        </p:nvGrpSpPr>
        <p:grpSpPr>
          <a:xfrm>
            <a:off x="3090435" y="1847987"/>
            <a:ext cx="2864887" cy="1447526"/>
            <a:chOff x="3347285" y="1659499"/>
            <a:chExt cx="2605499" cy="1527537"/>
          </a:xfrm>
        </p:grpSpPr>
        <p:pic>
          <p:nvPicPr>
            <p:cNvPr id="1013" name="Google Shape;1013;p63"/>
            <p:cNvPicPr preferRelativeResize="0"/>
            <p:nvPr/>
          </p:nvPicPr>
          <p:blipFill rotWithShape="1">
            <a:blip r:embed="rId3">
              <a:alphaModFix/>
            </a:blip>
            <a:srcRect/>
            <a:stretch/>
          </p:blipFill>
          <p:spPr>
            <a:xfrm>
              <a:off x="4591959" y="1659499"/>
              <a:ext cx="1360825" cy="1325492"/>
            </a:xfrm>
            <a:prstGeom prst="rect">
              <a:avLst/>
            </a:prstGeom>
            <a:noFill/>
            <a:ln>
              <a:noFill/>
            </a:ln>
          </p:spPr>
        </p:pic>
        <p:pic>
          <p:nvPicPr>
            <p:cNvPr id="1014" name="Google Shape;1014;p63"/>
            <p:cNvPicPr preferRelativeResize="0"/>
            <p:nvPr/>
          </p:nvPicPr>
          <p:blipFill rotWithShape="1">
            <a:blip r:embed="rId4">
              <a:alphaModFix/>
            </a:blip>
            <a:srcRect/>
            <a:stretch/>
          </p:blipFill>
          <p:spPr>
            <a:xfrm>
              <a:off x="3923076" y="2027301"/>
              <a:ext cx="1097069" cy="1114843"/>
            </a:xfrm>
            <a:prstGeom prst="rect">
              <a:avLst/>
            </a:prstGeom>
            <a:noFill/>
            <a:ln>
              <a:noFill/>
            </a:ln>
          </p:spPr>
        </p:pic>
        <p:pic>
          <p:nvPicPr>
            <p:cNvPr id="1015" name="Google Shape;1015;p63"/>
            <p:cNvPicPr preferRelativeResize="0"/>
            <p:nvPr/>
          </p:nvPicPr>
          <p:blipFill rotWithShape="1">
            <a:blip r:embed="rId5">
              <a:alphaModFix/>
            </a:blip>
            <a:srcRect/>
            <a:stretch/>
          </p:blipFill>
          <p:spPr>
            <a:xfrm>
              <a:off x="3347285" y="2374242"/>
              <a:ext cx="880184" cy="812794"/>
            </a:xfrm>
            <a:prstGeom prst="rect">
              <a:avLst/>
            </a:prstGeom>
            <a:noFill/>
            <a:ln>
              <a:noFill/>
            </a:ln>
          </p:spPr>
        </p:pic>
      </p:grpSp>
      <p:grpSp>
        <p:nvGrpSpPr>
          <p:cNvPr id="1016" name="Google Shape;1016;p63"/>
          <p:cNvGrpSpPr/>
          <p:nvPr/>
        </p:nvGrpSpPr>
        <p:grpSpPr>
          <a:xfrm>
            <a:off x="2658941" y="1359302"/>
            <a:ext cx="437599" cy="368987"/>
            <a:chOff x="327647" y="1243203"/>
            <a:chExt cx="211905" cy="175890"/>
          </a:xfrm>
        </p:grpSpPr>
        <p:sp>
          <p:nvSpPr>
            <p:cNvPr id="1017" name="Google Shape;1017;p63"/>
            <p:cNvSpPr/>
            <p:nvPr/>
          </p:nvSpPr>
          <p:spPr>
            <a:xfrm>
              <a:off x="330632" y="1369789"/>
              <a:ext cx="208920" cy="49304"/>
            </a:xfrm>
            <a:custGeom>
              <a:avLst/>
              <a:gdLst/>
              <a:ahLst/>
              <a:cxnLst/>
              <a:rect l="l" t="t" r="r" b="b"/>
              <a:pathLst>
                <a:path w="208920" h="49304" extrusionOk="0">
                  <a:moveTo>
                    <a:pt x="0" y="22445"/>
                  </a:moveTo>
                  <a:lnTo>
                    <a:pt x="87111" y="22445"/>
                  </a:lnTo>
                  <a:lnTo>
                    <a:pt x="87111" y="36964"/>
                  </a:lnTo>
                  <a:lnTo>
                    <a:pt x="67325" y="36964"/>
                  </a:lnTo>
                  <a:lnTo>
                    <a:pt x="67325" y="49304"/>
                  </a:lnTo>
                  <a:lnTo>
                    <a:pt x="74437" y="49304"/>
                  </a:lnTo>
                  <a:lnTo>
                    <a:pt x="137348" y="49304"/>
                  </a:lnTo>
                  <a:lnTo>
                    <a:pt x="141203" y="49304"/>
                  </a:lnTo>
                  <a:lnTo>
                    <a:pt x="141203" y="36964"/>
                  </a:lnTo>
                  <a:lnTo>
                    <a:pt x="121799" y="36964"/>
                  </a:lnTo>
                  <a:lnTo>
                    <a:pt x="121799" y="22445"/>
                  </a:lnTo>
                  <a:lnTo>
                    <a:pt x="208920" y="22445"/>
                  </a:lnTo>
                  <a:lnTo>
                    <a:pt x="208920" y="0"/>
                  </a:lnTo>
                  <a:lnTo>
                    <a:pt x="0" y="0"/>
                  </a:lnTo>
                  <a:lnTo>
                    <a:pt x="0" y="2244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63"/>
            <p:cNvSpPr/>
            <p:nvPr/>
          </p:nvSpPr>
          <p:spPr>
            <a:xfrm>
              <a:off x="327647" y="1243203"/>
              <a:ext cx="208949" cy="114343"/>
            </a:xfrm>
            <a:custGeom>
              <a:avLst/>
              <a:gdLst/>
              <a:ahLst/>
              <a:cxnLst/>
              <a:rect l="l" t="t" r="r" b="b"/>
              <a:pathLst>
                <a:path w="208949" h="114343" extrusionOk="0">
                  <a:moveTo>
                    <a:pt x="7345" y="0"/>
                  </a:moveTo>
                  <a:lnTo>
                    <a:pt x="7345" y="114343"/>
                  </a:lnTo>
                  <a:lnTo>
                    <a:pt x="216295" y="114343"/>
                  </a:lnTo>
                  <a:lnTo>
                    <a:pt x="216295" y="0"/>
                  </a:lnTo>
                  <a:close/>
                  <a:moveTo>
                    <a:pt x="59946" y="88632"/>
                  </a:moveTo>
                  <a:cubicBezTo>
                    <a:pt x="59946" y="92012"/>
                    <a:pt x="57209" y="94753"/>
                    <a:pt x="53825" y="94753"/>
                  </a:cubicBezTo>
                  <a:lnTo>
                    <a:pt x="32577" y="94753"/>
                  </a:lnTo>
                  <a:cubicBezTo>
                    <a:pt x="29192" y="94753"/>
                    <a:pt x="26455" y="92012"/>
                    <a:pt x="26455" y="88632"/>
                  </a:cubicBezTo>
                  <a:lnTo>
                    <a:pt x="26455" y="67394"/>
                  </a:lnTo>
                  <a:cubicBezTo>
                    <a:pt x="26455" y="64013"/>
                    <a:pt x="29192" y="61272"/>
                    <a:pt x="32577" y="61272"/>
                  </a:cubicBezTo>
                  <a:lnTo>
                    <a:pt x="53825" y="61272"/>
                  </a:lnTo>
                  <a:cubicBezTo>
                    <a:pt x="57209" y="61272"/>
                    <a:pt x="59946" y="64013"/>
                    <a:pt x="59946" y="67394"/>
                  </a:cubicBezTo>
                  <a:close/>
                  <a:moveTo>
                    <a:pt x="101677" y="88632"/>
                  </a:moveTo>
                  <a:cubicBezTo>
                    <a:pt x="101677" y="92012"/>
                    <a:pt x="98940" y="94753"/>
                    <a:pt x="95556" y="94753"/>
                  </a:cubicBezTo>
                  <a:lnTo>
                    <a:pt x="74288" y="94753"/>
                  </a:lnTo>
                  <a:cubicBezTo>
                    <a:pt x="70903" y="94753"/>
                    <a:pt x="68166" y="92012"/>
                    <a:pt x="68166" y="88632"/>
                  </a:cubicBezTo>
                  <a:lnTo>
                    <a:pt x="68166" y="67394"/>
                  </a:lnTo>
                  <a:cubicBezTo>
                    <a:pt x="68166" y="64013"/>
                    <a:pt x="70903" y="61272"/>
                    <a:pt x="74288" y="61272"/>
                  </a:cubicBezTo>
                  <a:lnTo>
                    <a:pt x="95536" y="61272"/>
                  </a:lnTo>
                  <a:cubicBezTo>
                    <a:pt x="98920" y="61272"/>
                    <a:pt x="101657" y="64013"/>
                    <a:pt x="101657" y="67394"/>
                  </a:cubicBezTo>
                  <a:close/>
                  <a:moveTo>
                    <a:pt x="103443" y="47744"/>
                  </a:moveTo>
                  <a:cubicBezTo>
                    <a:pt x="103443" y="51125"/>
                    <a:pt x="100706" y="53866"/>
                    <a:pt x="97321" y="53866"/>
                  </a:cubicBezTo>
                  <a:lnTo>
                    <a:pt x="32645" y="53866"/>
                  </a:lnTo>
                  <a:cubicBezTo>
                    <a:pt x="29271" y="53866"/>
                    <a:pt x="26534" y="51137"/>
                    <a:pt x="26524" y="47764"/>
                  </a:cubicBezTo>
                  <a:lnTo>
                    <a:pt x="26455" y="25427"/>
                  </a:lnTo>
                  <a:cubicBezTo>
                    <a:pt x="26445" y="24501"/>
                    <a:pt x="26632" y="23584"/>
                    <a:pt x="27014" y="22739"/>
                  </a:cubicBezTo>
                  <a:cubicBezTo>
                    <a:pt x="28015" y="20568"/>
                    <a:pt x="30183" y="19177"/>
                    <a:pt x="32577" y="19178"/>
                  </a:cubicBezTo>
                  <a:lnTo>
                    <a:pt x="97321" y="19178"/>
                  </a:lnTo>
                  <a:cubicBezTo>
                    <a:pt x="100706" y="19178"/>
                    <a:pt x="103443" y="21919"/>
                    <a:pt x="103443" y="25300"/>
                  </a:cubicBezTo>
                  <a:close/>
                  <a:moveTo>
                    <a:pt x="190976" y="94753"/>
                  </a:moveTo>
                  <a:lnTo>
                    <a:pt x="126466" y="94753"/>
                  </a:lnTo>
                  <a:cubicBezTo>
                    <a:pt x="123160" y="94787"/>
                    <a:pt x="120404" y="92235"/>
                    <a:pt x="120178" y="88936"/>
                  </a:cubicBezTo>
                  <a:cubicBezTo>
                    <a:pt x="120012" y="85554"/>
                    <a:pt x="122621" y="82680"/>
                    <a:pt x="126006" y="82517"/>
                  </a:cubicBezTo>
                  <a:cubicBezTo>
                    <a:pt x="126103" y="82513"/>
                    <a:pt x="126202" y="82511"/>
                    <a:pt x="126300" y="82511"/>
                  </a:cubicBezTo>
                  <a:lnTo>
                    <a:pt x="190799" y="82511"/>
                  </a:lnTo>
                  <a:cubicBezTo>
                    <a:pt x="194105" y="82477"/>
                    <a:pt x="196872" y="85035"/>
                    <a:pt x="197088" y="88338"/>
                  </a:cubicBezTo>
                  <a:cubicBezTo>
                    <a:pt x="197254" y="91714"/>
                    <a:pt x="194645" y="94583"/>
                    <a:pt x="191270" y="94746"/>
                  </a:cubicBezTo>
                  <a:cubicBezTo>
                    <a:pt x="191192" y="94750"/>
                    <a:pt x="191104" y="94752"/>
                    <a:pt x="191025" y="94753"/>
                  </a:cubicBezTo>
                  <a:close/>
                  <a:moveTo>
                    <a:pt x="197156" y="66197"/>
                  </a:moveTo>
                  <a:cubicBezTo>
                    <a:pt x="197156" y="69573"/>
                    <a:pt x="194419" y="72312"/>
                    <a:pt x="191045" y="72318"/>
                  </a:cubicBezTo>
                  <a:lnTo>
                    <a:pt x="127389" y="72318"/>
                  </a:lnTo>
                  <a:cubicBezTo>
                    <a:pt x="124004" y="72318"/>
                    <a:pt x="121267" y="69577"/>
                    <a:pt x="121267" y="66197"/>
                  </a:cubicBezTo>
                  <a:lnTo>
                    <a:pt x="121267" y="25300"/>
                  </a:lnTo>
                  <a:cubicBezTo>
                    <a:pt x="121267" y="21919"/>
                    <a:pt x="124004" y="19178"/>
                    <a:pt x="127389" y="19178"/>
                  </a:cubicBezTo>
                  <a:lnTo>
                    <a:pt x="191025" y="19178"/>
                  </a:lnTo>
                  <a:cubicBezTo>
                    <a:pt x="194400" y="19178"/>
                    <a:pt x="197137" y="21914"/>
                    <a:pt x="197137" y="25290"/>
                  </a:cubicBezTo>
                  <a:cubicBezTo>
                    <a:pt x="197137" y="25293"/>
                    <a:pt x="197137" y="25297"/>
                    <a:pt x="197137" y="25300"/>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9" name="Google Shape;1019;p63"/>
            <p:cNvSpPr/>
            <p:nvPr/>
          </p:nvSpPr>
          <p:spPr>
            <a:xfrm>
              <a:off x="453812" y="1274624"/>
              <a:ext cx="51413" cy="28654"/>
            </a:xfrm>
            <a:custGeom>
              <a:avLst/>
              <a:gdLst/>
              <a:ahLst/>
              <a:cxnLst/>
              <a:rect l="l" t="t" r="r" b="b"/>
              <a:pathLst>
                <a:path w="51413" h="28654" extrusionOk="0">
                  <a:moveTo>
                    <a:pt x="0" y="0"/>
                  </a:moveTo>
                  <a:lnTo>
                    <a:pt x="51413" y="0"/>
                  </a:lnTo>
                  <a:lnTo>
                    <a:pt x="51413" y="28655"/>
                  </a:lnTo>
                  <a:lnTo>
                    <a:pt x="0" y="2865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0" name="Google Shape;1020;p63"/>
            <p:cNvSpPr/>
            <p:nvPr/>
          </p:nvSpPr>
          <p:spPr>
            <a:xfrm>
              <a:off x="400741" y="1316718"/>
              <a:ext cx="9005" cy="9005"/>
            </a:xfrm>
            <a:custGeom>
              <a:avLst/>
              <a:gdLst/>
              <a:ahLst/>
              <a:cxnLst/>
              <a:rect l="l" t="t" r="r" b="b"/>
              <a:pathLst>
                <a:path w="9005" h="9005" extrusionOk="0">
                  <a:moveTo>
                    <a:pt x="0" y="0"/>
                  </a:moveTo>
                  <a:lnTo>
                    <a:pt x="9005" y="0"/>
                  </a:lnTo>
                  <a:lnTo>
                    <a:pt x="9005" y="9005"/>
                  </a:lnTo>
                  <a:lnTo>
                    <a:pt x="0" y="900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1" name="Google Shape;1021;p63"/>
            <p:cNvSpPr/>
            <p:nvPr/>
          </p:nvSpPr>
          <p:spPr>
            <a:xfrm>
              <a:off x="359000" y="1316718"/>
              <a:ext cx="9005" cy="9005"/>
            </a:xfrm>
            <a:custGeom>
              <a:avLst/>
              <a:gdLst/>
              <a:ahLst/>
              <a:cxnLst/>
              <a:rect l="l" t="t" r="r" b="b"/>
              <a:pathLst>
                <a:path w="9005" h="9005" extrusionOk="0">
                  <a:moveTo>
                    <a:pt x="0" y="0"/>
                  </a:moveTo>
                  <a:lnTo>
                    <a:pt x="9005" y="0"/>
                  </a:lnTo>
                  <a:lnTo>
                    <a:pt x="9005" y="9005"/>
                  </a:lnTo>
                  <a:lnTo>
                    <a:pt x="0" y="900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63"/>
            <p:cNvSpPr/>
            <p:nvPr/>
          </p:nvSpPr>
          <p:spPr>
            <a:xfrm>
              <a:off x="359019" y="1274624"/>
              <a:ext cx="52492" cy="10202"/>
            </a:xfrm>
            <a:custGeom>
              <a:avLst/>
              <a:gdLst/>
              <a:ahLst/>
              <a:cxnLst/>
              <a:rect l="l" t="t" r="r" b="b"/>
              <a:pathLst>
                <a:path w="52492" h="10202" extrusionOk="0">
                  <a:moveTo>
                    <a:pt x="39" y="10202"/>
                  </a:moveTo>
                  <a:lnTo>
                    <a:pt x="52492" y="10202"/>
                  </a:lnTo>
                  <a:lnTo>
                    <a:pt x="52492" y="0"/>
                  </a:lnTo>
                  <a:lnTo>
                    <a:pt x="0" y="0"/>
                  </a:lnTo>
                  <a:lnTo>
                    <a:pt x="39" y="10202"/>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23" name="Google Shape;1023;p63"/>
          <p:cNvGrpSpPr/>
          <p:nvPr/>
        </p:nvGrpSpPr>
        <p:grpSpPr>
          <a:xfrm>
            <a:off x="5973130" y="1359301"/>
            <a:ext cx="401421" cy="407591"/>
            <a:chOff x="1150539" y="973344"/>
            <a:chExt cx="197890" cy="197795"/>
          </a:xfrm>
        </p:grpSpPr>
        <p:sp>
          <p:nvSpPr>
            <p:cNvPr id="1024" name="Google Shape;1024;p63"/>
            <p:cNvSpPr/>
            <p:nvPr/>
          </p:nvSpPr>
          <p:spPr>
            <a:xfrm>
              <a:off x="1279349" y="1015772"/>
              <a:ext cx="69029" cy="44154"/>
            </a:xfrm>
            <a:custGeom>
              <a:avLst/>
              <a:gdLst/>
              <a:ahLst/>
              <a:cxnLst/>
              <a:rect l="l" t="t" r="r" b="b"/>
              <a:pathLst>
                <a:path w="69029" h="44154" extrusionOk="0">
                  <a:moveTo>
                    <a:pt x="10465" y="44154"/>
                  </a:moveTo>
                  <a:lnTo>
                    <a:pt x="51725" y="23347"/>
                  </a:lnTo>
                  <a:cubicBezTo>
                    <a:pt x="54364" y="26425"/>
                    <a:pt x="58209" y="28212"/>
                    <a:pt x="62261" y="28252"/>
                  </a:cubicBezTo>
                  <a:cubicBezTo>
                    <a:pt x="64743" y="28252"/>
                    <a:pt x="67175" y="27600"/>
                    <a:pt x="69314" y="26359"/>
                  </a:cubicBezTo>
                  <a:cubicBezTo>
                    <a:pt x="76063" y="22455"/>
                    <a:pt x="78378" y="13820"/>
                    <a:pt x="74484" y="7063"/>
                  </a:cubicBezTo>
                  <a:cubicBezTo>
                    <a:pt x="71953" y="2687"/>
                    <a:pt x="67283" y="-7"/>
                    <a:pt x="62231" y="0"/>
                  </a:cubicBezTo>
                  <a:cubicBezTo>
                    <a:pt x="59750" y="0"/>
                    <a:pt x="57317" y="652"/>
                    <a:pt x="55178" y="1893"/>
                  </a:cubicBezTo>
                  <a:cubicBezTo>
                    <a:pt x="49881" y="4973"/>
                    <a:pt x="47183" y="11118"/>
                    <a:pt x="48497" y="17099"/>
                  </a:cubicBezTo>
                  <a:lnTo>
                    <a:pt x="7345" y="37866"/>
                  </a:lnTo>
                  <a:cubicBezTo>
                    <a:pt x="8601" y="39851"/>
                    <a:pt x="9641" y="41958"/>
                    <a:pt x="10465" y="44154"/>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63"/>
            <p:cNvSpPr/>
            <p:nvPr/>
          </p:nvSpPr>
          <p:spPr>
            <a:xfrm>
              <a:off x="1150605" y="1084990"/>
              <a:ext cx="73681" cy="57878"/>
            </a:xfrm>
            <a:custGeom>
              <a:avLst/>
              <a:gdLst/>
              <a:ahLst/>
              <a:cxnLst/>
              <a:rect l="l" t="t" r="r" b="b"/>
              <a:pathLst>
                <a:path w="73681" h="57878" extrusionOk="0">
                  <a:moveTo>
                    <a:pt x="73395" y="0"/>
                  </a:moveTo>
                  <a:lnTo>
                    <a:pt x="41572" y="20100"/>
                  </a:lnTo>
                  <a:cubicBezTo>
                    <a:pt x="37874" y="17138"/>
                    <a:pt x="33273" y="15515"/>
                    <a:pt x="28535" y="15500"/>
                  </a:cubicBezTo>
                  <a:cubicBezTo>
                    <a:pt x="16831" y="15500"/>
                    <a:pt x="7345" y="24987"/>
                    <a:pt x="7345" y="36689"/>
                  </a:cubicBezTo>
                  <a:cubicBezTo>
                    <a:pt x="7345" y="48391"/>
                    <a:pt x="16831" y="57878"/>
                    <a:pt x="28535" y="57878"/>
                  </a:cubicBezTo>
                  <a:cubicBezTo>
                    <a:pt x="40238" y="57884"/>
                    <a:pt x="49724" y="48401"/>
                    <a:pt x="49734" y="36699"/>
                  </a:cubicBezTo>
                  <a:cubicBezTo>
                    <a:pt x="49734" y="36696"/>
                    <a:pt x="49734" y="36692"/>
                    <a:pt x="49734" y="36689"/>
                  </a:cubicBezTo>
                  <a:cubicBezTo>
                    <a:pt x="49714" y="35116"/>
                    <a:pt x="49528" y="33551"/>
                    <a:pt x="49175" y="32019"/>
                  </a:cubicBezTo>
                  <a:lnTo>
                    <a:pt x="81027" y="11899"/>
                  </a:lnTo>
                  <a:cubicBezTo>
                    <a:pt x="77702" y="8489"/>
                    <a:pt x="75112" y="4442"/>
                    <a:pt x="73395" y="0"/>
                  </a:cubicBezTo>
                  <a:close/>
                  <a:moveTo>
                    <a:pt x="28535" y="44144"/>
                  </a:moveTo>
                  <a:cubicBezTo>
                    <a:pt x="24630" y="44144"/>
                    <a:pt x="21472" y="40982"/>
                    <a:pt x="21472" y="37081"/>
                  </a:cubicBezTo>
                  <a:cubicBezTo>
                    <a:pt x="21482" y="33183"/>
                    <a:pt x="24640" y="30023"/>
                    <a:pt x="28535" y="30018"/>
                  </a:cubicBezTo>
                  <a:cubicBezTo>
                    <a:pt x="32439" y="30018"/>
                    <a:pt x="35598" y="33179"/>
                    <a:pt x="35608" y="37081"/>
                  </a:cubicBezTo>
                  <a:cubicBezTo>
                    <a:pt x="35598" y="40982"/>
                    <a:pt x="32430" y="44135"/>
                    <a:pt x="28525" y="44125"/>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63"/>
            <p:cNvSpPr/>
            <p:nvPr/>
          </p:nvSpPr>
          <p:spPr>
            <a:xfrm>
              <a:off x="1228299" y="973344"/>
              <a:ext cx="42388" cy="64283"/>
            </a:xfrm>
            <a:custGeom>
              <a:avLst/>
              <a:gdLst/>
              <a:ahLst/>
              <a:cxnLst/>
              <a:rect l="l" t="t" r="r" b="b"/>
              <a:pathLst>
                <a:path w="42388" h="64283" extrusionOk="0">
                  <a:moveTo>
                    <a:pt x="21461" y="41084"/>
                  </a:moveTo>
                  <a:lnTo>
                    <a:pt x="21461" y="64284"/>
                  </a:lnTo>
                  <a:cubicBezTo>
                    <a:pt x="23786" y="63811"/>
                    <a:pt x="26160" y="63571"/>
                    <a:pt x="28535" y="63568"/>
                  </a:cubicBezTo>
                  <a:cubicBezTo>
                    <a:pt x="30909" y="63571"/>
                    <a:pt x="33273" y="63811"/>
                    <a:pt x="35598" y="64284"/>
                  </a:cubicBezTo>
                  <a:lnTo>
                    <a:pt x="35598" y="41084"/>
                  </a:lnTo>
                  <a:cubicBezTo>
                    <a:pt x="44054" y="38119"/>
                    <a:pt x="49714" y="30147"/>
                    <a:pt x="49734" y="21189"/>
                  </a:cubicBezTo>
                  <a:cubicBezTo>
                    <a:pt x="49724" y="9485"/>
                    <a:pt x="40238" y="0"/>
                    <a:pt x="28535" y="0"/>
                  </a:cubicBezTo>
                  <a:cubicBezTo>
                    <a:pt x="16831" y="0"/>
                    <a:pt x="7345" y="9487"/>
                    <a:pt x="7345" y="21189"/>
                  </a:cubicBezTo>
                  <a:cubicBezTo>
                    <a:pt x="7365" y="30141"/>
                    <a:pt x="13015" y="38109"/>
                    <a:pt x="21461" y="41084"/>
                  </a:cubicBezTo>
                  <a:close/>
                  <a:moveTo>
                    <a:pt x="28535" y="14499"/>
                  </a:moveTo>
                  <a:cubicBezTo>
                    <a:pt x="32439" y="14499"/>
                    <a:pt x="35598" y="17662"/>
                    <a:pt x="35598" y="21562"/>
                  </a:cubicBezTo>
                  <a:cubicBezTo>
                    <a:pt x="35598" y="25462"/>
                    <a:pt x="32439" y="28625"/>
                    <a:pt x="28535" y="28625"/>
                  </a:cubicBezTo>
                  <a:cubicBezTo>
                    <a:pt x="24630" y="28625"/>
                    <a:pt x="21472" y="25462"/>
                    <a:pt x="21472" y="21562"/>
                  </a:cubicBezTo>
                  <a:cubicBezTo>
                    <a:pt x="21481" y="17664"/>
                    <a:pt x="24640" y="14505"/>
                    <a:pt x="28535" y="14499"/>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63"/>
            <p:cNvSpPr/>
            <p:nvPr/>
          </p:nvSpPr>
          <p:spPr>
            <a:xfrm>
              <a:off x="1150539" y="1015634"/>
              <a:ext cx="69077" cy="44203"/>
            </a:xfrm>
            <a:custGeom>
              <a:avLst/>
              <a:gdLst/>
              <a:ahLst/>
              <a:cxnLst/>
              <a:rect l="l" t="t" r="r" b="b"/>
              <a:pathLst>
                <a:path w="69077" h="44203" extrusionOk="0">
                  <a:moveTo>
                    <a:pt x="14464" y="26408"/>
                  </a:moveTo>
                  <a:cubicBezTo>
                    <a:pt x="16602" y="27649"/>
                    <a:pt x="19035" y="28301"/>
                    <a:pt x="21517" y="28301"/>
                  </a:cubicBezTo>
                  <a:cubicBezTo>
                    <a:pt x="25569" y="28262"/>
                    <a:pt x="29414" y="26475"/>
                    <a:pt x="32053" y="23396"/>
                  </a:cubicBezTo>
                  <a:lnTo>
                    <a:pt x="73313" y="44203"/>
                  </a:lnTo>
                  <a:cubicBezTo>
                    <a:pt x="74137" y="41988"/>
                    <a:pt x="75177" y="39861"/>
                    <a:pt x="76423" y="37856"/>
                  </a:cubicBezTo>
                  <a:lnTo>
                    <a:pt x="35222" y="17099"/>
                  </a:lnTo>
                  <a:cubicBezTo>
                    <a:pt x="36546" y="11118"/>
                    <a:pt x="33838" y="4971"/>
                    <a:pt x="28541" y="1903"/>
                  </a:cubicBezTo>
                  <a:cubicBezTo>
                    <a:pt x="26402" y="658"/>
                    <a:pt x="23969" y="2"/>
                    <a:pt x="21497" y="0"/>
                  </a:cubicBezTo>
                  <a:cubicBezTo>
                    <a:pt x="16445" y="-3"/>
                    <a:pt x="11776" y="2690"/>
                    <a:pt x="9245" y="7063"/>
                  </a:cubicBezTo>
                  <a:cubicBezTo>
                    <a:pt x="5341" y="13822"/>
                    <a:pt x="7646" y="22468"/>
                    <a:pt x="14405" y="26376"/>
                  </a:cubicBezTo>
                  <a:cubicBezTo>
                    <a:pt x="14424" y="26387"/>
                    <a:pt x="14444" y="26397"/>
                    <a:pt x="14464" y="26408"/>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63"/>
            <p:cNvSpPr/>
            <p:nvPr/>
          </p:nvSpPr>
          <p:spPr>
            <a:xfrm>
              <a:off x="1228425" y="1045515"/>
              <a:ext cx="56504" cy="56504"/>
            </a:xfrm>
            <a:custGeom>
              <a:avLst/>
              <a:gdLst/>
              <a:ahLst/>
              <a:cxnLst/>
              <a:rect l="l" t="t" r="r" b="b"/>
              <a:pathLst>
                <a:path w="56504" h="56504" extrusionOk="0">
                  <a:moveTo>
                    <a:pt x="56505" y="28252"/>
                  </a:moveTo>
                  <a:cubicBezTo>
                    <a:pt x="56505" y="43856"/>
                    <a:pt x="43856" y="56505"/>
                    <a:pt x="28252" y="56505"/>
                  </a:cubicBezTo>
                  <a:cubicBezTo>
                    <a:pt x="12649" y="56505"/>
                    <a:pt x="0" y="43856"/>
                    <a:pt x="0" y="28252"/>
                  </a:cubicBezTo>
                  <a:cubicBezTo>
                    <a:pt x="0" y="12649"/>
                    <a:pt x="12649" y="0"/>
                    <a:pt x="28252" y="0"/>
                  </a:cubicBezTo>
                  <a:cubicBezTo>
                    <a:pt x="43856" y="0"/>
                    <a:pt x="56505" y="12649"/>
                    <a:pt x="56505" y="28252"/>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63"/>
            <p:cNvSpPr/>
            <p:nvPr/>
          </p:nvSpPr>
          <p:spPr>
            <a:xfrm>
              <a:off x="1274748" y="1084990"/>
              <a:ext cx="73681" cy="57878"/>
            </a:xfrm>
            <a:custGeom>
              <a:avLst/>
              <a:gdLst/>
              <a:ahLst/>
              <a:cxnLst/>
              <a:rect l="l" t="t" r="r" b="b"/>
              <a:pathLst>
                <a:path w="73681" h="57878" extrusionOk="0">
                  <a:moveTo>
                    <a:pt x="59789" y="15500"/>
                  </a:moveTo>
                  <a:cubicBezTo>
                    <a:pt x="55051" y="15518"/>
                    <a:pt x="50450" y="17140"/>
                    <a:pt x="46751" y="20100"/>
                  </a:cubicBezTo>
                  <a:lnTo>
                    <a:pt x="14977" y="0"/>
                  </a:lnTo>
                  <a:cubicBezTo>
                    <a:pt x="13261" y="4440"/>
                    <a:pt x="10661" y="8487"/>
                    <a:pt x="7345" y="11899"/>
                  </a:cubicBezTo>
                  <a:lnTo>
                    <a:pt x="39198" y="32019"/>
                  </a:lnTo>
                  <a:cubicBezTo>
                    <a:pt x="38845" y="33552"/>
                    <a:pt x="38658" y="35117"/>
                    <a:pt x="38648" y="36689"/>
                  </a:cubicBezTo>
                  <a:cubicBezTo>
                    <a:pt x="38648" y="48391"/>
                    <a:pt x="48134" y="57878"/>
                    <a:pt x="59838" y="57878"/>
                  </a:cubicBezTo>
                  <a:cubicBezTo>
                    <a:pt x="71541" y="57878"/>
                    <a:pt x="81027" y="48391"/>
                    <a:pt x="81027" y="36689"/>
                  </a:cubicBezTo>
                  <a:cubicBezTo>
                    <a:pt x="81027" y="24987"/>
                    <a:pt x="71541" y="15500"/>
                    <a:pt x="59838" y="15500"/>
                  </a:cubicBezTo>
                  <a:cubicBezTo>
                    <a:pt x="59818" y="15500"/>
                    <a:pt x="59808" y="15500"/>
                    <a:pt x="59789" y="15500"/>
                  </a:cubicBezTo>
                  <a:close/>
                  <a:moveTo>
                    <a:pt x="59789" y="44125"/>
                  </a:moveTo>
                  <a:cubicBezTo>
                    <a:pt x="55884" y="44125"/>
                    <a:pt x="52726" y="40962"/>
                    <a:pt x="52726" y="37062"/>
                  </a:cubicBezTo>
                  <a:cubicBezTo>
                    <a:pt x="52736" y="33163"/>
                    <a:pt x="55894" y="30004"/>
                    <a:pt x="59789" y="29998"/>
                  </a:cubicBezTo>
                  <a:cubicBezTo>
                    <a:pt x="63693" y="29998"/>
                    <a:pt x="66852" y="33161"/>
                    <a:pt x="66852" y="37062"/>
                  </a:cubicBezTo>
                  <a:cubicBezTo>
                    <a:pt x="66852" y="40962"/>
                    <a:pt x="63693" y="44125"/>
                    <a:pt x="59789" y="44125"/>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63"/>
            <p:cNvSpPr/>
            <p:nvPr/>
          </p:nvSpPr>
          <p:spPr>
            <a:xfrm>
              <a:off x="1235364" y="1107199"/>
              <a:ext cx="28259" cy="63940"/>
            </a:xfrm>
            <a:custGeom>
              <a:avLst/>
              <a:gdLst/>
              <a:ahLst/>
              <a:cxnLst/>
              <a:rect l="l" t="t" r="r" b="b"/>
              <a:pathLst>
                <a:path w="28259" h="63940" extrusionOk="0">
                  <a:moveTo>
                    <a:pt x="28532" y="37572"/>
                  </a:moveTo>
                  <a:cubicBezTo>
                    <a:pt x="27424" y="36938"/>
                    <a:pt x="26237" y="36453"/>
                    <a:pt x="25000" y="36130"/>
                  </a:cubicBezTo>
                  <a:lnTo>
                    <a:pt x="25000" y="0"/>
                  </a:lnTo>
                  <a:cubicBezTo>
                    <a:pt x="23833" y="180"/>
                    <a:pt x="22656" y="302"/>
                    <a:pt x="21469" y="363"/>
                  </a:cubicBezTo>
                  <a:cubicBezTo>
                    <a:pt x="20282" y="301"/>
                    <a:pt x="19105" y="180"/>
                    <a:pt x="17938" y="0"/>
                  </a:cubicBezTo>
                  <a:lnTo>
                    <a:pt x="17938" y="36130"/>
                  </a:lnTo>
                  <a:cubicBezTo>
                    <a:pt x="14259" y="37074"/>
                    <a:pt x="11130" y="39462"/>
                    <a:pt x="9236" y="42751"/>
                  </a:cubicBezTo>
                  <a:cubicBezTo>
                    <a:pt x="5341" y="49508"/>
                    <a:pt x="7657" y="58143"/>
                    <a:pt x="14406" y="62047"/>
                  </a:cubicBezTo>
                  <a:cubicBezTo>
                    <a:pt x="16554" y="63288"/>
                    <a:pt x="18987" y="63941"/>
                    <a:pt x="21459" y="63941"/>
                  </a:cubicBezTo>
                  <a:cubicBezTo>
                    <a:pt x="26511" y="63940"/>
                    <a:pt x="31171" y="61248"/>
                    <a:pt x="33702" y="56877"/>
                  </a:cubicBezTo>
                  <a:cubicBezTo>
                    <a:pt x="37606" y="50130"/>
                    <a:pt x="35311" y="41495"/>
                    <a:pt x="28562" y="37587"/>
                  </a:cubicBezTo>
                  <a:cubicBezTo>
                    <a:pt x="28552" y="37582"/>
                    <a:pt x="28542" y="37577"/>
                    <a:pt x="28532" y="37572"/>
                  </a:cubicBez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31" name="Google Shape;1031;p63"/>
          <p:cNvGrpSpPr/>
          <p:nvPr/>
        </p:nvGrpSpPr>
        <p:grpSpPr>
          <a:xfrm>
            <a:off x="5973130" y="3542993"/>
            <a:ext cx="397696" cy="467792"/>
            <a:chOff x="2819209" y="2008409"/>
            <a:chExt cx="131285" cy="152014"/>
          </a:xfrm>
        </p:grpSpPr>
        <p:sp>
          <p:nvSpPr>
            <p:cNvPr id="1032" name="Google Shape;1032;p63"/>
            <p:cNvSpPr/>
            <p:nvPr/>
          </p:nvSpPr>
          <p:spPr>
            <a:xfrm>
              <a:off x="2819209" y="2122665"/>
              <a:ext cx="28164" cy="37444"/>
            </a:xfrm>
            <a:custGeom>
              <a:avLst/>
              <a:gdLst/>
              <a:ahLst/>
              <a:cxnLst/>
              <a:rect l="l" t="t" r="r" b="b"/>
              <a:pathLst>
                <a:path w="28164" h="37444" extrusionOk="0">
                  <a:moveTo>
                    <a:pt x="7345" y="0"/>
                  </a:moveTo>
                  <a:lnTo>
                    <a:pt x="35509" y="0"/>
                  </a:lnTo>
                  <a:lnTo>
                    <a:pt x="35509" y="37444"/>
                  </a:lnTo>
                  <a:lnTo>
                    <a:pt x="7345" y="3744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3" name="Google Shape;1033;p63"/>
            <p:cNvSpPr/>
            <p:nvPr/>
          </p:nvSpPr>
          <p:spPr>
            <a:xfrm>
              <a:off x="2862412" y="2089056"/>
              <a:ext cx="28164" cy="71052"/>
            </a:xfrm>
            <a:custGeom>
              <a:avLst/>
              <a:gdLst/>
              <a:ahLst/>
              <a:cxnLst/>
              <a:rect l="l" t="t" r="r" b="b"/>
              <a:pathLst>
                <a:path w="28164" h="71052" extrusionOk="0">
                  <a:moveTo>
                    <a:pt x="7345" y="0"/>
                  </a:moveTo>
                  <a:lnTo>
                    <a:pt x="35509" y="0"/>
                  </a:lnTo>
                  <a:lnTo>
                    <a:pt x="35509" y="71053"/>
                  </a:lnTo>
                  <a:lnTo>
                    <a:pt x="7345" y="7105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63"/>
            <p:cNvSpPr/>
            <p:nvPr/>
          </p:nvSpPr>
          <p:spPr>
            <a:xfrm>
              <a:off x="2905614" y="2055458"/>
              <a:ext cx="28164" cy="104965"/>
            </a:xfrm>
            <a:custGeom>
              <a:avLst/>
              <a:gdLst/>
              <a:ahLst/>
              <a:cxnLst/>
              <a:rect l="l" t="t" r="r" b="b"/>
              <a:pathLst>
                <a:path w="28164" h="104965" extrusionOk="0">
                  <a:moveTo>
                    <a:pt x="7345" y="0"/>
                  </a:moveTo>
                  <a:lnTo>
                    <a:pt x="35509" y="0"/>
                  </a:lnTo>
                  <a:lnTo>
                    <a:pt x="35509" y="104965"/>
                  </a:lnTo>
                  <a:lnTo>
                    <a:pt x="7345" y="104965"/>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63"/>
            <p:cNvSpPr/>
            <p:nvPr/>
          </p:nvSpPr>
          <p:spPr>
            <a:xfrm>
              <a:off x="2888977" y="2008409"/>
              <a:ext cx="61517" cy="38081"/>
            </a:xfrm>
            <a:custGeom>
              <a:avLst/>
              <a:gdLst/>
              <a:ahLst/>
              <a:cxnLst/>
              <a:rect l="l" t="t" r="r" b="b"/>
              <a:pathLst>
                <a:path w="61517" h="38081" extrusionOk="0">
                  <a:moveTo>
                    <a:pt x="38070" y="0"/>
                  </a:moveTo>
                  <a:lnTo>
                    <a:pt x="7345" y="30724"/>
                  </a:lnTo>
                  <a:lnTo>
                    <a:pt x="24022" y="30724"/>
                  </a:lnTo>
                  <a:lnTo>
                    <a:pt x="24022" y="38082"/>
                  </a:lnTo>
                  <a:lnTo>
                    <a:pt x="52186" y="38082"/>
                  </a:lnTo>
                  <a:lnTo>
                    <a:pt x="52186" y="30724"/>
                  </a:lnTo>
                  <a:lnTo>
                    <a:pt x="68863" y="3072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36" name="Google Shape;1036;p63"/>
          <p:cNvGrpSpPr/>
          <p:nvPr/>
        </p:nvGrpSpPr>
        <p:grpSpPr>
          <a:xfrm>
            <a:off x="2659612" y="3466733"/>
            <a:ext cx="366041" cy="380224"/>
            <a:chOff x="794498" y="748414"/>
            <a:chExt cx="155662" cy="155662"/>
          </a:xfrm>
        </p:grpSpPr>
        <p:sp>
          <p:nvSpPr>
            <p:cNvPr id="1037" name="Google Shape;1037;p63"/>
            <p:cNvSpPr/>
            <p:nvPr/>
          </p:nvSpPr>
          <p:spPr>
            <a:xfrm>
              <a:off x="796460" y="750376"/>
              <a:ext cx="151738" cy="151738"/>
            </a:xfrm>
            <a:custGeom>
              <a:avLst/>
              <a:gdLst/>
              <a:ahLst/>
              <a:cxnLst/>
              <a:rect l="l" t="t" r="r" b="b"/>
              <a:pathLst>
                <a:path w="151738" h="151738" extrusionOk="0">
                  <a:moveTo>
                    <a:pt x="159084" y="151739"/>
                  </a:moveTo>
                  <a:lnTo>
                    <a:pt x="7345" y="151739"/>
                  </a:lnTo>
                  <a:lnTo>
                    <a:pt x="7345" y="0"/>
                  </a:lnTo>
                  <a:lnTo>
                    <a:pt x="159084" y="0"/>
                  </a:lnTo>
                  <a:close/>
                  <a:moveTo>
                    <a:pt x="13898" y="145195"/>
                  </a:moveTo>
                  <a:lnTo>
                    <a:pt x="152551" y="145195"/>
                  </a:lnTo>
                  <a:lnTo>
                    <a:pt x="152551" y="6543"/>
                  </a:lnTo>
                  <a:lnTo>
                    <a:pt x="13898" y="654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8" name="Google Shape;1038;p63"/>
            <p:cNvSpPr/>
            <p:nvPr/>
          </p:nvSpPr>
          <p:spPr>
            <a:xfrm>
              <a:off x="794498" y="748414"/>
              <a:ext cx="155662" cy="155662"/>
            </a:xfrm>
            <a:custGeom>
              <a:avLst/>
              <a:gdLst/>
              <a:ahLst/>
              <a:cxnLst/>
              <a:rect l="l" t="t" r="r" b="b"/>
              <a:pathLst>
                <a:path w="155662" h="155662" extrusionOk="0">
                  <a:moveTo>
                    <a:pt x="163008" y="155662"/>
                  </a:moveTo>
                  <a:lnTo>
                    <a:pt x="7345" y="155662"/>
                  </a:lnTo>
                  <a:lnTo>
                    <a:pt x="7345" y="0"/>
                  </a:lnTo>
                  <a:lnTo>
                    <a:pt x="163008" y="0"/>
                  </a:lnTo>
                  <a:close/>
                  <a:moveTo>
                    <a:pt x="11269" y="151739"/>
                  </a:moveTo>
                  <a:lnTo>
                    <a:pt x="159084" y="151739"/>
                  </a:lnTo>
                  <a:lnTo>
                    <a:pt x="159084" y="3924"/>
                  </a:lnTo>
                  <a:lnTo>
                    <a:pt x="11269" y="3924"/>
                  </a:lnTo>
                  <a:close/>
                  <a:moveTo>
                    <a:pt x="156455" y="149119"/>
                  </a:moveTo>
                  <a:lnTo>
                    <a:pt x="13878" y="149119"/>
                  </a:lnTo>
                  <a:lnTo>
                    <a:pt x="13878" y="6543"/>
                  </a:lnTo>
                  <a:lnTo>
                    <a:pt x="156455" y="6543"/>
                  </a:lnTo>
                  <a:close/>
                  <a:moveTo>
                    <a:pt x="17802" y="145195"/>
                  </a:moveTo>
                  <a:lnTo>
                    <a:pt x="152531" y="145195"/>
                  </a:lnTo>
                  <a:lnTo>
                    <a:pt x="152531" y="10467"/>
                  </a:lnTo>
                  <a:lnTo>
                    <a:pt x="17802" y="10467"/>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9" name="Google Shape;1039;p63"/>
            <p:cNvSpPr/>
            <p:nvPr/>
          </p:nvSpPr>
          <p:spPr>
            <a:xfrm>
              <a:off x="815069" y="768995"/>
              <a:ext cx="114510" cy="101472"/>
            </a:xfrm>
            <a:custGeom>
              <a:avLst/>
              <a:gdLst/>
              <a:ahLst/>
              <a:cxnLst/>
              <a:rect l="l" t="t" r="r" b="b"/>
              <a:pathLst>
                <a:path w="114510" h="101472" extrusionOk="0">
                  <a:moveTo>
                    <a:pt x="98587" y="101473"/>
                  </a:moveTo>
                  <a:lnTo>
                    <a:pt x="30615" y="101473"/>
                  </a:lnTo>
                  <a:lnTo>
                    <a:pt x="30615" y="88445"/>
                  </a:lnTo>
                  <a:lnTo>
                    <a:pt x="20383" y="88445"/>
                  </a:lnTo>
                  <a:lnTo>
                    <a:pt x="20383" y="77655"/>
                  </a:lnTo>
                  <a:lnTo>
                    <a:pt x="7345" y="77655"/>
                  </a:lnTo>
                  <a:lnTo>
                    <a:pt x="7345" y="0"/>
                  </a:lnTo>
                  <a:lnTo>
                    <a:pt x="121856" y="0"/>
                  </a:lnTo>
                  <a:lnTo>
                    <a:pt x="121856" y="77625"/>
                  </a:lnTo>
                  <a:lnTo>
                    <a:pt x="108828" y="77625"/>
                  </a:lnTo>
                  <a:lnTo>
                    <a:pt x="108828" y="88416"/>
                  </a:lnTo>
                  <a:lnTo>
                    <a:pt x="98587" y="88416"/>
                  </a:lnTo>
                  <a:close/>
                  <a:moveTo>
                    <a:pt x="37158" y="94930"/>
                  </a:moveTo>
                  <a:lnTo>
                    <a:pt x="92073" y="94930"/>
                  </a:lnTo>
                  <a:lnTo>
                    <a:pt x="92073" y="81902"/>
                  </a:lnTo>
                  <a:lnTo>
                    <a:pt x="102315" y="81902"/>
                  </a:lnTo>
                  <a:lnTo>
                    <a:pt x="102315" y="71112"/>
                  </a:lnTo>
                  <a:lnTo>
                    <a:pt x="115342" y="71112"/>
                  </a:lnTo>
                  <a:lnTo>
                    <a:pt x="115342" y="6543"/>
                  </a:lnTo>
                  <a:lnTo>
                    <a:pt x="13889" y="6543"/>
                  </a:lnTo>
                  <a:lnTo>
                    <a:pt x="13889" y="71082"/>
                  </a:lnTo>
                  <a:lnTo>
                    <a:pt x="26926" y="71082"/>
                  </a:lnTo>
                  <a:lnTo>
                    <a:pt x="26926" y="81873"/>
                  </a:lnTo>
                  <a:lnTo>
                    <a:pt x="37138" y="8187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0" name="Google Shape;1040;p63"/>
            <p:cNvSpPr/>
            <p:nvPr/>
          </p:nvSpPr>
          <p:spPr>
            <a:xfrm>
              <a:off x="813597" y="767524"/>
              <a:ext cx="117453" cy="104415"/>
            </a:xfrm>
            <a:custGeom>
              <a:avLst/>
              <a:gdLst/>
              <a:ahLst/>
              <a:cxnLst/>
              <a:rect l="l" t="t" r="r" b="b"/>
              <a:pathLst>
                <a:path w="117453" h="104415" extrusionOk="0">
                  <a:moveTo>
                    <a:pt x="101530" y="104416"/>
                  </a:moveTo>
                  <a:lnTo>
                    <a:pt x="30615" y="104416"/>
                  </a:lnTo>
                  <a:lnTo>
                    <a:pt x="30615" y="91388"/>
                  </a:lnTo>
                  <a:lnTo>
                    <a:pt x="20383" y="91388"/>
                  </a:lnTo>
                  <a:lnTo>
                    <a:pt x="20383" y="80598"/>
                  </a:lnTo>
                  <a:lnTo>
                    <a:pt x="7345" y="80598"/>
                  </a:lnTo>
                  <a:lnTo>
                    <a:pt x="7345" y="0"/>
                  </a:lnTo>
                  <a:lnTo>
                    <a:pt x="124799" y="0"/>
                  </a:lnTo>
                  <a:lnTo>
                    <a:pt x="124799" y="80568"/>
                  </a:lnTo>
                  <a:lnTo>
                    <a:pt x="111771" y="80568"/>
                  </a:lnTo>
                  <a:lnTo>
                    <a:pt x="111771" y="91359"/>
                  </a:lnTo>
                  <a:lnTo>
                    <a:pt x="101530" y="91359"/>
                  </a:lnTo>
                  <a:close/>
                  <a:moveTo>
                    <a:pt x="33558" y="101473"/>
                  </a:moveTo>
                  <a:lnTo>
                    <a:pt x="98587" y="101473"/>
                  </a:lnTo>
                  <a:lnTo>
                    <a:pt x="98587" y="88445"/>
                  </a:lnTo>
                  <a:lnTo>
                    <a:pt x="108828" y="88445"/>
                  </a:lnTo>
                  <a:lnTo>
                    <a:pt x="108828" y="77655"/>
                  </a:lnTo>
                  <a:lnTo>
                    <a:pt x="121856" y="77655"/>
                  </a:lnTo>
                  <a:lnTo>
                    <a:pt x="121856" y="2943"/>
                  </a:lnTo>
                  <a:lnTo>
                    <a:pt x="10288" y="2943"/>
                  </a:lnTo>
                  <a:lnTo>
                    <a:pt x="10288" y="77625"/>
                  </a:lnTo>
                  <a:lnTo>
                    <a:pt x="23326" y="77625"/>
                  </a:lnTo>
                  <a:lnTo>
                    <a:pt x="23326" y="88416"/>
                  </a:lnTo>
                  <a:lnTo>
                    <a:pt x="33558" y="88416"/>
                  </a:lnTo>
                  <a:close/>
                  <a:moveTo>
                    <a:pt x="94987" y="97873"/>
                  </a:moveTo>
                  <a:lnTo>
                    <a:pt x="37158" y="97873"/>
                  </a:lnTo>
                  <a:lnTo>
                    <a:pt x="37158" y="84845"/>
                  </a:lnTo>
                  <a:lnTo>
                    <a:pt x="26926" y="84845"/>
                  </a:lnTo>
                  <a:lnTo>
                    <a:pt x="26926" y="74054"/>
                  </a:lnTo>
                  <a:lnTo>
                    <a:pt x="13889" y="74054"/>
                  </a:lnTo>
                  <a:lnTo>
                    <a:pt x="13889" y="6543"/>
                  </a:lnTo>
                  <a:lnTo>
                    <a:pt x="118256" y="6543"/>
                  </a:lnTo>
                  <a:lnTo>
                    <a:pt x="118256" y="74025"/>
                  </a:lnTo>
                  <a:lnTo>
                    <a:pt x="105228" y="74025"/>
                  </a:lnTo>
                  <a:lnTo>
                    <a:pt x="105228" y="84816"/>
                  </a:lnTo>
                  <a:lnTo>
                    <a:pt x="94987" y="84816"/>
                  </a:lnTo>
                  <a:close/>
                  <a:moveTo>
                    <a:pt x="40101" y="94930"/>
                  </a:moveTo>
                  <a:lnTo>
                    <a:pt x="92044" y="94930"/>
                  </a:lnTo>
                  <a:lnTo>
                    <a:pt x="92044" y="81902"/>
                  </a:lnTo>
                  <a:lnTo>
                    <a:pt x="102285" y="81902"/>
                  </a:lnTo>
                  <a:lnTo>
                    <a:pt x="102285" y="71112"/>
                  </a:lnTo>
                  <a:lnTo>
                    <a:pt x="115313" y="71112"/>
                  </a:lnTo>
                  <a:lnTo>
                    <a:pt x="115313" y="9486"/>
                  </a:lnTo>
                  <a:lnTo>
                    <a:pt x="16831" y="9486"/>
                  </a:lnTo>
                  <a:lnTo>
                    <a:pt x="16831" y="71082"/>
                  </a:lnTo>
                  <a:lnTo>
                    <a:pt x="29869" y="71082"/>
                  </a:lnTo>
                  <a:lnTo>
                    <a:pt x="29869" y="81873"/>
                  </a:lnTo>
                  <a:lnTo>
                    <a:pt x="40101" y="81873"/>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1" name="Google Shape;1041;p63"/>
            <p:cNvSpPr/>
            <p:nvPr/>
          </p:nvSpPr>
          <p:spPr>
            <a:xfrm>
              <a:off x="826615" y="783200"/>
              <a:ext cx="13233" cy="31852"/>
            </a:xfrm>
            <a:custGeom>
              <a:avLst/>
              <a:gdLst/>
              <a:ahLst/>
              <a:cxnLst/>
              <a:rect l="l" t="t" r="r" b="b"/>
              <a:pathLst>
                <a:path w="13233" h="31852" extrusionOk="0">
                  <a:moveTo>
                    <a:pt x="20579" y="31853"/>
                  </a:moveTo>
                  <a:lnTo>
                    <a:pt x="7345" y="31853"/>
                  </a:lnTo>
                  <a:lnTo>
                    <a:pt x="7345" y="0"/>
                  </a:lnTo>
                  <a:lnTo>
                    <a:pt x="20579" y="0"/>
                  </a:lnTo>
                  <a:close/>
                  <a:moveTo>
                    <a:pt x="11279" y="27929"/>
                  </a:moveTo>
                  <a:lnTo>
                    <a:pt x="16655" y="27929"/>
                  </a:lnTo>
                  <a:lnTo>
                    <a:pt x="16655" y="3934"/>
                  </a:lnTo>
                  <a:lnTo>
                    <a:pt x="1127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2" name="Google Shape;1042;p63"/>
            <p:cNvSpPr/>
            <p:nvPr/>
          </p:nvSpPr>
          <p:spPr>
            <a:xfrm>
              <a:off x="846166"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3" name="Google Shape;1043;p63"/>
            <p:cNvSpPr/>
            <p:nvPr/>
          </p:nvSpPr>
          <p:spPr>
            <a:xfrm>
              <a:off x="865707" y="783200"/>
              <a:ext cx="13233" cy="31852"/>
            </a:xfrm>
            <a:custGeom>
              <a:avLst/>
              <a:gdLst/>
              <a:ahLst/>
              <a:cxnLst/>
              <a:rect l="l" t="t" r="r" b="b"/>
              <a:pathLst>
                <a:path w="13233" h="31852" extrusionOk="0">
                  <a:moveTo>
                    <a:pt x="20579" y="31853"/>
                  </a:moveTo>
                  <a:lnTo>
                    <a:pt x="7345" y="31853"/>
                  </a:lnTo>
                  <a:lnTo>
                    <a:pt x="7345" y="0"/>
                  </a:lnTo>
                  <a:lnTo>
                    <a:pt x="20579" y="0"/>
                  </a:lnTo>
                  <a:close/>
                  <a:moveTo>
                    <a:pt x="11279" y="27929"/>
                  </a:moveTo>
                  <a:lnTo>
                    <a:pt x="16655" y="27929"/>
                  </a:lnTo>
                  <a:lnTo>
                    <a:pt x="16655" y="3934"/>
                  </a:lnTo>
                  <a:lnTo>
                    <a:pt x="1127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4" name="Google Shape;1044;p63"/>
            <p:cNvSpPr/>
            <p:nvPr/>
          </p:nvSpPr>
          <p:spPr>
            <a:xfrm>
              <a:off x="885259"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5" name="Google Shape;1045;p63"/>
            <p:cNvSpPr/>
            <p:nvPr/>
          </p:nvSpPr>
          <p:spPr>
            <a:xfrm>
              <a:off x="904800" y="783200"/>
              <a:ext cx="13233" cy="31852"/>
            </a:xfrm>
            <a:custGeom>
              <a:avLst/>
              <a:gdLst/>
              <a:ahLst/>
              <a:cxnLst/>
              <a:rect l="l" t="t" r="r" b="b"/>
              <a:pathLst>
                <a:path w="13233" h="31852" extrusionOk="0">
                  <a:moveTo>
                    <a:pt x="20579" y="31853"/>
                  </a:moveTo>
                  <a:lnTo>
                    <a:pt x="7345" y="31853"/>
                  </a:lnTo>
                  <a:lnTo>
                    <a:pt x="7345" y="0"/>
                  </a:lnTo>
                  <a:lnTo>
                    <a:pt x="20579" y="0"/>
                  </a:lnTo>
                  <a:close/>
                  <a:moveTo>
                    <a:pt x="11269" y="27929"/>
                  </a:moveTo>
                  <a:lnTo>
                    <a:pt x="16655" y="27929"/>
                  </a:lnTo>
                  <a:lnTo>
                    <a:pt x="16655" y="3934"/>
                  </a:lnTo>
                  <a:lnTo>
                    <a:pt x="11269" y="3934"/>
                  </a:lnTo>
                  <a:close/>
                </a:path>
              </a:pathLst>
            </a:custGeom>
            <a:solidFill>
              <a:srgbClr val="043D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64"/>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CR1000</a:t>
            </a:r>
            <a:endParaRPr/>
          </a:p>
        </p:txBody>
      </p:sp>
      <p:sp>
        <p:nvSpPr>
          <p:cNvPr id="1051" name="Google Shape;1051;p64"/>
          <p:cNvSpPr txBox="1"/>
          <p:nvPr/>
        </p:nvSpPr>
        <p:spPr>
          <a:xfrm>
            <a:off x="445753" y="1129771"/>
            <a:ext cx="2428902"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43D5D"/>
                </a:solidFill>
                <a:latin typeface="Calibri"/>
                <a:ea typeface="Calibri"/>
                <a:cs typeface="Calibri"/>
                <a:sym typeface="Calibri"/>
              </a:rPr>
              <a:t>Graphical Interface with:</a:t>
            </a:r>
            <a:endParaRPr/>
          </a:p>
          <a:p>
            <a:pPr marL="171450" marR="0" lvl="0" indent="-17145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Multiple PLC connections </a:t>
            </a:r>
            <a:endParaRPr/>
          </a:p>
          <a:p>
            <a:pPr marL="171450" marR="0" lvl="0" indent="-17145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Protocol Conversion (6)</a:t>
            </a:r>
            <a:endParaRPr/>
          </a:p>
          <a:p>
            <a:pPr marL="171450" marR="0" lvl="0" indent="-17145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Visualization </a:t>
            </a:r>
            <a:endParaRPr/>
          </a:p>
          <a:p>
            <a:pPr marL="171450" marR="0" lvl="0" indent="-171450" algn="l" rtl="0">
              <a:spcBef>
                <a:spcPts val="0"/>
              </a:spcBef>
              <a:spcAft>
                <a:spcPts val="0"/>
              </a:spcAft>
              <a:buClr>
                <a:srgbClr val="333333"/>
              </a:buClr>
              <a:buSzPts val="1200"/>
              <a:buFont typeface="Arial"/>
              <a:buChar char="•"/>
            </a:pPr>
            <a:r>
              <a:rPr lang="en-US" sz="1200">
                <a:solidFill>
                  <a:srgbClr val="333333"/>
                </a:solidFill>
                <a:latin typeface="Calibri"/>
                <a:ea typeface="Calibri"/>
                <a:cs typeface="Calibri"/>
                <a:sym typeface="Calibri"/>
              </a:rPr>
              <a:t>Scripting </a:t>
            </a:r>
            <a:endParaRPr/>
          </a:p>
        </p:txBody>
      </p:sp>
      <p:sp>
        <p:nvSpPr>
          <p:cNvPr id="1052" name="Google Shape;1052;p64"/>
          <p:cNvSpPr txBox="1"/>
          <p:nvPr/>
        </p:nvSpPr>
        <p:spPr>
          <a:xfrm>
            <a:off x="428598" y="810638"/>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33333"/>
                </a:solidFill>
                <a:latin typeface="Arial"/>
                <a:ea typeface="Arial"/>
                <a:cs typeface="Arial"/>
                <a:sym typeface="Arial"/>
              </a:rPr>
              <a:t>Features</a:t>
            </a:r>
            <a:endParaRPr sz="1200">
              <a:solidFill>
                <a:srgbClr val="63666A"/>
              </a:solidFill>
              <a:latin typeface="Arial"/>
              <a:ea typeface="Arial"/>
              <a:cs typeface="Arial"/>
              <a:sym typeface="Arial"/>
            </a:endParaRPr>
          </a:p>
        </p:txBody>
      </p:sp>
      <p:grpSp>
        <p:nvGrpSpPr>
          <p:cNvPr id="1053" name="Google Shape;1053;p64"/>
          <p:cNvGrpSpPr/>
          <p:nvPr/>
        </p:nvGrpSpPr>
        <p:grpSpPr>
          <a:xfrm>
            <a:off x="4961788" y="1087637"/>
            <a:ext cx="3893935" cy="2047923"/>
            <a:chOff x="2514980" y="1977293"/>
            <a:chExt cx="3514848" cy="1733604"/>
          </a:xfrm>
        </p:grpSpPr>
        <p:pic>
          <p:nvPicPr>
            <p:cNvPr id="1054" name="Google Shape;1054;p64"/>
            <p:cNvPicPr preferRelativeResize="0"/>
            <p:nvPr/>
          </p:nvPicPr>
          <p:blipFill rotWithShape="1">
            <a:blip r:embed="rId3">
              <a:alphaModFix/>
            </a:blip>
            <a:srcRect/>
            <a:stretch/>
          </p:blipFill>
          <p:spPr>
            <a:xfrm>
              <a:off x="3114172" y="2001841"/>
              <a:ext cx="2915655" cy="1709057"/>
            </a:xfrm>
            <a:prstGeom prst="rect">
              <a:avLst/>
            </a:prstGeom>
            <a:noFill/>
            <a:ln>
              <a:noFill/>
            </a:ln>
          </p:spPr>
        </p:pic>
        <p:pic>
          <p:nvPicPr>
            <p:cNvPr id="1055" name="Google Shape;1055;p64"/>
            <p:cNvPicPr preferRelativeResize="0"/>
            <p:nvPr/>
          </p:nvPicPr>
          <p:blipFill rotWithShape="1">
            <a:blip r:embed="rId4">
              <a:alphaModFix/>
            </a:blip>
            <a:srcRect/>
            <a:stretch/>
          </p:blipFill>
          <p:spPr>
            <a:xfrm rot="5400000">
              <a:off x="1902238" y="2590035"/>
              <a:ext cx="1721234" cy="495751"/>
            </a:xfrm>
            <a:prstGeom prst="rect">
              <a:avLst/>
            </a:prstGeom>
            <a:noFill/>
            <a:ln>
              <a:noFill/>
            </a:ln>
          </p:spPr>
        </p:pic>
      </p:grpSp>
      <p:graphicFrame>
        <p:nvGraphicFramePr>
          <p:cNvPr id="1056" name="Google Shape;1056;p64"/>
          <p:cNvGraphicFramePr/>
          <p:nvPr/>
        </p:nvGraphicFramePr>
        <p:xfrm>
          <a:off x="428598" y="3365418"/>
          <a:ext cx="8427125" cy="1358575"/>
        </p:xfrm>
        <a:graphic>
          <a:graphicData uri="http://schemas.openxmlformats.org/drawingml/2006/table">
            <a:tbl>
              <a:tblPr firstRow="1" bandRow="1">
                <a:noFill/>
                <a:tableStyleId>{C32E7727-349D-4345-B8BB-B3D843B21435}</a:tableStyleId>
              </a:tblPr>
              <a:tblGrid>
                <a:gridCol w="1396125">
                  <a:extLst>
                    <a:ext uri="{9D8B030D-6E8A-4147-A177-3AD203B41FA5}">
                      <a16:colId xmlns:a16="http://schemas.microsoft.com/office/drawing/2014/main" val="20000"/>
                    </a:ext>
                  </a:extLst>
                </a:gridCol>
                <a:gridCol w="827625">
                  <a:extLst>
                    <a:ext uri="{9D8B030D-6E8A-4147-A177-3AD203B41FA5}">
                      <a16:colId xmlns:a16="http://schemas.microsoft.com/office/drawing/2014/main" val="20001"/>
                    </a:ext>
                  </a:extLst>
                </a:gridCol>
                <a:gridCol w="782875">
                  <a:extLst>
                    <a:ext uri="{9D8B030D-6E8A-4147-A177-3AD203B41FA5}">
                      <a16:colId xmlns:a16="http://schemas.microsoft.com/office/drawing/2014/main" val="20002"/>
                    </a:ext>
                  </a:extLst>
                </a:gridCol>
                <a:gridCol w="641225">
                  <a:extLst>
                    <a:ext uri="{9D8B030D-6E8A-4147-A177-3AD203B41FA5}">
                      <a16:colId xmlns:a16="http://schemas.microsoft.com/office/drawing/2014/main" val="20003"/>
                    </a:ext>
                  </a:extLst>
                </a:gridCol>
                <a:gridCol w="812700">
                  <a:extLst>
                    <a:ext uri="{9D8B030D-6E8A-4147-A177-3AD203B41FA5}">
                      <a16:colId xmlns:a16="http://schemas.microsoft.com/office/drawing/2014/main" val="20004"/>
                    </a:ext>
                  </a:extLst>
                </a:gridCol>
                <a:gridCol w="626300">
                  <a:extLst>
                    <a:ext uri="{9D8B030D-6E8A-4147-A177-3AD203B41FA5}">
                      <a16:colId xmlns:a16="http://schemas.microsoft.com/office/drawing/2014/main" val="20005"/>
                    </a:ext>
                  </a:extLst>
                </a:gridCol>
                <a:gridCol w="902175">
                  <a:extLst>
                    <a:ext uri="{9D8B030D-6E8A-4147-A177-3AD203B41FA5}">
                      <a16:colId xmlns:a16="http://schemas.microsoft.com/office/drawing/2014/main" val="20006"/>
                    </a:ext>
                  </a:extLst>
                </a:gridCol>
                <a:gridCol w="790325">
                  <a:extLst>
                    <a:ext uri="{9D8B030D-6E8A-4147-A177-3AD203B41FA5}">
                      <a16:colId xmlns:a16="http://schemas.microsoft.com/office/drawing/2014/main" val="20007"/>
                    </a:ext>
                  </a:extLst>
                </a:gridCol>
                <a:gridCol w="894725">
                  <a:extLst>
                    <a:ext uri="{9D8B030D-6E8A-4147-A177-3AD203B41FA5}">
                      <a16:colId xmlns:a16="http://schemas.microsoft.com/office/drawing/2014/main" val="20008"/>
                    </a:ext>
                  </a:extLst>
                </a:gridCol>
                <a:gridCol w="753050">
                  <a:extLst>
                    <a:ext uri="{9D8B030D-6E8A-4147-A177-3AD203B41FA5}">
                      <a16:colId xmlns:a16="http://schemas.microsoft.com/office/drawing/2014/main" val="20009"/>
                    </a:ext>
                  </a:extLst>
                </a:gridCol>
              </a:tblGrid>
              <a:tr h="208250">
                <a:tc gridSpan="10">
                  <a:txBody>
                    <a:bodyPr/>
                    <a:lstStyle/>
                    <a:p>
                      <a:pPr marL="0" marR="0" lvl="0" indent="0" algn="ctr" rtl="0">
                        <a:spcBef>
                          <a:spcPts val="0"/>
                        </a:spcBef>
                        <a:spcAft>
                          <a:spcPts val="0"/>
                        </a:spcAft>
                        <a:buNone/>
                      </a:pPr>
                      <a:r>
                        <a:rPr lang="en-US" sz="1100" b="1">
                          <a:solidFill>
                            <a:schemeClr val="lt1"/>
                          </a:solidFill>
                        </a:rPr>
                        <a:t>CR3000 sizes and attributes </a:t>
                      </a:r>
                      <a:endParaRPr sz="1100" b="1">
                        <a:solidFill>
                          <a:schemeClr val="lt1"/>
                        </a:solidFill>
                      </a:endParaRPr>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9375">
                <a:tc>
                  <a:txBody>
                    <a:bodyPr/>
                    <a:lstStyle/>
                    <a:p>
                      <a:pPr marL="0" marR="0" lvl="0" indent="0" algn="l" rtl="0">
                        <a:spcBef>
                          <a:spcPts val="0"/>
                        </a:spcBef>
                        <a:spcAft>
                          <a:spcPts val="0"/>
                        </a:spcAft>
                        <a:buNone/>
                      </a:pPr>
                      <a:r>
                        <a:rPr lang="en-US" sz="1050" b="0">
                          <a:solidFill>
                            <a:srgbClr val="1B365D"/>
                          </a:solidFill>
                        </a:rPr>
                        <a:t>Model Number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Size</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PIXALS</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Serial</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Ethernet</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USB Host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Data Logger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Web Server </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Scripting</a:t>
                      </a:r>
                      <a:endParaRPr sz="1050"/>
                    </a:p>
                  </a:txBody>
                  <a:tcPr marL="91450" marR="91450" marT="45725" marB="45725">
                    <a:solidFill>
                      <a:schemeClr val="lt2"/>
                    </a:solidFill>
                  </a:tcPr>
                </a:tc>
                <a:tc>
                  <a:txBody>
                    <a:bodyPr/>
                    <a:lstStyle/>
                    <a:p>
                      <a:pPr marL="0" marR="0" lvl="0" indent="0" algn="l" rtl="0">
                        <a:spcBef>
                          <a:spcPts val="0"/>
                        </a:spcBef>
                        <a:spcAft>
                          <a:spcPts val="0"/>
                        </a:spcAft>
                        <a:buNone/>
                      </a:pPr>
                      <a:r>
                        <a:rPr lang="en-US" sz="1050" b="0">
                          <a:solidFill>
                            <a:srgbClr val="1B365D"/>
                          </a:solidFill>
                        </a:rPr>
                        <a:t>OPC-UA </a:t>
                      </a:r>
                      <a:endParaRPr sz="1050"/>
                    </a:p>
                  </a:txBody>
                  <a:tcPr marL="91450" marR="91450" marT="45725" marB="45725">
                    <a:solidFill>
                      <a:schemeClr val="lt2"/>
                    </a:solidFill>
                  </a:tcPr>
                </a:tc>
                <a:extLst>
                  <a:ext uri="{0D108BD9-81ED-4DB2-BD59-A6C34878D82A}">
                    <a16:rowId xmlns:a16="http://schemas.microsoft.com/office/drawing/2014/main" val="10001"/>
                  </a:ext>
                </a:extLst>
              </a:tr>
              <a:tr h="171500">
                <a:tc>
                  <a:txBody>
                    <a:bodyPr/>
                    <a:lstStyle/>
                    <a:p>
                      <a:pPr marL="0" marR="0" lvl="0" indent="0" algn="l" rtl="0">
                        <a:spcBef>
                          <a:spcPts val="0"/>
                        </a:spcBef>
                        <a:spcAft>
                          <a:spcPts val="0"/>
                        </a:spcAft>
                        <a:buNone/>
                      </a:pPr>
                      <a:r>
                        <a:rPr lang="en-US" sz="800" b="0">
                          <a:solidFill>
                            <a:srgbClr val="1B365D"/>
                          </a:solidFill>
                        </a:rPr>
                        <a:t>CR1000-04000-00210</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4.3“ wide</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480X272</a:t>
                      </a:r>
                      <a:endParaRPr sz="800"/>
                    </a:p>
                  </a:txBody>
                  <a:tcPr marL="91450" marR="91450" marT="45725" marB="45725" anchor="ctr"/>
                </a:tc>
                <a:tc>
                  <a:txBody>
                    <a:bodyPr/>
                    <a:lstStyle/>
                    <a:p>
                      <a:pPr marL="0" marR="0" lvl="0" indent="0" algn="l" rtl="0">
                        <a:spcBef>
                          <a:spcPts val="0"/>
                        </a:spcBef>
                        <a:spcAft>
                          <a:spcPts val="0"/>
                        </a:spcAft>
                        <a:buNone/>
                      </a:pPr>
                      <a:r>
                        <a:rPr lang="en-US" sz="800"/>
                        <a:t>2</a:t>
                      </a:r>
                      <a:endParaRPr/>
                    </a:p>
                  </a:txBody>
                  <a:tcPr marL="91450" marR="91450" marT="45725" marB="45725" anchor="ctr"/>
                </a:tc>
                <a:tc>
                  <a:txBody>
                    <a:bodyPr/>
                    <a:lstStyle/>
                    <a:p>
                      <a:pPr marL="0" marR="0" lvl="0" indent="0" algn="l" rtl="0">
                        <a:spcBef>
                          <a:spcPts val="0"/>
                        </a:spcBef>
                        <a:spcAft>
                          <a:spcPts val="0"/>
                        </a:spcAft>
                        <a:buNone/>
                      </a:pPr>
                      <a:r>
                        <a:rPr lang="en-US" sz="800"/>
                        <a:t>1</a:t>
                      </a:r>
                      <a:endParaRPr/>
                    </a:p>
                  </a:txBody>
                  <a:tcPr marL="91450" marR="91450" marT="45725" marB="45725" anchor="ctr"/>
                </a:tc>
                <a:tc>
                  <a:txBody>
                    <a:bodyPr/>
                    <a:lstStyle/>
                    <a:p>
                      <a:pPr marL="0" marR="0" lvl="0" indent="0" algn="l" rtl="0">
                        <a:spcBef>
                          <a:spcPts val="0"/>
                        </a:spcBef>
                        <a:spcAft>
                          <a:spcPts val="0"/>
                        </a:spcAft>
                        <a:buNone/>
                      </a:pPr>
                      <a:r>
                        <a:rPr lang="en-US" sz="800"/>
                        <a:t>0</a:t>
                      </a:r>
                      <a:endParaRPr/>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YES</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extLst>
                  <a:ext uri="{0D108BD9-81ED-4DB2-BD59-A6C34878D82A}">
                    <a16:rowId xmlns:a16="http://schemas.microsoft.com/office/drawing/2014/main" val="10002"/>
                  </a:ext>
                </a:extLst>
              </a:tr>
              <a:tr h="171500">
                <a:tc>
                  <a:txBody>
                    <a:bodyPr/>
                    <a:lstStyle/>
                    <a:p>
                      <a:pPr marL="0" marR="0" lvl="0" indent="0" algn="l" rtl="0">
                        <a:spcBef>
                          <a:spcPts val="0"/>
                        </a:spcBef>
                        <a:spcAft>
                          <a:spcPts val="0"/>
                        </a:spcAft>
                        <a:buNone/>
                      </a:pPr>
                      <a:r>
                        <a:rPr lang="en-US" sz="800" b="0">
                          <a:solidFill>
                            <a:srgbClr val="1B365D"/>
                          </a:solidFill>
                        </a:rPr>
                        <a:t>CR1000-07000-00210</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7“ wide </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800X480</a:t>
                      </a:r>
                      <a:endParaRPr sz="800"/>
                    </a:p>
                  </a:txBody>
                  <a:tcPr marL="91450" marR="91450" marT="45725" marB="45725" anchor="ctr"/>
                </a:tc>
                <a:tc>
                  <a:txBody>
                    <a:bodyPr/>
                    <a:lstStyle/>
                    <a:p>
                      <a:pPr marL="0" marR="0" lvl="0" indent="0" algn="l" rtl="0">
                        <a:spcBef>
                          <a:spcPts val="0"/>
                        </a:spcBef>
                        <a:spcAft>
                          <a:spcPts val="0"/>
                        </a:spcAft>
                        <a:buNone/>
                      </a:pPr>
                      <a:r>
                        <a:rPr lang="en-US" sz="800"/>
                        <a:t>2</a:t>
                      </a:r>
                      <a:endParaRPr/>
                    </a:p>
                  </a:txBody>
                  <a:tcPr marL="91450" marR="91450" marT="45725" marB="45725" anchor="ctr"/>
                </a:tc>
                <a:tc>
                  <a:txBody>
                    <a:bodyPr/>
                    <a:lstStyle/>
                    <a:p>
                      <a:pPr marL="0" marR="0" lvl="0" indent="0" algn="l" rtl="0">
                        <a:spcBef>
                          <a:spcPts val="0"/>
                        </a:spcBef>
                        <a:spcAft>
                          <a:spcPts val="0"/>
                        </a:spcAft>
                        <a:buNone/>
                      </a:pPr>
                      <a:r>
                        <a:rPr lang="en-US" sz="800"/>
                        <a:t>1</a:t>
                      </a:r>
                      <a:endParaRPr/>
                    </a:p>
                  </a:txBody>
                  <a:tcPr marL="91450" marR="91450" marT="45725" marB="45725" anchor="ctr"/>
                </a:tc>
                <a:tc>
                  <a:txBody>
                    <a:bodyPr/>
                    <a:lstStyle/>
                    <a:p>
                      <a:pPr marL="0" marR="0" lvl="0" indent="0" algn="l" rtl="0">
                        <a:spcBef>
                          <a:spcPts val="0"/>
                        </a:spcBef>
                        <a:spcAft>
                          <a:spcPts val="0"/>
                        </a:spcAft>
                        <a:buNone/>
                      </a:pPr>
                      <a:r>
                        <a:rPr lang="en-US" sz="800"/>
                        <a:t>0</a:t>
                      </a:r>
                      <a:endParaRPr/>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YES</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extLst>
                  <a:ext uri="{0D108BD9-81ED-4DB2-BD59-A6C34878D82A}">
                    <a16:rowId xmlns:a16="http://schemas.microsoft.com/office/drawing/2014/main" val="10003"/>
                  </a:ext>
                </a:extLst>
              </a:tr>
              <a:tr h="171500">
                <a:tc>
                  <a:txBody>
                    <a:bodyPr/>
                    <a:lstStyle/>
                    <a:p>
                      <a:pPr marL="0" marR="0" lvl="0" indent="0" algn="l" rtl="0">
                        <a:spcBef>
                          <a:spcPts val="0"/>
                        </a:spcBef>
                        <a:spcAft>
                          <a:spcPts val="0"/>
                        </a:spcAft>
                        <a:buNone/>
                      </a:pPr>
                      <a:r>
                        <a:rPr lang="en-US" sz="800" b="0">
                          <a:solidFill>
                            <a:srgbClr val="1B365D"/>
                          </a:solidFill>
                        </a:rPr>
                        <a:t>CR1000-10000-00210</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10.4“ wide</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800X600</a:t>
                      </a:r>
                      <a:endParaRPr sz="800"/>
                    </a:p>
                  </a:txBody>
                  <a:tcPr marL="91450" marR="91450" marT="45725" marB="45725" anchor="ctr"/>
                </a:tc>
                <a:tc>
                  <a:txBody>
                    <a:bodyPr/>
                    <a:lstStyle/>
                    <a:p>
                      <a:pPr marL="0" marR="0" lvl="0" indent="0" algn="l" rtl="0">
                        <a:spcBef>
                          <a:spcPts val="0"/>
                        </a:spcBef>
                        <a:spcAft>
                          <a:spcPts val="0"/>
                        </a:spcAft>
                        <a:buNone/>
                      </a:pPr>
                      <a:r>
                        <a:rPr lang="en-US" sz="800"/>
                        <a:t>2</a:t>
                      </a:r>
                      <a:endParaRPr/>
                    </a:p>
                  </a:txBody>
                  <a:tcPr marL="91450" marR="91450" marT="45725" marB="45725" anchor="ctr"/>
                </a:tc>
                <a:tc>
                  <a:txBody>
                    <a:bodyPr/>
                    <a:lstStyle/>
                    <a:p>
                      <a:pPr marL="0" marR="0" lvl="0" indent="0" algn="l" rtl="0">
                        <a:spcBef>
                          <a:spcPts val="0"/>
                        </a:spcBef>
                        <a:spcAft>
                          <a:spcPts val="0"/>
                        </a:spcAft>
                        <a:buNone/>
                      </a:pPr>
                      <a:r>
                        <a:rPr lang="en-US" sz="800"/>
                        <a:t>1</a:t>
                      </a:r>
                      <a:endParaRPr/>
                    </a:p>
                  </a:txBody>
                  <a:tcPr marL="91450" marR="91450" marT="45725" marB="45725" anchor="ctr"/>
                </a:tc>
                <a:tc>
                  <a:txBody>
                    <a:bodyPr/>
                    <a:lstStyle/>
                    <a:p>
                      <a:pPr marL="0" marR="0" lvl="0" indent="0" algn="l" rtl="0">
                        <a:spcBef>
                          <a:spcPts val="0"/>
                        </a:spcBef>
                        <a:spcAft>
                          <a:spcPts val="0"/>
                        </a:spcAft>
                        <a:buNone/>
                      </a:pPr>
                      <a:r>
                        <a:rPr lang="en-US" sz="800"/>
                        <a:t>0</a:t>
                      </a:r>
                      <a:endParaRPr/>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YES</a:t>
                      </a:r>
                      <a:endParaRPr sz="800"/>
                    </a:p>
                  </a:txBody>
                  <a:tcPr marL="91450" marR="91450" marT="45725" marB="45725" anchor="ctr"/>
                </a:tc>
                <a:tc>
                  <a:txBody>
                    <a:bodyPr/>
                    <a:lstStyle/>
                    <a:p>
                      <a:pPr marL="0" marR="0" lvl="0" indent="0" algn="l" rtl="0">
                        <a:spcBef>
                          <a:spcPts val="0"/>
                        </a:spcBef>
                        <a:spcAft>
                          <a:spcPts val="0"/>
                        </a:spcAft>
                        <a:buNone/>
                      </a:pPr>
                      <a:r>
                        <a:rPr lang="en-US" sz="800" b="0">
                          <a:solidFill>
                            <a:srgbClr val="1B365D"/>
                          </a:solidFill>
                        </a:rPr>
                        <a:t>NO</a:t>
                      </a:r>
                      <a:endParaRPr sz="800"/>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65"/>
          <p:cNvSpPr txBox="1">
            <a:spLocks noGrp="1"/>
          </p:cNvSpPr>
          <p:nvPr>
            <p:ph type="title"/>
          </p:nvPr>
        </p:nvSpPr>
        <p:spPr>
          <a:xfrm>
            <a:off x="428598" y="396984"/>
            <a:ext cx="8086752" cy="4136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43D5D"/>
              </a:buClr>
              <a:buSzPts val="2800"/>
              <a:buFont typeface="Arial"/>
              <a:buNone/>
            </a:pPr>
            <a:r>
              <a:rPr lang="en-US"/>
              <a:t>CR1000</a:t>
            </a:r>
            <a:endParaRPr/>
          </a:p>
        </p:txBody>
      </p:sp>
      <p:graphicFrame>
        <p:nvGraphicFramePr>
          <p:cNvPr id="3" name="Table 2">
            <a:extLst>
              <a:ext uri="{FF2B5EF4-FFF2-40B4-BE49-F238E27FC236}">
                <a16:creationId xmlns:a16="http://schemas.microsoft.com/office/drawing/2014/main" id="{D180D9E3-C0D5-2FCB-374C-0343BFF5561C}"/>
              </a:ext>
            </a:extLst>
          </p:cNvPr>
          <p:cNvGraphicFramePr>
            <a:graphicFrameLocks noGrp="1"/>
          </p:cNvGraphicFramePr>
          <p:nvPr>
            <p:extLst>
              <p:ext uri="{D42A27DB-BD31-4B8C-83A1-F6EECF244321}">
                <p14:modId xmlns:p14="http://schemas.microsoft.com/office/powerpoint/2010/main" val="1328342796"/>
              </p:ext>
            </p:extLst>
          </p:nvPr>
        </p:nvGraphicFramePr>
        <p:xfrm>
          <a:off x="1455174" y="943897"/>
          <a:ext cx="6685936" cy="3903398"/>
        </p:xfrm>
        <a:graphic>
          <a:graphicData uri="http://schemas.openxmlformats.org/drawingml/2006/table">
            <a:tbl>
              <a:tblPr firstRow="1" bandRow="1">
                <a:tableStyleId>{C32E7727-349D-4345-B8BB-B3D843B21435}</a:tableStyleId>
              </a:tblPr>
              <a:tblGrid>
                <a:gridCol w="1835042">
                  <a:extLst>
                    <a:ext uri="{9D8B030D-6E8A-4147-A177-3AD203B41FA5}">
                      <a16:colId xmlns:a16="http://schemas.microsoft.com/office/drawing/2014/main" val="4212021399"/>
                    </a:ext>
                  </a:extLst>
                </a:gridCol>
                <a:gridCol w="1420163">
                  <a:extLst>
                    <a:ext uri="{9D8B030D-6E8A-4147-A177-3AD203B41FA5}">
                      <a16:colId xmlns:a16="http://schemas.microsoft.com/office/drawing/2014/main" val="2495286471"/>
                    </a:ext>
                  </a:extLst>
                </a:gridCol>
                <a:gridCol w="1547818">
                  <a:extLst>
                    <a:ext uri="{9D8B030D-6E8A-4147-A177-3AD203B41FA5}">
                      <a16:colId xmlns:a16="http://schemas.microsoft.com/office/drawing/2014/main" val="2912240760"/>
                    </a:ext>
                  </a:extLst>
                </a:gridCol>
                <a:gridCol w="1882913">
                  <a:extLst>
                    <a:ext uri="{9D8B030D-6E8A-4147-A177-3AD203B41FA5}">
                      <a16:colId xmlns:a16="http://schemas.microsoft.com/office/drawing/2014/main" val="2271625315"/>
                    </a:ext>
                  </a:extLst>
                </a:gridCol>
              </a:tblGrid>
              <a:tr h="278814">
                <a:tc>
                  <a:txBody>
                    <a:bodyPr/>
                    <a:lstStyle/>
                    <a:p>
                      <a:pPr algn="l" rtl="0" fontAlgn="ctr"/>
                      <a:r>
                        <a:rPr lang="en-US" sz="1200" u="none" strike="noStrike">
                          <a:effectLst/>
                        </a:rPr>
                        <a:t>Features CR1000 </a:t>
                      </a:r>
                      <a:endParaRPr lang="en-US" sz="1200" b="1" i="0" u="none" strike="noStrike">
                        <a:solidFill>
                          <a:srgbClr val="FFFFFF"/>
                        </a:solidFill>
                        <a:effectLst/>
                        <a:latin typeface="Calibri" panose="020F0502020204030204" pitchFamily="34" charset="0"/>
                      </a:endParaRPr>
                    </a:p>
                  </a:txBody>
                  <a:tcPr marL="6350" marR="6350" marT="6350" marB="0" anchor="ctr"/>
                </a:tc>
                <a:tc>
                  <a:txBody>
                    <a:bodyPr/>
                    <a:lstStyle/>
                    <a:p>
                      <a:pPr algn="ctr" rtl="0" fontAlgn="b"/>
                      <a:r>
                        <a:rPr lang="en-US" sz="1200" u="none" strike="noStrike">
                          <a:effectLst/>
                        </a:rPr>
                        <a:t>4.3"</a:t>
                      </a:r>
                      <a:endParaRPr lang="en-US" sz="1200" b="1" i="0" u="none" strike="noStrike">
                        <a:solidFill>
                          <a:srgbClr val="FFFFFF"/>
                        </a:solidFill>
                        <a:effectLst/>
                        <a:latin typeface="Calibri" panose="020F0502020204030204" pitchFamily="34" charset="0"/>
                      </a:endParaRPr>
                    </a:p>
                  </a:txBody>
                  <a:tcPr marL="6350" marR="6350" marT="6350" marB="0" anchor="b"/>
                </a:tc>
                <a:tc>
                  <a:txBody>
                    <a:bodyPr/>
                    <a:lstStyle/>
                    <a:p>
                      <a:pPr algn="ctr" rtl="0" fontAlgn="b"/>
                      <a:r>
                        <a:rPr lang="en-US" sz="1200" u="none" strike="noStrike">
                          <a:effectLst/>
                        </a:rPr>
                        <a:t>7"</a:t>
                      </a:r>
                      <a:endParaRPr lang="en-US" sz="1200" b="1" i="0" u="none" strike="noStrike">
                        <a:solidFill>
                          <a:srgbClr val="FFFFFF"/>
                        </a:solidFill>
                        <a:effectLst/>
                        <a:latin typeface="Calibri" panose="020F0502020204030204" pitchFamily="34" charset="0"/>
                      </a:endParaRPr>
                    </a:p>
                  </a:txBody>
                  <a:tcPr marL="6350" marR="6350" marT="6350" marB="0" anchor="b"/>
                </a:tc>
                <a:tc>
                  <a:txBody>
                    <a:bodyPr/>
                    <a:lstStyle/>
                    <a:p>
                      <a:pPr algn="ctr" rtl="0" fontAlgn="b"/>
                      <a:r>
                        <a:rPr lang="en-US" sz="1200" u="none" strike="noStrike">
                          <a:effectLst/>
                        </a:rPr>
                        <a:t>10"</a:t>
                      </a:r>
                      <a:endParaRPr lang="en-US" sz="1200" b="1" i="0" u="none" strike="noStrike">
                        <a:solidFill>
                          <a:srgbClr val="FFFFFF"/>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2981139"/>
                  </a:ext>
                </a:extLst>
              </a:tr>
              <a:tr h="557629">
                <a:tc>
                  <a:txBody>
                    <a:bodyPr/>
                    <a:lstStyle/>
                    <a:p>
                      <a:pPr algn="l" rtl="0" fontAlgn="ctr"/>
                      <a:r>
                        <a:rPr lang="en-US" sz="1200" u="none" strike="noStrike">
                          <a:effectLst/>
                        </a:rPr>
                        <a:t>Operating Temperature C</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-10-50° </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-10-50°</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-10-50°</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3294485"/>
                  </a:ext>
                </a:extLst>
              </a:tr>
              <a:tr h="278814">
                <a:tc>
                  <a:txBody>
                    <a:bodyPr/>
                    <a:lstStyle/>
                    <a:p>
                      <a:pPr algn="l" rtl="0" fontAlgn="ctr"/>
                      <a:r>
                        <a:rPr lang="en-US" sz="1200" u="none" strike="noStrike">
                          <a:effectLst/>
                        </a:rPr>
                        <a:t>Brightness in NITS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500</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430</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430</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32400779"/>
                  </a:ext>
                </a:extLst>
              </a:tr>
              <a:tr h="278814">
                <a:tc>
                  <a:txBody>
                    <a:bodyPr/>
                    <a:lstStyle/>
                    <a:p>
                      <a:pPr algn="l" rtl="0" fontAlgn="ctr"/>
                      <a:r>
                        <a:rPr lang="en-US" sz="1200" u="none" strike="noStrike">
                          <a:effectLst/>
                        </a:rPr>
                        <a:t>Vibration per/G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7285875"/>
                  </a:ext>
                </a:extLst>
              </a:tr>
              <a:tr h="278814">
                <a:tc>
                  <a:txBody>
                    <a:bodyPr/>
                    <a:lstStyle/>
                    <a:p>
                      <a:pPr algn="l" rtl="0" fontAlgn="ctr"/>
                      <a:r>
                        <a:rPr lang="en-US" sz="1200" u="none" strike="noStrike">
                          <a:effectLst/>
                        </a:rPr>
                        <a:t>Shock per/G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30</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30</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30</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59907288"/>
                  </a:ext>
                </a:extLst>
              </a:tr>
              <a:tr h="278814">
                <a:tc>
                  <a:txBody>
                    <a:bodyPr/>
                    <a:lstStyle/>
                    <a:p>
                      <a:pPr algn="l" rtl="0" fontAlgn="ctr"/>
                      <a:r>
                        <a:rPr lang="en-US" sz="1200" u="none" strike="noStrike">
                          <a:effectLst/>
                        </a:rPr>
                        <a:t>Ethernet Ports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27504694"/>
                  </a:ext>
                </a:extLst>
              </a:tr>
              <a:tr h="278814">
                <a:tc>
                  <a:txBody>
                    <a:bodyPr/>
                    <a:lstStyle/>
                    <a:p>
                      <a:pPr algn="l" rtl="0" fontAlgn="ctr"/>
                      <a:r>
                        <a:rPr lang="en-US" sz="1200" u="none" strike="noStrike">
                          <a:effectLst/>
                        </a:rPr>
                        <a:t>Serial Ports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0"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58303059"/>
                  </a:ext>
                </a:extLst>
              </a:tr>
              <a:tr h="278814">
                <a:tc>
                  <a:txBody>
                    <a:bodyPr/>
                    <a:lstStyle/>
                    <a:p>
                      <a:pPr algn="l" rtl="0" fontAlgn="ctr"/>
                      <a:r>
                        <a:rPr lang="en-US" sz="1200" u="none" strike="noStrike">
                          <a:effectLst/>
                        </a:rPr>
                        <a:t>Colors per Million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16</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16</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16</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49181723"/>
                  </a:ext>
                </a:extLst>
              </a:tr>
              <a:tr h="557629">
                <a:tc>
                  <a:txBody>
                    <a:bodyPr/>
                    <a:lstStyle/>
                    <a:p>
                      <a:pPr algn="l" rtl="0" fontAlgn="ctr"/>
                      <a:r>
                        <a:rPr lang="en-US" sz="1200" u="none" strike="noStrike">
                          <a:effectLst/>
                        </a:rPr>
                        <a:t>Certifications UL,CUL, CE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3</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3</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3</a:t>
                      </a:r>
                      <a:endParaRPr lang="en-US" sz="1200" b="0"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974786371"/>
                  </a:ext>
                </a:extLst>
              </a:tr>
              <a:tr h="278814">
                <a:tc>
                  <a:txBody>
                    <a:bodyPr/>
                    <a:lstStyle/>
                    <a:p>
                      <a:pPr algn="l" rtl="0" fontAlgn="ctr"/>
                      <a:r>
                        <a:rPr lang="en-US" sz="1200" u="none" strike="noStrike">
                          <a:effectLst/>
                        </a:rPr>
                        <a:t>NEMA 4X/IP66 Bezel </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2</a:t>
                      </a:r>
                      <a:endParaRPr lang="en-US" sz="1200" b="0"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02421684"/>
                  </a:ext>
                </a:extLst>
              </a:tr>
              <a:tr h="278814">
                <a:tc>
                  <a:txBody>
                    <a:bodyPr/>
                    <a:lstStyle/>
                    <a:p>
                      <a:pPr algn="l" rtl="0" fontAlgn="ctr"/>
                      <a:r>
                        <a:rPr lang="en-US" sz="1200" u="none" strike="noStrike">
                          <a:effectLst/>
                        </a:rPr>
                        <a:t>WEB Server</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0</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0</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0</a:t>
                      </a:r>
                      <a:endParaRPr lang="en-US" sz="1200" b="0"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64017893"/>
                  </a:ext>
                </a:extLst>
              </a:tr>
              <a:tr h="278814">
                <a:tc>
                  <a:txBody>
                    <a:bodyPr/>
                    <a:lstStyle/>
                    <a:p>
                      <a:pPr algn="l" rtl="0" fontAlgn="ctr"/>
                      <a:r>
                        <a:rPr lang="en-US" sz="1200" u="none" strike="noStrike">
                          <a:effectLst/>
                        </a:rPr>
                        <a:t>Protocols</a:t>
                      </a:r>
                      <a:endParaRPr lang="en-US" sz="1200" b="0"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6</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6</a:t>
                      </a:r>
                      <a:endParaRPr lang="en-US" sz="1200" b="1" i="0" u="none" strike="noStrike">
                        <a:solidFill>
                          <a:srgbClr val="1B365D"/>
                        </a:solidFill>
                        <a:effectLst/>
                        <a:latin typeface="Calibri" panose="020F0502020204030204" pitchFamily="34" charset="0"/>
                      </a:endParaRPr>
                    </a:p>
                  </a:txBody>
                  <a:tcPr marL="6350" marR="6350" marT="6350" marB="0" anchor="ctr"/>
                </a:tc>
                <a:tc>
                  <a:txBody>
                    <a:bodyPr/>
                    <a:lstStyle/>
                    <a:p>
                      <a:pPr algn="l" rtl="0" fontAlgn="ctr"/>
                      <a:r>
                        <a:rPr lang="en-US" sz="1200" u="none" strike="noStrike">
                          <a:effectLst/>
                        </a:rPr>
                        <a:t>6</a:t>
                      </a:r>
                      <a:endParaRPr lang="en-US" sz="1200" b="1" i="0" u="none" strike="noStrike">
                        <a:solidFill>
                          <a:srgbClr val="1B365D"/>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76012218"/>
                  </a:ext>
                </a:extLst>
              </a:tr>
            </a:tbl>
          </a:graphicData>
        </a:graphic>
      </p:graphicFrame>
    </p:spTree>
  </p:cSld>
  <p:clrMapOvr>
    <a:masterClrMapping/>
  </p:clrMapOvr>
</p:sld>
</file>

<file path=ppt/theme/theme1.xml><?xml version="1.0" encoding="utf-8"?>
<a:theme xmlns:a="http://schemas.openxmlformats.org/drawingml/2006/main" name="HMS">
  <a:themeElements>
    <a:clrScheme name="Custom 1">
      <a:dk1>
        <a:srgbClr val="333333"/>
      </a:dk1>
      <a:lt1>
        <a:srgbClr val="FFFFFF"/>
      </a:lt1>
      <a:dk2>
        <a:srgbClr val="043D5D"/>
      </a:dk2>
      <a:lt2>
        <a:srgbClr val="C3D4DD"/>
      </a:lt2>
      <a:accent1>
        <a:srgbClr val="043D5D"/>
      </a:accent1>
      <a:accent2>
        <a:srgbClr val="485F70"/>
      </a:accent2>
      <a:accent3>
        <a:srgbClr val="008961"/>
      </a:accent3>
      <a:accent4>
        <a:srgbClr val="1268B3"/>
      </a:accent4>
      <a:accent5>
        <a:srgbClr val="87A0B2"/>
      </a:accent5>
      <a:accent6>
        <a:srgbClr val="FFCE00"/>
      </a:accent6>
      <a:hlink>
        <a:srgbClr val="1268B3"/>
      </a:hlink>
      <a:folHlink>
        <a:srgbClr val="00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1bac35c8-6d04-4b5b-a19e-ef46254dfb65" xsi:nil="true"/>
    <TaxCatchAll xmlns="471aab03-9c4d-40b8-9c21-db2efa9e20a6" xsi:nil="true"/>
    <lcf76f155ced4ddcb4097134ff3c332f xmlns="1bac35c8-6d04-4b5b-a19e-ef46254dfb6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AB1D4953515F4C929F59C4D5A2C5EE" ma:contentTypeVersion="19" ma:contentTypeDescription="Create a new document." ma:contentTypeScope="" ma:versionID="629e80312e15e63ac4d0544a30109818">
  <xsd:schema xmlns:xsd="http://www.w3.org/2001/XMLSchema" xmlns:xs="http://www.w3.org/2001/XMLSchema" xmlns:p="http://schemas.microsoft.com/office/2006/metadata/properties" xmlns:ns2="1bac35c8-6d04-4b5b-a19e-ef46254dfb65" xmlns:ns3="471aab03-9c4d-40b8-9c21-db2efa9e20a6" targetNamespace="http://schemas.microsoft.com/office/2006/metadata/properties" ma:root="true" ma:fieldsID="d9cacc4ccc16524ba78f0be707922f75" ns2:_="" ns3:_="">
    <xsd:import namespace="1bac35c8-6d04-4b5b-a19e-ef46254dfb65"/>
    <xsd:import namespace="471aab03-9c4d-40b8-9c21-db2efa9e20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Statu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c35c8-6d04-4b5b-a19e-ef46254dfb6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bcd5ec-3678-4af0-9db1-7730c1ff50f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Status" ma:index="23" nillable="true" ma:displayName="Status" ma:description="Current or Old" ma:format="Dropdown" ma:internalName="Status">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1aab03-9c4d-40b8-9c21-db2efa9e20a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86a0c12-79e1-4574-b263-b4b9f6e8024d}" ma:internalName="TaxCatchAll" ma:showField="CatchAllData" ma:web="471aab03-9c4d-40b8-9c21-db2efa9e20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6CA658-16A9-4446-B73B-799E1111CF38}">
  <ds:schemaRefs>
    <ds:schemaRef ds:uri="1bac35c8-6d04-4b5b-a19e-ef46254dfb65"/>
    <ds:schemaRef ds:uri="471aab03-9c4d-40b8-9c21-db2efa9e20a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899011E-E1F0-4BBE-8B81-2DD4DEF39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ac35c8-6d04-4b5b-a19e-ef46254dfb65"/>
    <ds:schemaRef ds:uri="471aab03-9c4d-40b8-9c21-db2efa9e2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4514A8-8F39-49E4-8766-5C894D0FA1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TotalTime>
  <Words>2593</Words>
  <Application>Microsoft Office PowerPoint</Application>
  <PresentationFormat>On-screen Show (16:9)</PresentationFormat>
  <Paragraphs>806</Paragraphs>
  <Slides>29</Slides>
  <Notes>28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Lato Black</vt:lpstr>
      <vt:lpstr>Lato Heavy</vt:lpstr>
      <vt:lpstr>Aptos Narrow</vt:lpstr>
      <vt:lpstr>Arial</vt:lpstr>
      <vt:lpstr>Titillium Web SemiBold</vt:lpstr>
      <vt:lpstr>Noto Sans Symbols</vt:lpstr>
      <vt:lpstr>Calibri</vt:lpstr>
      <vt:lpstr>Courier New</vt:lpstr>
      <vt:lpstr>HMS</vt:lpstr>
      <vt:lpstr>HMI Operator Panels</vt:lpstr>
      <vt:lpstr>Red lion and HMS networks join forces </vt:lpstr>
      <vt:lpstr>HMI Operator Panels</vt:lpstr>
      <vt:lpstr>Red Lion HMI’s </vt:lpstr>
      <vt:lpstr>HMI families</vt:lpstr>
      <vt:lpstr>CR1000 HMI</vt:lpstr>
      <vt:lpstr>CR1000 HMI’s</vt:lpstr>
      <vt:lpstr>CR1000</vt:lpstr>
      <vt:lpstr>CR1000</vt:lpstr>
      <vt:lpstr>CR3000 HMI</vt:lpstr>
      <vt:lpstr>CR1000 Vs. 3000</vt:lpstr>
      <vt:lpstr>CR3000 </vt:lpstr>
      <vt:lpstr>CR3000</vt:lpstr>
      <vt:lpstr>CR3000</vt:lpstr>
      <vt:lpstr>CR3000 sizes and attributes</vt:lpstr>
      <vt:lpstr>CR3000</vt:lpstr>
      <vt:lpstr>Factory floor/OEM</vt:lpstr>
      <vt:lpstr>CR1000 &amp; 3000</vt:lpstr>
      <vt:lpstr>Graphite HMI</vt:lpstr>
      <vt:lpstr>Graphite HMI’s</vt:lpstr>
      <vt:lpstr>Graphite HMI’s</vt:lpstr>
      <vt:lpstr>HMI families</vt:lpstr>
      <vt:lpstr>HMI families</vt:lpstr>
      <vt:lpstr>Graphite HMI’s</vt:lpstr>
      <vt:lpstr>Indoor/Outdoor HMI’s</vt:lpstr>
      <vt:lpstr>Options with Exceptional Visibility </vt:lpstr>
      <vt:lpstr>Graphite I/O Modules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Thomas Carlsson</dc:creator>
  <cp:lastModifiedBy>Prasad Deshpande</cp:lastModifiedBy>
  <cp:revision>5</cp:revision>
  <dcterms:created xsi:type="dcterms:W3CDTF">2022-10-05T09:25:58Z</dcterms:created>
  <dcterms:modified xsi:type="dcterms:W3CDTF">2025-03-27T11:17:32Z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0x0101001FAB1D4953515F4C929F59C4D5A2C5EE</vt:lpwstr>
  </property>
  <property fmtid="{D5CDD505-2E9C-101B-9397-08002B2CF9AE}" pid="3" name="_dlc_DocIdItemGuid">
    <vt:lpwstr>30cb5390-2c7f-40ac-83a4-3ab8c0f3ccc9</vt:lpwstr>
  </property>
  <property fmtid="{D5CDD505-2E9C-101B-9397-08002B2CF9AE}" pid="4" name="MediaServiceImageTags">
    <vt:lpwstr/>
  </property>
</Properties>
</file>