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4"/>
  </p:notesMasterIdLst>
  <p:sldIdLst>
    <p:sldId id="256" r:id="rId3"/>
    <p:sldId id="278" r:id="rId4"/>
    <p:sldId id="279" r:id="rId5"/>
    <p:sldId id="271" r:id="rId6"/>
    <p:sldId id="262" r:id="rId7"/>
    <p:sldId id="277" r:id="rId8"/>
    <p:sldId id="263" r:id="rId9"/>
    <p:sldId id="264" r:id="rId10"/>
    <p:sldId id="269" r:id="rId11"/>
    <p:sldId id="268" r:id="rId12"/>
    <p:sldId id="280" r:id="rId13"/>
    <p:sldId id="281" r:id="rId14"/>
    <p:sldId id="282" r:id="rId15"/>
    <p:sldId id="259" r:id="rId16"/>
    <p:sldId id="260" r:id="rId17"/>
    <p:sldId id="276" r:id="rId18"/>
    <p:sldId id="273" r:id="rId19"/>
    <p:sldId id="275" r:id="rId20"/>
    <p:sldId id="270" r:id="rId21"/>
    <p:sldId id="274" r:id="rId22"/>
    <p:sldId id="272" r:id="rId23"/>
  </p:sldIdLst>
  <p:sldSz cx="9144000" cy="5143500" type="screen16x9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33" autoAdjust="0"/>
  </p:normalViewPr>
  <p:slideViewPr>
    <p:cSldViewPr>
      <p:cViewPr>
        <p:scale>
          <a:sx n="125" d="100"/>
          <a:sy n="125" d="100"/>
        </p:scale>
        <p:origin x="-624" y="-3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A707188-53B1-409C-8AA1-B0E9213994EB}" type="datetimeFigureOut">
              <a:rPr lang="en-US" smtClean="0"/>
              <a:t>1/27/2017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6D89DF0-1F82-4267-B7AD-21F2338E79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284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89DF0-1F82-4267-B7AD-21F2338E793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688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89DF0-1F82-4267-B7AD-21F2338E793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37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Red Lion Controls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F0D3B6-466C-4664-83B6-DA65A8BB208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050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http://www.bottling-world.com/future-proofing-production-2/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89DF0-1F82-4267-B7AD-21F2338E793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537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89DF0-1F82-4267-B7AD-21F2338E793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537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89DF0-1F82-4267-B7AD-21F2338E793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29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89DF0-1F82-4267-B7AD-21F2338E793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29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Red Lion Controls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F0D3B6-466C-4664-83B6-DA65A8BB208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131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Red Lion Controls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F0D3B6-466C-4664-83B6-DA65A8BB208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63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89DF0-1F82-4267-B7AD-21F2338E793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805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Notice </a:t>
            </a:r>
            <a:fld id="{AD141568-5488-4AC9-B82D-9F5CE1225E2A}" type="slidenum">
              <a:rPr lang="en-US" smtClean="0">
                <a:latin typeface="Arial" pitchFamily="34" charset="0"/>
              </a:rPr>
              <a:pPr/>
              <a:t>10</a:t>
            </a:fld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388091" y="3943350"/>
            <a:ext cx="7419976" cy="952500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  <a:defRPr sz="2400" b="0" i="0" baseline="0">
                <a:solidFill>
                  <a:schemeClr val="bg1">
                    <a:lumMod val="6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Presenter | Date (24 Pt. Calibri)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3251999"/>
            <a:ext cx="7315200" cy="43891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88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1447800" y="3818732"/>
            <a:ext cx="7696200" cy="1191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3243092"/>
            <a:ext cx="7315200" cy="4389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Divider 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904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1365667" y="3181350"/>
            <a:ext cx="7410201" cy="381355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375557" y="3409950"/>
            <a:ext cx="7410201" cy="1676755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en-US" sz="1800" b="0" dirty="0" smtClean="0">
                <a:latin typeface="+mn-lt"/>
              </a:rPr>
              <a:t>For more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20 Willow Springs Circle | York</a:t>
            </a:r>
            <a:r>
              <a:rPr lang="en-US" sz="1800" b="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PA 17406 USA</a:t>
            </a:r>
          </a:p>
          <a:p>
            <a:r>
              <a:rPr lang="en-US" sz="1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+1 (717) 767-6511 | www.redlion.net | info@redlion.net </a:t>
            </a:r>
          </a:p>
          <a:p>
            <a:pPr lvl="0"/>
            <a:r>
              <a:rPr lang="en-US" sz="1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18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9766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088081"/>
            <a:ext cx="3815933" cy="33028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22225" y="1088081"/>
            <a:ext cx="3808017" cy="33002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161447"/>
            <a:ext cx="7772400" cy="51435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858431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161447"/>
            <a:ext cx="7772400" cy="51435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402178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388091" y="3943350"/>
            <a:ext cx="7419976" cy="952500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  <a:defRPr sz="2400" b="0" i="0" baseline="0">
                <a:solidFill>
                  <a:schemeClr val="bg1">
                    <a:lumMod val="6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Presenter | Date (24 Pt. Calibri)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3251999"/>
            <a:ext cx="7315200" cy="43891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067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1375557" y="4705350"/>
            <a:ext cx="7410201" cy="381355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en-US" sz="2400" b="0" dirty="0" smtClean="0">
                <a:latin typeface="+mn-lt"/>
              </a:rPr>
              <a:t>For more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20 Willow Springs Circle | York, PA 17406 USA</a:t>
            </a:r>
          </a:p>
          <a:p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+1 (717) 767-6511 | www.redlion.net | info@redlion.net </a:t>
            </a:r>
          </a:p>
          <a:p>
            <a:pPr lvl="0"/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24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1945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088080"/>
            <a:ext cx="7863840" cy="336042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lvl="2"/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161447"/>
            <a:ext cx="7772400" cy="51435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688525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088080"/>
            <a:ext cx="7863840" cy="336042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lvl="2"/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161447"/>
            <a:ext cx="7772400" cy="51435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504988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3" y="1088081"/>
            <a:ext cx="3840480" cy="33604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86598" y="1088080"/>
            <a:ext cx="3840480" cy="33604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161447"/>
            <a:ext cx="7772400" cy="51435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19709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86598" y="1088080"/>
            <a:ext cx="3840480" cy="33604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161447"/>
            <a:ext cx="7772400" cy="51435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068779" y="1086561"/>
            <a:ext cx="3840480" cy="33604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109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86598" y="1088079"/>
            <a:ext cx="3840480" cy="3429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Arial" pitchFamily="34" charset="0"/>
              <a:buNone/>
              <a:defRPr lang="en-US" sz="2200" b="1" i="0" kern="1200" dirty="0" smtClean="0">
                <a:solidFill>
                  <a:srgbClr val="FF0000"/>
                </a:solidFill>
                <a:latin typeface="+mn-lt"/>
                <a:ea typeface="+mn-ea"/>
                <a:cs typeface="Helvetica"/>
              </a:defRPr>
            </a:lvl1pPr>
            <a:lvl2pPr marL="285750" indent="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None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161447"/>
            <a:ext cx="7772400" cy="51435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068779" y="1086561"/>
            <a:ext cx="3840480" cy="33604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084619" y="1425041"/>
            <a:ext cx="3840480" cy="30175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Arial" pitchFamily="34" charset="0"/>
              <a:buNone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285750" indent="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None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23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45029" y="1113314"/>
            <a:ext cx="7813960" cy="30861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42050" y="4257246"/>
            <a:ext cx="5791200" cy="28575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161447"/>
            <a:ext cx="7772400" cy="51435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244752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 Placeholder 2"/>
          <p:cNvSpPr>
            <a:spLocks noGrp="1"/>
          </p:cNvSpPr>
          <p:nvPr>
            <p:ph type="dgm" sz="quarter" idx="10"/>
          </p:nvPr>
        </p:nvSpPr>
        <p:spPr>
          <a:xfrm>
            <a:off x="1042416" y="1115568"/>
            <a:ext cx="7818120" cy="30906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161447"/>
            <a:ext cx="7772400" cy="51435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42050" y="4257246"/>
            <a:ext cx="5791200" cy="28575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</p:spTree>
    <p:extLst>
      <p:ext uri="{BB962C8B-B14F-4D97-AF65-F5344CB8AC3E}">
        <p14:creationId xmlns:p14="http://schemas.microsoft.com/office/powerpoint/2010/main" val="319075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161447"/>
            <a:ext cx="7772400" cy="51435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116685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194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4400550"/>
            <a:ext cx="1708266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6" y="495224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D5456C3A-F418-FF44-83C2-F5E37FD98B94}" type="slidenum">
              <a:rPr lang="en-US" sz="1000" baseline="0" smtClean="0">
                <a:solidFill>
                  <a:schemeClr val="bg1">
                    <a:lumMod val="75000"/>
                  </a:schemeClr>
                </a:solidFill>
                <a:latin typeface="+mn-lt"/>
                <a:cs typeface="Helvetica"/>
              </a:rPr>
              <a:pPr algn="l"/>
              <a:t>‹#›</a:t>
            </a:fld>
            <a:endParaRPr lang="en-US" sz="1000" baseline="0" dirty="0">
              <a:solidFill>
                <a:schemeClr val="bg1">
                  <a:lumMod val="75000"/>
                </a:schemeClr>
              </a:solidFill>
              <a:latin typeface="+mn-lt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4958835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Helvetica"/>
              </a:rPr>
              <a:t>© Red Lion Controls Inc.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+mn-lt"/>
              <a:cs typeface="Helvetic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1875" y="-3175"/>
            <a:ext cx="9155876" cy="2794617"/>
            <a:chOff x="-11875" y="-4233"/>
            <a:chExt cx="9155876" cy="3726156"/>
          </a:xfrm>
        </p:grpSpPr>
        <p:sp>
          <p:nvSpPr>
            <p:cNvPr id="22" name="Freeform 21"/>
            <p:cNvSpPr/>
            <p:nvPr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Triangle 12"/>
            <p:cNvSpPr/>
            <p:nvPr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"/>
                  <a:cs typeface="Helvetica"/>
                </a:rPr>
                <a:t> 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953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3" r:id="rId7"/>
    <p:sldLayoutId id="2147483667" r:id="rId8"/>
    <p:sldLayoutId id="2147483668" r:id="rId9"/>
    <p:sldLayoutId id="2147483661" r:id="rId10"/>
    <p:sldLayoutId id="2147483672" r:id="rId11"/>
    <p:sldLayoutId id="2147483682" r:id="rId12"/>
    <p:sldLayoutId id="2147483683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875" y="-3175"/>
            <a:ext cx="9155876" cy="2794617"/>
            <a:chOff x="-11875" y="-4233"/>
            <a:chExt cx="9155876" cy="3726156"/>
          </a:xfrm>
        </p:grpSpPr>
        <p:pic>
          <p:nvPicPr>
            <p:cNvPr id="14" name="Picture 13" descr="http://sellmore.redlion.net/dist/logo_files/CoporateLogoSet/MSOffice%20for%20Microsoft%20Office%20use/RedLion-logo_MSO.png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430" y="1781290"/>
              <a:ext cx="3089054" cy="17556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Rectangle 11"/>
            <p:cNvSpPr/>
            <p:nvPr userDrawn="1"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ight Triangle 17"/>
            <p:cNvSpPr/>
            <p:nvPr userDrawn="1"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0" name="Freeform 19"/>
            <p:cNvSpPr/>
            <p:nvPr userDrawn="1"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"/>
                  <a:cs typeface="Helvetica"/>
                </a:rPr>
                <a:t> 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4" name="Freeform 23"/>
            <p:cNvSpPr/>
            <p:nvPr userDrawn="1"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</p:grpSp>
      <p:cxnSp>
        <p:nvCxnSpPr>
          <p:cNvPr id="11" name="Straight Connector 10"/>
          <p:cNvCxnSpPr/>
          <p:nvPr userDrawn="1"/>
        </p:nvCxnSpPr>
        <p:spPr>
          <a:xfrm rot="10800000">
            <a:off x="1447800" y="3818732"/>
            <a:ext cx="7696200" cy="1191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88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6" r:id="rId2"/>
    <p:sldLayoutId id="2147483684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4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PAX®2C Advanced PID 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204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83707"/>
            <a:ext cx="1197864" cy="94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154942"/>
              </p:ext>
            </p:extLst>
          </p:nvPr>
        </p:nvGraphicFramePr>
        <p:xfrm>
          <a:off x="1590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174110"/>
              </p:ext>
            </p:extLst>
          </p:nvPr>
        </p:nvGraphicFramePr>
        <p:xfrm>
          <a:off x="914401" y="1908810"/>
          <a:ext cx="7086599" cy="24917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12439"/>
                <a:gridCol w="1947159"/>
                <a:gridCol w="3427001"/>
              </a:tblGrid>
              <a:tr h="27538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Challenge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Capability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en-US" sz="1400" i="1" baseline="0" dirty="0" smtClean="0">
                          <a:solidFill>
                            <a:schemeClr val="bg1"/>
                          </a:solidFill>
                        </a:rPr>
                        <a:t> Red Lion Difference</a:t>
                      </a:r>
                      <a:endParaRPr lang="en-US" sz="1400" i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87262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Reduce downtime</a:t>
                      </a:r>
                      <a:r>
                        <a:rPr lang="en-US" sz="900" baseline="0" dirty="0" smtClean="0"/>
                        <a:t> while also reducing</a:t>
                      </a:r>
                      <a:r>
                        <a:rPr lang="en-US" sz="900" dirty="0" smtClean="0"/>
                        <a:t> spare</a:t>
                      </a:r>
                      <a:r>
                        <a:rPr lang="en-US" sz="900" baseline="0" dirty="0" smtClean="0"/>
                        <a:t> part inventory complexity &amp; costs</a:t>
                      </a:r>
                      <a:endParaRPr lang="en-US" sz="9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00" baseline="0" dirty="0" smtClean="0"/>
                        <a:t>Universal power&amp; input</a:t>
                      </a:r>
                    </a:p>
                    <a:p>
                      <a:endParaRPr lang="en-US" sz="800" baseline="0" dirty="0" smtClean="0"/>
                    </a:p>
                    <a:p>
                      <a:endParaRPr lang="en-US" sz="800" baseline="0" dirty="0" smtClean="0"/>
                    </a:p>
                    <a:p>
                      <a:r>
                        <a:rPr lang="en-US" sz="800" baseline="0" dirty="0" smtClean="0"/>
                        <a:t>Option cards</a:t>
                      </a:r>
                    </a:p>
                    <a:p>
                      <a:endParaRPr lang="en-US" sz="800" dirty="0" smtClean="0"/>
                    </a:p>
                    <a:p>
                      <a:endParaRPr lang="en-US" sz="800" dirty="0" smtClean="0"/>
                    </a:p>
                    <a:p>
                      <a:endParaRPr lang="en-US" sz="800" dirty="0" smtClean="0"/>
                    </a:p>
                    <a:p>
                      <a:endParaRPr lang="en-US" sz="8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800" baseline="0" dirty="0" smtClean="0"/>
                        <a:t>With universal flexibility, customers can avoid having to stock and manage multiple controller SKUs to ensure spares coverage.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80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800" baseline="0" dirty="0" smtClean="0"/>
                        <a:t>The space and carrying costs associated with stocking option cards for swap out is a </a:t>
                      </a:r>
                      <a:r>
                        <a:rPr lang="en-US" sz="800" i="1" baseline="0" dirty="0" smtClean="0"/>
                        <a:t>fraction</a:t>
                      </a:r>
                      <a:r>
                        <a:rPr lang="en-US" sz="800" baseline="0" dirty="0" smtClean="0"/>
                        <a:t> of what would be needed to keep a variety of controller variants on hand.  In addition, the time to replace a relay card, for example, is far shorter than to power down, remove a PID controller and replace it.</a:t>
                      </a:r>
                      <a:endParaRPr lang="en-US" sz="800" dirty="0"/>
                    </a:p>
                  </a:txBody>
                  <a:tcPr marT="34290" marB="34290" anchor="ctr"/>
                </a:tc>
              </a:tr>
              <a:tr h="187262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Reduce the costs associated with</a:t>
                      </a:r>
                      <a:r>
                        <a:rPr lang="en-US" sz="900" baseline="0" dirty="0" smtClean="0"/>
                        <a:t> line reconfiguration or upgrade</a:t>
                      </a:r>
                      <a:endParaRPr lang="en-US" sz="9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Universal input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Option cards</a:t>
                      </a:r>
                    </a:p>
                    <a:p>
                      <a:endParaRPr lang="en-US" sz="800" dirty="0" smtClean="0"/>
                    </a:p>
                    <a:p>
                      <a:endParaRPr lang="en-US" sz="800" dirty="0" smtClean="0"/>
                    </a:p>
                    <a:p>
                      <a:r>
                        <a:rPr lang="en-US" sz="800" dirty="0" smtClean="0"/>
                        <a:t>Crimson® 2.0 programming software</a:t>
                      </a:r>
                    </a:p>
                    <a:p>
                      <a:endParaRPr lang="en-US" sz="800" dirty="0" smtClean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800" dirty="0" smtClean="0"/>
                        <a:t>Universal</a:t>
                      </a:r>
                      <a:r>
                        <a:rPr lang="en-US" sz="800" baseline="0" dirty="0" smtClean="0"/>
                        <a:t> input a</a:t>
                      </a:r>
                      <a:r>
                        <a:rPr lang="en-US" sz="800" dirty="0" smtClean="0"/>
                        <a:t>ccepts</a:t>
                      </a:r>
                      <a:r>
                        <a:rPr lang="en-US" sz="800" baseline="0" dirty="0" smtClean="0"/>
                        <a:t> DC current/voltage, process, RTDs, thermocouple, resistive inputs, meaning as your equipment changes you don’t need to change out your PAX®2C.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800" baseline="0" dirty="0" smtClean="0"/>
                        <a:t>Field installable option cards allow unit configuration as needed, rather than having to redesign and change out the controller entirely.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800" baseline="0" dirty="0" smtClean="0"/>
                        <a:t>With o</a:t>
                      </a:r>
                      <a:r>
                        <a:rPr lang="en-US" sz="800" dirty="0" smtClean="0"/>
                        <a:t>ur easy-to-use Crimson® 2.0 software,</a:t>
                      </a:r>
                      <a:r>
                        <a:rPr lang="en-US" sz="800" baseline="0" dirty="0" smtClean="0"/>
                        <a:t> included when you buy a PAX®2C, programming time is greatly reduced.</a:t>
                      </a:r>
                      <a:endParaRPr lang="en-US" sz="800" dirty="0"/>
                    </a:p>
                  </a:txBody>
                  <a:tcPr marT="34290" marB="34290"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65149"/>
              </p:ext>
            </p:extLst>
          </p:nvPr>
        </p:nvGraphicFramePr>
        <p:xfrm>
          <a:off x="3429000" y="934116"/>
          <a:ext cx="4368800" cy="83058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4368800"/>
              </a:tblGrid>
              <a:tr h="792480"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 Lion’s 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PID Controller, the PAX®2C, 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offers  many </a:t>
                      </a:r>
                      <a:r>
                        <a:rPr lang="en-US" sz="1000" b="1" kern="1200" baseline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universal</a:t>
                      </a:r>
                      <a:r>
                        <a:rPr lang="en-US" sz="1000" kern="1200" baseline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capabilities  as well as plug-in </a:t>
                      </a:r>
                      <a:r>
                        <a:rPr lang="en-US" sz="1000" b="1" kern="1200" baseline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 cards </a:t>
                      </a:r>
                      <a:r>
                        <a:rPr lang="en-US" sz="1000" b="1" kern="1200" baseline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providing 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1000" b="1" kern="1200" baseline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 flexible PID controller available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 includes On/Off, Full PID Control and Ramp/Soak functionality.  Users can select a horizontal or vertical mount version to fit any application requirement. 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77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4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88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Training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What is PID Control?</a:t>
            </a:r>
          </a:p>
          <a:p>
            <a:r>
              <a:rPr lang="en-US" dirty="0" smtClean="0"/>
              <a:t>Ramp/Soak Key Terms</a:t>
            </a:r>
          </a:p>
          <a:p>
            <a:r>
              <a:rPr lang="en-US" dirty="0" smtClean="0"/>
              <a:t>Target Applications &amp; Use Cases</a:t>
            </a:r>
          </a:p>
          <a:p>
            <a:pPr lvl="1"/>
            <a:r>
              <a:rPr lang="en-US" dirty="0" smtClean="0"/>
              <a:t>Food &amp; Beverage</a:t>
            </a:r>
          </a:p>
          <a:p>
            <a:pPr lvl="1"/>
            <a:r>
              <a:rPr lang="en-US" dirty="0" smtClean="0"/>
              <a:t>Heat Treating &amp; Industrial Ovens</a:t>
            </a:r>
          </a:p>
          <a:p>
            <a:pPr lvl="1"/>
            <a:r>
              <a:rPr lang="en-US" dirty="0" smtClean="0"/>
              <a:t>Packaging</a:t>
            </a:r>
          </a:p>
          <a:p>
            <a:pPr lvl="1"/>
            <a:r>
              <a:rPr lang="en-US" dirty="0" smtClean="0"/>
              <a:t>Plastics</a:t>
            </a:r>
          </a:p>
          <a:p>
            <a:pPr lvl="1"/>
            <a:r>
              <a:rPr lang="en-US" dirty="0" smtClean="0"/>
              <a:t>Life Science &amp; Healthcare</a:t>
            </a:r>
          </a:p>
          <a:p>
            <a:pPr marL="28575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431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The best example of PID Control is to think of the </a:t>
            </a:r>
            <a:br>
              <a:rPr lang="en-US" dirty="0" smtClean="0"/>
            </a:br>
            <a:r>
              <a:rPr lang="en-US" dirty="0" smtClean="0"/>
              <a:t>cruise control in your car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2000" dirty="0" smtClean="0"/>
              <a:t>The goal is to maintain a constant </a:t>
            </a:r>
            <a:r>
              <a:rPr lang="en-US" sz="2000" dirty="0" smtClean="0"/>
              <a:t>speed, regardless of outside forces that may be acting on the vehicle, like wind, incline, etc.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PID Control?</a:t>
            </a:r>
            <a:endParaRPr lang="en-US" dirty="0"/>
          </a:p>
        </p:txBody>
      </p:sp>
      <p:pic>
        <p:nvPicPr>
          <p:cNvPr id="2050" name="Picture 2" descr="http://www.vescent.com/wp-content/uploads/2011/06/Figure2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14731"/>
            <a:ext cx="4133088" cy="174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volvopenta.com/SiteCollectionImages/VPC/Marine%20Leisure%20applications/Other_(ex._movies_big_pictures)/cruisecontrol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74992"/>
            <a:ext cx="1691640" cy="142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04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PID Control is similar except it maintains a constant process flow or temperature exactly the same </a:t>
            </a:r>
            <a:r>
              <a:rPr lang="en-US" dirty="0" smtClean="0"/>
              <a:t>way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PID Control?</a:t>
            </a:r>
            <a:endParaRPr lang="en-US" dirty="0"/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64614"/>
            <a:ext cx="1122096" cy="223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redlion.net/sites/default/files/styles/uc_product_full/public/products/tmpkcf01-200.gif?itok=jyLG5ZY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432" y="2265807"/>
            <a:ext cx="1426464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0" y="3567653"/>
            <a:ext cx="13715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Temperature sensor or process signal</a:t>
            </a:r>
            <a:endParaRPr lang="en-US" sz="1100" b="1" dirty="0"/>
          </a:p>
        </p:txBody>
      </p:sp>
      <p:sp>
        <p:nvSpPr>
          <p:cNvPr id="7" name="Down Arrow 6"/>
          <p:cNvSpPr/>
          <p:nvPr/>
        </p:nvSpPr>
        <p:spPr>
          <a:xfrm rot="16200000">
            <a:off x="5742809" y="2603138"/>
            <a:ext cx="242574" cy="75539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 rot="16200000">
            <a:off x="2893185" y="2599437"/>
            <a:ext cx="242573" cy="75895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34794" y="3636822"/>
            <a:ext cx="1600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PID Controller</a:t>
            </a:r>
            <a:endParaRPr lang="en-US" sz="1200" b="1" dirty="0"/>
          </a:p>
        </p:txBody>
      </p:sp>
      <p:pic>
        <p:nvPicPr>
          <p:cNvPr id="3079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28860"/>
            <a:ext cx="1860290" cy="110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U-Turn Arrow 11"/>
          <p:cNvSpPr/>
          <p:nvPr/>
        </p:nvSpPr>
        <p:spPr>
          <a:xfrm rot="10800000">
            <a:off x="1523999" y="4019550"/>
            <a:ext cx="5562600" cy="764027"/>
          </a:xfrm>
          <a:prstGeom prst="uturnArrow">
            <a:avLst>
              <a:gd name="adj1" fmla="val 14528"/>
              <a:gd name="adj2" fmla="val 25000"/>
              <a:gd name="adj3" fmla="val 41621"/>
              <a:gd name="adj4" fmla="val 75000"/>
              <a:gd name="adj5" fmla="val 10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0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500" dirty="0" smtClean="0"/>
              <a:t>Ramp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A defined change (+/-) over time, or at a specific rate, between two setpoints (also called set values)</a:t>
            </a:r>
          </a:p>
          <a:p>
            <a:pPr>
              <a:lnSpc>
                <a:spcPct val="120000"/>
              </a:lnSpc>
            </a:pPr>
            <a:r>
              <a:rPr lang="en-US" sz="2500" dirty="0" smtClean="0"/>
              <a:t>Soak (Dwell)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The defined time to stay at a setpoint</a:t>
            </a:r>
          </a:p>
          <a:p>
            <a:pPr>
              <a:lnSpc>
                <a:spcPct val="120000"/>
              </a:lnSpc>
            </a:pPr>
            <a:r>
              <a:rPr lang="en-US" sz="2500" dirty="0" smtClean="0"/>
              <a:t>Step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Increases the setpoint value instantaneously</a:t>
            </a:r>
          </a:p>
          <a:p>
            <a:pPr>
              <a:lnSpc>
                <a:spcPct val="120000"/>
              </a:lnSpc>
            </a:pPr>
            <a:r>
              <a:rPr lang="en-US" sz="2500" dirty="0" smtClean="0"/>
              <a:t>Segment 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One action in a Ramp/Soak profile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NOTE:  may also be called a step</a:t>
            </a:r>
          </a:p>
          <a:p>
            <a:pPr>
              <a:lnSpc>
                <a:spcPct val="120000"/>
              </a:lnSpc>
            </a:pPr>
            <a:r>
              <a:rPr lang="en-US" sz="2500" dirty="0"/>
              <a:t>Profile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A chain of segments (steps) 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Ramp/Soak Key Terms</a:t>
            </a:r>
            <a:endParaRPr lang="en-US" dirty="0"/>
          </a:p>
        </p:txBody>
      </p:sp>
      <p:pic>
        <p:nvPicPr>
          <p:cNvPr id="8" name="Picture 8" descr="http://cdn2.hubspot.net/hub/331798/file-627718395-gif/Blog_Pictures/Programmable_Temperature_Controllers_-_Profiles_and_Segments.gif?t=145373865788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14550"/>
            <a:ext cx="3790333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228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  <a:p>
            <a:pPr lvl="1"/>
            <a:r>
              <a:rPr lang="en-US" dirty="0" smtClean="0"/>
              <a:t>Brewing</a:t>
            </a:r>
          </a:p>
          <a:p>
            <a:pPr lvl="1"/>
            <a:r>
              <a:rPr lang="en-US" dirty="0" smtClean="0"/>
              <a:t>Blending</a:t>
            </a:r>
          </a:p>
          <a:p>
            <a:pPr lvl="1"/>
            <a:r>
              <a:rPr lang="en-US" dirty="0" smtClean="0"/>
              <a:t>Sterilization</a:t>
            </a:r>
          </a:p>
          <a:p>
            <a:pPr lvl="1"/>
            <a:r>
              <a:rPr lang="en-US" dirty="0" smtClean="0"/>
              <a:t>Ovens</a:t>
            </a:r>
          </a:p>
          <a:p>
            <a:pPr lvl="1"/>
            <a:r>
              <a:rPr lang="en-US" dirty="0"/>
              <a:t>Fryers</a:t>
            </a:r>
          </a:p>
          <a:p>
            <a:pPr lvl="1"/>
            <a:r>
              <a:rPr lang="en-US" dirty="0"/>
              <a:t>Food </a:t>
            </a:r>
            <a:r>
              <a:rPr lang="en-US" dirty="0" smtClean="0"/>
              <a:t>warmers</a:t>
            </a:r>
            <a:endParaRPr lang="en-US" dirty="0"/>
          </a:p>
          <a:p>
            <a:pPr lvl="1"/>
            <a:r>
              <a:rPr lang="en-US" dirty="0"/>
              <a:t>Refrigeration</a:t>
            </a:r>
          </a:p>
          <a:p>
            <a:pPr lvl="1"/>
            <a:r>
              <a:rPr lang="en-US" dirty="0"/>
              <a:t>Coffee </a:t>
            </a:r>
            <a:r>
              <a:rPr lang="en-US" dirty="0" smtClean="0"/>
              <a:t>roasting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Example Uses</a:t>
            </a:r>
          </a:p>
          <a:p>
            <a:pPr lvl="1"/>
            <a:r>
              <a:rPr lang="en-US" dirty="0"/>
              <a:t>Controllers regulate temperature and/or process time to ensure optimum </a:t>
            </a:r>
            <a:r>
              <a:rPr lang="en-US" dirty="0" smtClean="0"/>
              <a:t>performance and a quality product.</a:t>
            </a:r>
          </a:p>
          <a:p>
            <a:pPr lvl="1"/>
            <a:r>
              <a:rPr lang="en-US" dirty="0" smtClean="0"/>
              <a:t>Temperature patterns of heat treatment change depending on the food product. Programmable ramp/soak makes it easy to change between processes.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&amp; Beverage</a:t>
            </a:r>
            <a:endParaRPr lang="en-US" dirty="0"/>
          </a:p>
        </p:txBody>
      </p:sp>
      <p:pic>
        <p:nvPicPr>
          <p:cNvPr id="5" name="Picture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045" y="2343150"/>
            <a:ext cx="1351090" cy="234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195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Equipment Examples</a:t>
            </a:r>
          </a:p>
          <a:p>
            <a:pPr lvl="1"/>
            <a:r>
              <a:rPr lang="en-US" dirty="0" smtClean="0"/>
              <a:t>Rubber curing ovens</a:t>
            </a:r>
            <a:endParaRPr lang="en-US" dirty="0"/>
          </a:p>
          <a:p>
            <a:pPr lvl="1"/>
            <a:r>
              <a:rPr lang="en-US" dirty="0" smtClean="0"/>
              <a:t>Industrial furnaces</a:t>
            </a:r>
          </a:p>
          <a:p>
            <a:pPr lvl="1"/>
            <a:r>
              <a:rPr lang="en-US" dirty="0" smtClean="0"/>
              <a:t>Metal annealing</a:t>
            </a:r>
          </a:p>
          <a:p>
            <a:pPr lvl="1"/>
            <a:r>
              <a:rPr lang="en-US" dirty="0" smtClean="0"/>
              <a:t>Brazing </a:t>
            </a:r>
          </a:p>
          <a:p>
            <a:pPr lvl="1"/>
            <a:r>
              <a:rPr lang="en-US" dirty="0" smtClean="0"/>
              <a:t>Reflow equipment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Example Applications</a:t>
            </a:r>
          </a:p>
          <a:p>
            <a:pPr lvl="1"/>
            <a:r>
              <a:rPr lang="en-US" dirty="0" smtClean="0"/>
              <a:t>Automotive </a:t>
            </a:r>
          </a:p>
          <a:p>
            <a:pPr lvl="2"/>
            <a:r>
              <a:rPr lang="en-US" dirty="0" smtClean="0"/>
              <a:t>Parts manufacturing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nterior lamination</a:t>
            </a:r>
          </a:p>
          <a:p>
            <a:pPr lvl="1"/>
            <a:r>
              <a:rPr lang="en-US" dirty="0" smtClean="0"/>
              <a:t>Aerospace</a:t>
            </a:r>
          </a:p>
          <a:p>
            <a:pPr lvl="1"/>
            <a:r>
              <a:rPr lang="en-US" dirty="0" smtClean="0"/>
              <a:t>Forging</a:t>
            </a:r>
          </a:p>
          <a:p>
            <a:pPr lvl="1"/>
            <a:r>
              <a:rPr lang="en-US" dirty="0" smtClean="0"/>
              <a:t>Semiconductor manufacturing</a:t>
            </a:r>
          </a:p>
          <a:p>
            <a:pPr lvl="1"/>
            <a:r>
              <a:rPr lang="en-US" dirty="0" smtClean="0"/>
              <a:t>Solar panel manufacturing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Treating &amp; Industrial Ovens</a:t>
            </a:r>
            <a:endParaRPr lang="en-US" dirty="0"/>
          </a:p>
        </p:txBody>
      </p:sp>
      <p:pic>
        <p:nvPicPr>
          <p:cNvPr id="4098" name="Picture 2" descr="http://www.sii-ic.com/en/semicon/files/2013/02/file_IMAGE_FILE_5461_IMAGE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19" y="3486149"/>
            <a:ext cx="2457881" cy="12382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7400" y="4761458"/>
            <a:ext cx="11320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Example reflow profile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78707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64822" y="1088080"/>
            <a:ext cx="3888177" cy="376966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Functional Examples</a:t>
            </a:r>
          </a:p>
          <a:p>
            <a:pPr lvl="1"/>
            <a:r>
              <a:rPr lang="en-US" dirty="0" smtClean="0"/>
              <a:t>Seal bars</a:t>
            </a:r>
          </a:p>
          <a:p>
            <a:pPr lvl="1"/>
            <a:r>
              <a:rPr lang="en-US" dirty="0" smtClean="0"/>
              <a:t>Glue applicators</a:t>
            </a:r>
          </a:p>
          <a:p>
            <a:pPr lvl="1"/>
            <a:r>
              <a:rPr lang="en-US" dirty="0" smtClean="0"/>
              <a:t>Hot melt functions</a:t>
            </a:r>
          </a:p>
          <a:p>
            <a:pPr lvl="1"/>
            <a:r>
              <a:rPr lang="en-US" dirty="0" smtClean="0"/>
              <a:t>Shrink wrap tunnels</a:t>
            </a:r>
          </a:p>
          <a:p>
            <a:pPr lvl="1"/>
            <a:r>
              <a:rPr lang="en-US" dirty="0" smtClean="0"/>
              <a:t>Label applicators</a:t>
            </a:r>
          </a:p>
          <a:p>
            <a:pPr lvl="1"/>
            <a:endParaRPr lang="en-US" dirty="0"/>
          </a:p>
          <a:p>
            <a:pPr marL="0" lvl="1" indent="-11430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E10535"/>
              </a:buClr>
              <a:buNone/>
            </a:pPr>
            <a:r>
              <a:rPr lang="en-US" dirty="0" smtClean="0"/>
              <a:t>Any features in packaging equipment that must </a:t>
            </a:r>
            <a:r>
              <a:rPr lang="en-US" dirty="0"/>
              <a:t>operate at designated temperatures and process time </a:t>
            </a:r>
            <a:r>
              <a:rPr lang="en-US" dirty="0" smtClean="0"/>
              <a:t>lengths</a:t>
            </a:r>
            <a:r>
              <a:rPr lang="en-US" dirty="0"/>
              <a:t> </a:t>
            </a:r>
            <a:r>
              <a:rPr lang="en-US" dirty="0" smtClean="0"/>
              <a:t>are a potential target for ramp/soak.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Packaging</a:t>
            </a:r>
            <a:endParaRPr lang="en-US" dirty="0"/>
          </a:p>
        </p:txBody>
      </p:sp>
      <p:pic>
        <p:nvPicPr>
          <p:cNvPr id="6146" name="Picture 2" descr="http://www.apacks.com/images/content/products/industry-proven-lines/COMPLETE-LINE-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00150"/>
            <a:ext cx="4581525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305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Industry Challenges</a:t>
            </a:r>
          </a:p>
          <a:p>
            <a:pPr lvl="1"/>
            <a:r>
              <a:rPr lang="en-US" dirty="0" smtClean="0"/>
              <a:t>Optimizing capital investment</a:t>
            </a:r>
          </a:p>
          <a:p>
            <a:pPr lvl="1"/>
            <a:r>
              <a:rPr lang="en-US" dirty="0" smtClean="0"/>
              <a:t>Lowering total cost of ownership</a:t>
            </a:r>
          </a:p>
          <a:p>
            <a:r>
              <a:rPr lang="en-US" dirty="0" smtClean="0"/>
              <a:t>PAX®2C PID Controller</a:t>
            </a:r>
          </a:p>
          <a:p>
            <a:pPr lvl="1"/>
            <a:r>
              <a:rPr lang="en-US" dirty="0" smtClean="0"/>
              <a:t>New: Ramp/Soak functionality</a:t>
            </a:r>
          </a:p>
          <a:p>
            <a:r>
              <a:rPr lang="en-US" dirty="0" smtClean="0"/>
              <a:t>Summary</a:t>
            </a:r>
          </a:p>
          <a:p>
            <a:pPr lvl="1"/>
            <a:r>
              <a:rPr lang="en-US" dirty="0" smtClean="0"/>
              <a:t>The Red Lion difference</a:t>
            </a:r>
          </a:p>
        </p:txBody>
      </p:sp>
    </p:spTree>
    <p:extLst>
      <p:ext uri="{BB962C8B-B14F-4D97-AF65-F5344CB8AC3E}">
        <p14:creationId xmlns:p14="http://schemas.microsoft.com/office/powerpoint/2010/main" val="861592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Example Equipment</a:t>
            </a:r>
          </a:p>
          <a:p>
            <a:pPr lvl="1"/>
            <a:r>
              <a:rPr lang="en-US" dirty="0" smtClean="0"/>
              <a:t>Portable chillers</a:t>
            </a:r>
          </a:p>
          <a:p>
            <a:pPr lvl="1"/>
            <a:r>
              <a:rPr lang="en-US" dirty="0" smtClean="0"/>
              <a:t>Hoppers</a:t>
            </a:r>
          </a:p>
          <a:p>
            <a:pPr lvl="1"/>
            <a:r>
              <a:rPr lang="en-US" dirty="0" smtClean="0"/>
              <a:t>Dryers </a:t>
            </a:r>
          </a:p>
          <a:p>
            <a:pPr lvl="1"/>
            <a:r>
              <a:rPr lang="en-US" dirty="0" smtClean="0"/>
              <a:t>Molding equipment</a:t>
            </a:r>
          </a:p>
          <a:p>
            <a:pPr lvl="1"/>
            <a:r>
              <a:rPr lang="en-US" dirty="0" smtClean="0"/>
              <a:t>Extruders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-342900"/>
            <a:r>
              <a:rPr lang="en-US" dirty="0" smtClean="0"/>
              <a:t>Functional drivers</a:t>
            </a:r>
          </a:p>
          <a:p>
            <a:pPr marL="342900" lvl="1" indent="-342900"/>
            <a:r>
              <a:rPr lang="en-US" dirty="0" smtClean="0"/>
              <a:t>Plastic production relies on precisely-monitored temperatures at various points in the process</a:t>
            </a:r>
          </a:p>
          <a:p>
            <a:pPr marL="342900" lvl="1" indent="-342900"/>
            <a:r>
              <a:rPr lang="en-US" dirty="0" smtClean="0"/>
              <a:t>In </a:t>
            </a:r>
            <a:r>
              <a:rPr lang="en-US" dirty="0"/>
              <a:t>extruding equipment, temperature controllers are used to </a:t>
            </a:r>
            <a:r>
              <a:rPr lang="en-US" dirty="0" smtClean="0"/>
              <a:t>monitor </a:t>
            </a:r>
            <a:r>
              <a:rPr lang="en-US" dirty="0"/>
              <a:t>and control temperatures at different critical points in the production </a:t>
            </a:r>
            <a:r>
              <a:rPr lang="en-US" dirty="0" smtClean="0"/>
              <a:t>process.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355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Equipment Examples</a:t>
            </a:r>
          </a:p>
          <a:p>
            <a:pPr lvl="1"/>
            <a:r>
              <a:rPr lang="en-US" dirty="0" smtClean="0"/>
              <a:t>Autoclaves</a:t>
            </a:r>
          </a:p>
          <a:p>
            <a:pPr lvl="1"/>
            <a:r>
              <a:rPr lang="en-US" dirty="0" smtClean="0"/>
              <a:t>Incubators</a:t>
            </a:r>
          </a:p>
          <a:p>
            <a:pPr lvl="1"/>
            <a:r>
              <a:rPr lang="en-US" dirty="0" smtClean="0"/>
              <a:t>Refrigeration</a:t>
            </a:r>
          </a:p>
          <a:p>
            <a:pPr lvl="1"/>
            <a:r>
              <a:rPr lang="en-US" dirty="0" smtClean="0"/>
              <a:t>Test equipment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Typical Applications</a:t>
            </a:r>
          </a:p>
          <a:p>
            <a:pPr lvl="1"/>
            <a:r>
              <a:rPr lang="en-US" dirty="0" smtClean="0"/>
              <a:t>Production of glass syringes</a:t>
            </a:r>
          </a:p>
          <a:p>
            <a:pPr lvl="1"/>
            <a:r>
              <a:rPr lang="en-US" dirty="0" smtClean="0"/>
              <a:t>Sterilization of glass bottles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Life Science and Healthcare</a:t>
            </a:r>
            <a:endParaRPr lang="en-US" sz="3200" dirty="0"/>
          </a:p>
        </p:txBody>
      </p:sp>
      <p:pic>
        <p:nvPicPr>
          <p:cNvPr id="5122" name="Picture 2" descr="http://bacteriostaticwater.com/media/catalog/product/cache/1/image/9df78eab33525d08d6e5fb8d27136e95/s/t/sterile-glass-via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9555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053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68" y="877926"/>
            <a:ext cx="9546336" cy="18288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Solving the Challenges of Industry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74263" y="2908867"/>
            <a:ext cx="78638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How can I cost effectively plan for future line reconfiguration or feature upgrades without scrapping existing equipment?</a:t>
            </a:r>
            <a:endParaRPr lang="en-US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600" dirty="0" smtClean="0"/>
          </a:p>
          <a:p>
            <a:pPr lvl="2"/>
            <a:r>
              <a:rPr lang="en-US" sz="1600" dirty="0" smtClean="0"/>
              <a:t>In </a:t>
            </a:r>
            <a:r>
              <a:rPr lang="en-US" sz="1600" dirty="0"/>
              <a:t>a market of ever-changing </a:t>
            </a:r>
            <a:r>
              <a:rPr lang="en-US" sz="1600" dirty="0" smtClean="0"/>
              <a:t>customer requirements and </a:t>
            </a:r>
            <a:r>
              <a:rPr lang="en-US" sz="1600" dirty="0"/>
              <a:t>increasing rates of innovation, the need for production equipment that </a:t>
            </a:r>
            <a:r>
              <a:rPr lang="en-US" sz="1600" dirty="0" smtClean="0"/>
              <a:t>can adapt to meet these needs is important.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 rot="18900000">
            <a:off x="1879728" y="2583787"/>
            <a:ext cx="245902" cy="2459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2706738"/>
            <a:ext cx="9144000" cy="4192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Optimizing Capital Investment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2328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168" y="877926"/>
            <a:ext cx="9546336" cy="18288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Solving the Challenges of Industry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74263" y="2908867"/>
            <a:ext cx="78638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Is it possible to reduce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downtime while 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also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shrinking spare part inventory costs?</a:t>
            </a:r>
            <a:endParaRPr lang="en-US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600" dirty="0" smtClean="0"/>
          </a:p>
          <a:p>
            <a:pPr lvl="2"/>
            <a:r>
              <a:rPr lang="en-US" sz="1600" dirty="0" smtClean="0"/>
              <a:t>Because minutes </a:t>
            </a:r>
            <a:r>
              <a:rPr lang="en-US" sz="1600" dirty="0"/>
              <a:t>of lost production time </a:t>
            </a:r>
            <a:r>
              <a:rPr lang="en-US" sz="1600" dirty="0" smtClean="0"/>
              <a:t>can have potentially significant </a:t>
            </a:r>
            <a:r>
              <a:rPr lang="en-US" sz="1600" dirty="0"/>
              <a:t>financial </a:t>
            </a:r>
            <a:r>
              <a:rPr lang="en-US" sz="1600" dirty="0" smtClean="0"/>
              <a:t>consequences, companies often increase on-hand spare part inventory.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 rot="18900000">
            <a:off x="1879728" y="2583787"/>
            <a:ext cx="245902" cy="2459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2706738"/>
            <a:ext cx="9144000" cy="4192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Lowering Total Cost of Ownership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3359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64825" y="1116330"/>
            <a:ext cx="6174175" cy="336042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Universal</a:t>
            </a:r>
            <a:r>
              <a:rPr lang="en-US" dirty="0" smtClean="0"/>
              <a:t> </a:t>
            </a:r>
            <a:r>
              <a:rPr lang="en-US" dirty="0" smtClean="0"/>
              <a:t>capability</a:t>
            </a:r>
            <a:endParaRPr lang="en-US" dirty="0"/>
          </a:p>
          <a:p>
            <a:pPr lvl="1"/>
            <a:r>
              <a:rPr lang="en-US" b="1" dirty="0" smtClean="0"/>
              <a:t>Inputs</a:t>
            </a:r>
            <a:r>
              <a:rPr lang="en-US" dirty="0" smtClean="0"/>
              <a:t>: </a:t>
            </a:r>
            <a:r>
              <a:rPr lang="en-US" dirty="0" smtClean="0"/>
              <a:t>DC current/voltage, process signals, thermocouples, RTDs and Resistive</a:t>
            </a:r>
          </a:p>
          <a:p>
            <a:pPr lvl="1"/>
            <a:r>
              <a:rPr lang="en-US" b="1" dirty="0" smtClean="0"/>
              <a:t>Power</a:t>
            </a:r>
            <a:r>
              <a:rPr lang="en-US" dirty="0" smtClean="0"/>
              <a:t>: AC </a:t>
            </a:r>
            <a:r>
              <a:rPr lang="en-US" dirty="0" smtClean="0"/>
              <a:t>or </a:t>
            </a:r>
            <a:r>
              <a:rPr lang="en-US" dirty="0" smtClean="0"/>
              <a:t>DC</a:t>
            </a:r>
          </a:p>
          <a:p>
            <a:r>
              <a:rPr lang="en-US" dirty="0"/>
              <a:t>Ramp/Soak </a:t>
            </a:r>
            <a:r>
              <a:rPr lang="en-US" dirty="0" smtClean="0"/>
              <a:t>functionality (</a:t>
            </a:r>
            <a:r>
              <a:rPr lang="en-US" dirty="0" smtClean="0">
                <a:solidFill>
                  <a:srgbClr val="FF0000"/>
                </a:solidFill>
              </a:rPr>
              <a:t>New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Create up to 16 Profiles</a:t>
            </a:r>
          </a:p>
          <a:p>
            <a:pPr lvl="1"/>
            <a:r>
              <a:rPr lang="en-US" dirty="0"/>
              <a:t>Each profile can contain 1 to 20 </a:t>
            </a:r>
            <a:r>
              <a:rPr lang="en-US" dirty="0" smtClean="0"/>
              <a:t>segments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PAX®</a:t>
            </a:r>
            <a:r>
              <a:rPr lang="en-US" dirty="0" smtClean="0">
                <a:latin typeface="+mn-lt"/>
              </a:rPr>
              <a:t>2</a:t>
            </a:r>
            <a:r>
              <a:rPr lang="en-US" dirty="0" smtClean="0"/>
              <a:t>C PID </a:t>
            </a:r>
            <a:r>
              <a:rPr lang="en-US" dirty="0" smtClean="0"/>
              <a:t>Controller Features</a:t>
            </a:r>
            <a:endParaRPr lang="en-US" dirty="0"/>
          </a:p>
        </p:txBody>
      </p:sp>
      <p:pic>
        <p:nvPicPr>
          <p:cNvPr id="6" name="Picture 8" descr="http://www.redlion.net/sites/default/files/products/hires/PAX2C_HVphoto_0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740" y="1085265"/>
            <a:ext cx="1737360" cy="173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www.coulton.com/res/ramp-soak-pxr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14750"/>
            <a:ext cx="3886200" cy="129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1800" y="2571750"/>
            <a:ext cx="2001830" cy="67710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Orderable Part Numbers</a:t>
            </a:r>
          </a:p>
          <a:p>
            <a:r>
              <a:rPr lang="en-US" sz="1200" dirty="0" smtClean="0"/>
              <a:t>PX2C</a:t>
            </a:r>
            <a:r>
              <a:rPr lang="en-US" sz="1200" b="1" dirty="0" smtClean="0">
                <a:solidFill>
                  <a:schemeClr val="accent1"/>
                </a:solidFill>
              </a:rPr>
              <a:t>H</a:t>
            </a:r>
            <a:r>
              <a:rPr lang="en-US" sz="1200" dirty="0" smtClean="0"/>
              <a:t>Z00</a:t>
            </a:r>
          </a:p>
          <a:p>
            <a:r>
              <a:rPr lang="en-US" sz="1200" dirty="0" smtClean="0"/>
              <a:t>PX2C</a:t>
            </a:r>
            <a:r>
              <a:rPr lang="en-US" sz="1200" b="1" dirty="0" smtClean="0">
                <a:solidFill>
                  <a:schemeClr val="accent1"/>
                </a:solidFill>
              </a:rPr>
              <a:t>V</a:t>
            </a:r>
            <a:r>
              <a:rPr lang="en-US" sz="1200" dirty="0" smtClean="0"/>
              <a:t>R00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629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64825" y="1116330"/>
            <a:ext cx="6097975" cy="3360420"/>
          </a:xfrm>
        </p:spPr>
        <p:txBody>
          <a:bodyPr/>
          <a:lstStyle/>
          <a:p>
            <a:r>
              <a:rPr lang="en-US" dirty="0"/>
              <a:t>Standard </a:t>
            </a:r>
            <a:r>
              <a:rPr lang="en-US" dirty="0" smtClean="0"/>
              <a:t>PAX® </a:t>
            </a:r>
            <a:r>
              <a:rPr lang="en-US" dirty="0"/>
              <a:t>option cards</a:t>
            </a:r>
          </a:p>
          <a:p>
            <a:pPr lvl="1"/>
            <a:r>
              <a:rPr lang="en-US" b="1" dirty="0"/>
              <a:t>Set-points</a:t>
            </a:r>
            <a:r>
              <a:rPr lang="en-US" dirty="0"/>
              <a:t>: relays, triacs, or solid state</a:t>
            </a:r>
          </a:p>
          <a:p>
            <a:pPr lvl="1"/>
            <a:r>
              <a:rPr lang="en-US" b="1" dirty="0"/>
              <a:t>Retransmitted analog</a:t>
            </a:r>
            <a:r>
              <a:rPr lang="en-US" dirty="0"/>
              <a:t>: 0 to 10 VDC or 4 to 20 mA</a:t>
            </a:r>
          </a:p>
          <a:p>
            <a:pPr lvl="1"/>
            <a:r>
              <a:rPr lang="en-US" b="1" dirty="0"/>
              <a:t>Communication</a:t>
            </a:r>
            <a:r>
              <a:rPr lang="en-US" dirty="0"/>
              <a:t>: RS232, RS485, DeviceNet, Modbus, and Profibus</a:t>
            </a:r>
          </a:p>
          <a:p>
            <a:r>
              <a:rPr lang="en-US" dirty="0" smtClean="0"/>
              <a:t>Flex Card </a:t>
            </a:r>
            <a:r>
              <a:rPr lang="en-US" b="1" dirty="0" smtClean="0"/>
              <a:t>option </a:t>
            </a:r>
            <a:r>
              <a:rPr lang="en-US" b="1" dirty="0" smtClean="0"/>
              <a:t>cards</a:t>
            </a:r>
          </a:p>
          <a:p>
            <a:pPr lvl="1"/>
            <a:r>
              <a:rPr lang="en-US" dirty="0" smtClean="0"/>
              <a:t>Process input/Remote set-point/PID Control</a:t>
            </a:r>
          </a:p>
          <a:p>
            <a:pPr lvl="1"/>
            <a:r>
              <a:rPr lang="en-US" dirty="0" smtClean="0"/>
              <a:t>Heater current </a:t>
            </a:r>
            <a:r>
              <a:rPr lang="en-US" dirty="0" smtClean="0"/>
              <a:t>monitor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PAX®</a:t>
            </a:r>
            <a:r>
              <a:rPr lang="en-US" dirty="0" smtClean="0">
                <a:latin typeface="+mn-lt"/>
              </a:rPr>
              <a:t>2</a:t>
            </a:r>
            <a:r>
              <a:rPr lang="en-US" dirty="0" smtClean="0"/>
              <a:t>C PID </a:t>
            </a:r>
            <a:r>
              <a:rPr lang="en-US" dirty="0" smtClean="0"/>
              <a:t>Controller Features</a:t>
            </a:r>
            <a:endParaRPr lang="en-US" dirty="0"/>
          </a:p>
        </p:txBody>
      </p:sp>
      <p:pic>
        <p:nvPicPr>
          <p:cNvPr id="7" name="Picture 2" descr="http://www.redlion.net/sites/default/files/products/hires/hand%26pax_0.jp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8" b="12497"/>
          <a:stretch/>
        </p:blipFill>
        <p:spPr bwMode="auto">
          <a:xfrm>
            <a:off x="6728460" y="2343150"/>
            <a:ext cx="195681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9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PAX®</a:t>
            </a:r>
            <a:r>
              <a:rPr lang="en-US" dirty="0" smtClean="0">
                <a:latin typeface="+mn-lt"/>
              </a:rPr>
              <a:t>2</a:t>
            </a:r>
            <a:r>
              <a:rPr lang="en-US" dirty="0" smtClean="0"/>
              <a:t>C Plug-in Option Cards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895350"/>
            <a:ext cx="55282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1"/>
                </a:solidFill>
                <a:latin typeface="+mj-lt"/>
              </a:rPr>
              <a:t>Simple </a:t>
            </a:r>
            <a:r>
              <a:rPr lang="en-US" sz="2200" b="1" dirty="0" smtClean="0">
                <a:solidFill>
                  <a:schemeClr val="accent1"/>
                </a:solidFill>
              </a:rPr>
              <a:t>plug and play functionality</a:t>
            </a:r>
            <a:endParaRPr lang="en-US" sz="22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47109"/>
            <a:ext cx="5658484" cy="316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864" y="2808713"/>
            <a:ext cx="2486025" cy="197283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890732" y="3190438"/>
            <a:ext cx="1106063" cy="4029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043804" y="3190437"/>
            <a:ext cx="843280" cy="4932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40315" y="2808713"/>
            <a:ext cx="57904" cy="8749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21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64825" y="1088081"/>
            <a:ext cx="4421575" cy="33028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E1233B"/>
                </a:solidFill>
              </a:rPr>
              <a:t>Flex Cards </a:t>
            </a:r>
            <a:r>
              <a:rPr lang="en-US" dirty="0" smtClean="0"/>
              <a:t>for </a:t>
            </a:r>
            <a:r>
              <a:rPr lang="en-US" dirty="0"/>
              <a:t>c</a:t>
            </a:r>
            <a:r>
              <a:rPr lang="en-US" dirty="0" smtClean="0"/>
              <a:t>ontroller applications </a:t>
            </a:r>
            <a:r>
              <a:rPr lang="en-US" dirty="0" smtClean="0"/>
              <a:t>are capable of plugging into any Flex Card slot</a:t>
            </a:r>
          </a:p>
          <a:p>
            <a:r>
              <a:rPr lang="en-US" dirty="0" smtClean="0"/>
              <a:t>Heater Current Monitor</a:t>
            </a:r>
          </a:p>
          <a:p>
            <a:r>
              <a:rPr lang="en-US" dirty="0" smtClean="0"/>
              <a:t>Process Input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Analog Input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PID Controller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PAX®</a:t>
            </a:r>
            <a:r>
              <a:rPr lang="en-US" dirty="0" smtClean="0">
                <a:latin typeface="+mn-lt"/>
              </a:rPr>
              <a:t>2</a:t>
            </a:r>
            <a:r>
              <a:rPr lang="en-US" dirty="0" smtClean="0"/>
              <a:t>C Plug-in Flex Cards </a:t>
            </a:r>
            <a:endParaRPr lang="en-US" dirty="0"/>
          </a:p>
        </p:txBody>
      </p:sp>
      <p:pic>
        <p:nvPicPr>
          <p:cNvPr id="7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230" y="2419350"/>
            <a:ext cx="1865376" cy="197510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57208" y="2005873"/>
            <a:ext cx="221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1233B"/>
                </a:solidFill>
              </a:rPr>
              <a:t>Flex Card </a:t>
            </a:r>
            <a:r>
              <a:rPr lang="en-US" dirty="0" smtClean="0"/>
              <a:t>connectors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94985"/>
            <a:ext cx="2423160" cy="121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6749295" y="2286399"/>
            <a:ext cx="0" cy="4374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158032" y="2286399"/>
            <a:ext cx="0" cy="4374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582415" y="2282872"/>
            <a:ext cx="0" cy="4374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7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s://photos-1.dropbox.com/t/2/AABGCvhMz5hj9gl5SqWrVSvHArjUb8phNLmivNy4k-bIAw/12/110908253/png/32x32/1/1472065200/0/2/Graphite_G512_screen%20and%20module_500x500_Front_Back.png/ENqKvrEEGNZHIAIoAg/aJQ_sEgCf1QaPPvSzsPpkfHq3NcNKVZwHBLiqef6kXw?size_mode=3&amp;size=800x600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47" y="1340189"/>
            <a:ext cx="1527048" cy="152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PID Controller Portfolio</a:t>
            </a:r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160380" y="4329987"/>
            <a:ext cx="6781800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92075" tIns="46038" rIns="92075" bIns="46038"/>
          <a:lstStyle/>
          <a:p>
            <a:endParaRPr lang="en-US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1138201" y="1264839"/>
            <a:ext cx="15875" cy="3075385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92075" tIns="46038" rIns="92075" bIns="46038"/>
          <a:lstStyle/>
          <a:p>
            <a:endParaRPr lang="en-US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388944" y="4383994"/>
            <a:ext cx="21336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en-US" sz="2000" b="1" dirty="0" smtClean="0">
                <a:latin typeface="+mn-lt"/>
              </a:rPr>
              <a:t>PERFORMANCE</a:t>
            </a:r>
            <a:endParaRPr kumimoji="1" lang="en-US" altLang="en-US" sz="2000" b="1" dirty="0">
              <a:latin typeface="+mn-lt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14098" y="2511902"/>
            <a:ext cx="555280" cy="100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en-US" sz="2400" b="1" dirty="0" smtClean="0">
                <a:latin typeface="+mn-lt"/>
              </a:rPr>
              <a:t>PRICE</a:t>
            </a:r>
            <a:endParaRPr kumimoji="1" lang="en-US" altLang="en-US" sz="2400" b="1" dirty="0">
              <a:latin typeface="+mn-lt"/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6" b="19468"/>
          <a:stretch/>
        </p:blipFill>
        <p:spPr>
          <a:xfrm>
            <a:off x="1319899" y="3633364"/>
            <a:ext cx="905256" cy="532499"/>
          </a:xfrm>
          <a:prstGeom prst="rect">
            <a:avLst/>
          </a:prstGeom>
        </p:spPr>
      </p:pic>
      <p:pic>
        <p:nvPicPr>
          <p:cNvPr id="9" name="Picture 8" descr="http://www.redlion.net/sites/default/files/products/hires/PAX2C_HVphoto_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527" y="2567882"/>
            <a:ext cx="795528" cy="59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photos-3.dropbox.com/t/2/AADggLw2rpdssOSxqp6GeUH0leynpB0GMAPJR4XJzpID3A/12/110908253/jpeg/32x32/1/1472065200/0/2/dlcsingl.JPG/ENqKvrEEGNZHIAIoAg/FFbLxCE9tUcHw3Ly1mfgBTC55JR_OK8szdqKnGu94rc?size_mode=3&amp;size=800x600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978" y="2972432"/>
            <a:ext cx="612648" cy="61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photos-6.dropbox.com/t/2/AAAXSD6Cxn2DntrQ3_TGP1UC2q5EoaMmWOehrpsr99WBuQ/12/110908253/jpeg/32x32/1/1472065200/0/2/CSMSTR_with_DIN_Rail_1050x1050_Right.JPG/ENqKvrEEGNZHIAIoAg/PrVplXLVafl4Xl0wyl1m2jrpyf9SiC2UaTtitCUfigI?size_mode=3&amp;size=800x6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546" y="2034776"/>
            <a:ext cx="1088136" cy="81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91113" y="2435049"/>
            <a:ext cx="1592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Graphite HMI</a:t>
            </a:r>
            <a:br>
              <a:rPr lang="en-US" sz="1200" b="1" dirty="0" smtClean="0"/>
            </a:br>
            <a:r>
              <a:rPr lang="en-US" sz="1200" b="1" dirty="0" smtClean="0"/>
              <a:t>with PID module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19382" y="2786380"/>
            <a:ext cx="1592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Modular Controller with PID module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46059" y="3164528"/>
            <a:ext cx="1592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PAX®2C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116214" y="4093888"/>
            <a:ext cx="1592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PXU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092090" y="3518338"/>
            <a:ext cx="1592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Dual Loop</a:t>
            </a:r>
            <a:br>
              <a:rPr lang="en-US" sz="1200" b="1" dirty="0" smtClean="0"/>
            </a:br>
            <a:r>
              <a:rPr lang="en-US" sz="1200" b="1" dirty="0" smtClean="0"/>
              <a:t>Controller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2284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ed Lion Primary">
  <a:themeElements>
    <a:clrScheme name="rlc_new">
      <a:dk1>
        <a:sysClr val="windowText" lastClr="000000"/>
      </a:dk1>
      <a:lt1>
        <a:sysClr val="window" lastClr="FFFFFF"/>
      </a:lt1>
      <a:dk2>
        <a:srgbClr val="A5A5A5"/>
      </a:dk2>
      <a:lt2>
        <a:srgbClr val="E9E7EC"/>
      </a:lt2>
      <a:accent1>
        <a:srgbClr val="E10535"/>
      </a:accent1>
      <a:accent2>
        <a:srgbClr val="4E67C8"/>
      </a:accent2>
      <a:accent3>
        <a:srgbClr val="00B050"/>
      </a:accent3>
      <a:accent4>
        <a:srgbClr val="FF8021"/>
      </a:accent4>
      <a:accent5>
        <a:srgbClr val="5ECCF3"/>
      </a:accent5>
      <a:accent6>
        <a:srgbClr val="7E61B1"/>
      </a:accent6>
      <a:hlink>
        <a:srgbClr val="E10535"/>
      </a:hlink>
      <a:folHlink>
        <a:srgbClr val="E10535"/>
      </a:folHlink>
    </a:clrScheme>
    <a:fontScheme name="Red Lion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and Close">
  <a:themeElements>
    <a:clrScheme name="rlc_new">
      <a:dk1>
        <a:sysClr val="windowText" lastClr="000000"/>
      </a:dk1>
      <a:lt1>
        <a:sysClr val="window" lastClr="FFFFFF"/>
      </a:lt1>
      <a:dk2>
        <a:srgbClr val="A5A5A5"/>
      </a:dk2>
      <a:lt2>
        <a:srgbClr val="E9E7EC"/>
      </a:lt2>
      <a:accent1>
        <a:srgbClr val="E10535"/>
      </a:accent1>
      <a:accent2>
        <a:srgbClr val="4E67C8"/>
      </a:accent2>
      <a:accent3>
        <a:srgbClr val="00B050"/>
      </a:accent3>
      <a:accent4>
        <a:srgbClr val="FF8021"/>
      </a:accent4>
      <a:accent5>
        <a:srgbClr val="5ECCF3"/>
      </a:accent5>
      <a:accent6>
        <a:srgbClr val="7E61B1"/>
      </a:accent6>
      <a:hlink>
        <a:srgbClr val="E10535"/>
      </a:hlink>
      <a:folHlink>
        <a:srgbClr val="E10535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902</Words>
  <Application>Microsoft Office PowerPoint</Application>
  <PresentationFormat>On-screen Show (16:9)</PresentationFormat>
  <Paragraphs>192</Paragraphs>
  <Slides>21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Red Lion Primary</vt:lpstr>
      <vt:lpstr>Title and Close</vt:lpstr>
      <vt:lpstr>think-cell Slide</vt:lpstr>
      <vt:lpstr>PAX®2C Advanced PID Controller</vt:lpstr>
      <vt:lpstr>Agenda</vt:lpstr>
      <vt:lpstr>Solving the Challenges of Industry</vt:lpstr>
      <vt:lpstr>Solving the Challenges of Industry</vt:lpstr>
      <vt:lpstr>PAX®2C PID Controller Features</vt:lpstr>
      <vt:lpstr>PAX®2C PID Controller Features</vt:lpstr>
      <vt:lpstr>PAX®2C Plug-in Option Cards</vt:lpstr>
      <vt:lpstr>PAX®2C Plug-in Flex Cards </vt:lpstr>
      <vt:lpstr>PID Controller Portfolio</vt:lpstr>
      <vt:lpstr>Summary</vt:lpstr>
      <vt:lpstr>PowerPoint Presentation</vt:lpstr>
      <vt:lpstr>Backup Slides</vt:lpstr>
      <vt:lpstr>Sales Training Information</vt:lpstr>
      <vt:lpstr>What is PID Control?</vt:lpstr>
      <vt:lpstr>What is PID Control?</vt:lpstr>
      <vt:lpstr>Ramp/Soak Key Terms</vt:lpstr>
      <vt:lpstr>Food &amp; Beverage</vt:lpstr>
      <vt:lpstr>Heat Treating &amp; Industrial Ovens</vt:lpstr>
      <vt:lpstr>Packaging</vt:lpstr>
      <vt:lpstr>Plastics</vt:lpstr>
      <vt:lpstr>Life Science and Healthcare</vt:lpstr>
    </vt:vector>
  </TitlesOfParts>
  <Company>Red Lion Controls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Theresa Benson</dc:creator>
  <cp:lastModifiedBy>Theresa Benson</cp:lastModifiedBy>
  <cp:revision>59</cp:revision>
  <cp:lastPrinted>2017-01-27T17:09:11Z</cp:lastPrinted>
  <dcterms:created xsi:type="dcterms:W3CDTF">2016-12-30T15:54:35Z</dcterms:created>
  <dcterms:modified xsi:type="dcterms:W3CDTF">2017-01-28T00:45:45Z</dcterms:modified>
</cp:coreProperties>
</file>