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1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2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762" r:id="rId5"/>
    <p:sldMasterId id="2147483771" r:id="rId6"/>
    <p:sldMasterId id="2147483780" r:id="rId7"/>
    <p:sldMasterId id="2147483788" r:id="rId8"/>
    <p:sldMasterId id="2147483990" r:id="rId9"/>
    <p:sldMasterId id="2147483995" r:id="rId10"/>
    <p:sldMasterId id="2147484004" r:id="rId11"/>
    <p:sldMasterId id="2147484013" r:id="rId12"/>
    <p:sldMasterId id="2147484022" r:id="rId13"/>
    <p:sldMasterId id="2147484031" r:id="rId14"/>
    <p:sldMasterId id="2147484040" r:id="rId15"/>
    <p:sldMasterId id="2147484049" r:id="rId16"/>
    <p:sldMasterId id="2147484057" r:id="rId17"/>
  </p:sldMasterIdLst>
  <p:notesMasterIdLst>
    <p:notesMasterId r:id="rId41"/>
  </p:notesMasterIdLst>
  <p:handoutMasterIdLst>
    <p:handoutMasterId r:id="rId42"/>
  </p:handoutMasterIdLst>
  <p:sldIdLst>
    <p:sldId id="409" r:id="rId18"/>
    <p:sldId id="457" r:id="rId19"/>
    <p:sldId id="458" r:id="rId20"/>
    <p:sldId id="459" r:id="rId21"/>
    <p:sldId id="460" r:id="rId22"/>
    <p:sldId id="461" r:id="rId23"/>
    <p:sldId id="462" r:id="rId24"/>
    <p:sldId id="463" r:id="rId25"/>
    <p:sldId id="464" r:id="rId26"/>
    <p:sldId id="465" r:id="rId27"/>
    <p:sldId id="466" r:id="rId28"/>
    <p:sldId id="467" r:id="rId29"/>
    <p:sldId id="468" r:id="rId30"/>
    <p:sldId id="469" r:id="rId31"/>
    <p:sldId id="470" r:id="rId32"/>
    <p:sldId id="471" r:id="rId33"/>
    <p:sldId id="472" r:id="rId34"/>
    <p:sldId id="473" r:id="rId35"/>
    <p:sldId id="474" r:id="rId36"/>
    <p:sldId id="475" r:id="rId37"/>
    <p:sldId id="476" r:id="rId38"/>
    <p:sldId id="477" r:id="rId39"/>
    <p:sldId id="407" r:id="rId40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FF00"/>
    <a:srgbClr val="111111"/>
    <a:srgbClr val="080808"/>
    <a:srgbClr val="5F5F5F"/>
    <a:srgbClr val="EAEAEA"/>
    <a:srgbClr val="58585A"/>
    <a:srgbClr val="851618"/>
    <a:srgbClr val="FD273B"/>
    <a:srgbClr val="D41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8" autoAdjust="0"/>
    <p:restoredTop sz="97266" autoAdjust="0"/>
  </p:normalViewPr>
  <p:slideViewPr>
    <p:cSldViewPr>
      <p:cViewPr>
        <p:scale>
          <a:sx n="70" d="100"/>
          <a:sy n="70" d="100"/>
        </p:scale>
        <p:origin x="-11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"/>
    </p:cViewPr>
  </p:sorterViewPr>
  <p:notesViewPr>
    <p:cSldViewPr>
      <p:cViewPr>
        <p:scale>
          <a:sx n="75" d="100"/>
          <a:sy n="75" d="100"/>
        </p:scale>
        <p:origin x="-2070" y="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fld id="{F5D3C5FD-60C6-46C2-8626-FA8F3DB8E2D5}" type="datetimeFigureOut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fld id="{40B5A6ED-DE79-43F4-8D78-15883A599E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38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87850"/>
            <a:ext cx="509587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fld id="{C3C3C9D7-B2CB-4EFD-93BA-2E406A2476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21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8B73F3D-2947-4EE1-A2F6-D46C022F659E}" type="slidenum">
              <a:rPr lang="en-US" altLang="en-US" sz="1200" smtClean="0"/>
              <a:pPr/>
              <a:t>1</a:t>
            </a:fld>
            <a:endParaRPr lang="en-US" altLang="en-US" sz="12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Red Lion Controls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0D3B6-466C-4664-83B6-DA65A8BB208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22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Red Lion Controls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0D3B6-466C-4664-83B6-DA65A8BB208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12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cs typeface="Helvetica" pitchFamily="34" charset="0"/>
            </a:endParaRPr>
          </a:p>
        </p:txBody>
      </p:sp>
      <p:sp>
        <p:nvSpPr>
          <p:cNvPr id="178180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cs typeface="Helvetica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Calibri" pitchFamily="34" charset="0"/>
                <a:cs typeface="Helvetica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Calibri" pitchFamily="34" charset="0"/>
                <a:cs typeface="Helvetic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495954" indent="-2269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49764" indent="-2269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03574" indent="-2269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57384" indent="-2269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/>
              <a:t>© Red Lion Controls Inc.</a:t>
            </a:r>
          </a:p>
        </p:txBody>
      </p:sp>
      <p:sp>
        <p:nvSpPr>
          <p:cNvPr id="17818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cs typeface="Helvetica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Calibri" pitchFamily="34" charset="0"/>
                <a:cs typeface="Helvetica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Calibri" pitchFamily="34" charset="0"/>
                <a:cs typeface="Helvetic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495954" indent="-2269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49764" indent="-2269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03574" indent="-2269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57384" indent="-2269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69188D-E20C-448F-87B6-975771B052B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cs typeface="Helvetica" pitchFamily="34" charset="0"/>
            </a:endParaRPr>
          </a:p>
        </p:txBody>
      </p:sp>
      <p:sp>
        <p:nvSpPr>
          <p:cNvPr id="179204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cs typeface="Helvetica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Calibri" pitchFamily="34" charset="0"/>
                <a:cs typeface="Helvetica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Calibri" pitchFamily="34" charset="0"/>
                <a:cs typeface="Helvetic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495954" indent="-2269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49764" indent="-2269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03574" indent="-2269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57384" indent="-2269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/>
              <a:t>© Red Lion Controls Inc.</a:t>
            </a:r>
          </a:p>
        </p:txBody>
      </p:sp>
      <p:sp>
        <p:nvSpPr>
          <p:cNvPr id="17920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cs typeface="Helvetica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Calibri" pitchFamily="34" charset="0"/>
                <a:cs typeface="Helvetica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Calibri" pitchFamily="34" charset="0"/>
                <a:cs typeface="Helvetic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495954" indent="-2269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49764" indent="-2269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03574" indent="-2269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57384" indent="-2269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7FC9D-F374-48BB-A326-06DFBECDD53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cs typeface="Helvetica" pitchFamily="34" charset="0"/>
            </a:endParaRPr>
          </a:p>
        </p:txBody>
      </p:sp>
      <p:sp>
        <p:nvSpPr>
          <p:cNvPr id="216068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37452" indent="-28363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34542" indent="-22690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88359" indent="-22690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42175" indent="-22690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cs typeface="Helvetica" pitchFamily="34" charset="0"/>
              </a:rPr>
              <a:t>© Red Lion Controls Inc.</a:t>
            </a:r>
          </a:p>
        </p:txBody>
      </p:sp>
      <p:sp>
        <p:nvSpPr>
          <p:cNvPr id="21606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37452" indent="-28363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34542" indent="-22690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88359" indent="-22690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42175" indent="-22690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E681921-CD8F-4661-B32D-F7300659240A}" type="slidenum">
              <a:rPr lang="en-US" altLang="en-US" smtClean="0">
                <a:cs typeface="Helvetic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dirty="0" smtClean="0">
              <a:cs typeface="Helvetic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388091" y="5257800"/>
            <a:ext cx="7419976" cy="1270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 sz="2400" b="0" i="0" baseline="0">
                <a:solidFill>
                  <a:schemeClr val="bg1">
                    <a:lumMod val="6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88422" y="4335998"/>
            <a:ext cx="7315200" cy="585216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4031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554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7872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091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5238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rot="10800000">
            <a:off x="1447800" y="5091113"/>
            <a:ext cx="7696200" cy="1587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39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4" y="1450774"/>
            <a:ext cx="7829793" cy="4415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2975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4000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987847" y="1462651"/>
            <a:ext cx="3920352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987635" y="2100824"/>
            <a:ext cx="3930733" cy="3729959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2816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027224" y="1450774"/>
            <a:ext cx="3879269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1342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68778" y="1484419"/>
            <a:ext cx="782584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972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4775" y="6481763"/>
            <a:ext cx="7410450" cy="508000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en-US" sz="2400" b="0" dirty="0" smtClean="0">
                <a:latin typeface="+mn-lt"/>
              </a:rPr>
              <a:t>For more information</a:t>
            </a:r>
          </a:p>
          <a:p>
            <a:pPr eaLnBrk="1" fontAlgn="auto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York, PA 17406 USA</a:t>
            </a:r>
          </a:p>
          <a:p>
            <a:pPr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 </a:t>
            </a:r>
          </a:p>
          <a:p>
            <a:pPr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779453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6270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1903" y="1140043"/>
            <a:ext cx="7683336" cy="45601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1425" y="5736775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8458" y="357792"/>
            <a:ext cx="7772400" cy="685800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1640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434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388091" y="5257800"/>
            <a:ext cx="7419976" cy="1270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 sz="2400" b="0" i="0" baseline="0">
                <a:solidFill>
                  <a:schemeClr val="bg1">
                    <a:lumMod val="6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Presenter | Date (24 Pt. Calibri)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35998"/>
            <a:ext cx="7315200" cy="585216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73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eaLnBrk="1" fontAlgn="auto" hangingPunct="1"/>
            <a:r>
              <a:rPr lang="en-US" sz="2400" b="0" dirty="0" smtClean="0">
                <a:solidFill>
                  <a:prstClr val="black"/>
                </a:solidFill>
                <a:latin typeface="Calibri"/>
                <a:ea typeface="+mn-ea"/>
              </a:rPr>
              <a:t>For more information</a:t>
            </a:r>
          </a:p>
          <a:p>
            <a:pPr eaLnBrk="1" fontAlgn="auto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20 Willow Springs Circle | York, PA 17406 USA</a:t>
            </a:r>
          </a:p>
          <a:p>
            <a:pPr eaLnBrk="1" fontAlgn="auto" hangingPunct="1"/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+1 (717) 767-6511 | www.redlion.net | info@redlion.net </a:t>
            </a:r>
          </a:p>
          <a:p>
            <a:pPr eaLnBrk="1" fontAlgn="auto" hangingPunct="1"/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 </a:t>
            </a:r>
            <a:endParaRPr lang="en-US" sz="2400" b="0" dirty="0">
              <a:solidFill>
                <a:prstClr val="white">
                  <a:lumMod val="50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1896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365664" y="4405728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eaLnBrk="1" fontAlgn="auto" hangingPunct="1"/>
            <a:r>
              <a:rPr lang="en-US" dirty="0" smtClean="0">
                <a:solidFill>
                  <a:prstClr val="black"/>
                </a:solidFill>
                <a:ea typeface="+mn-ea"/>
              </a:rPr>
              <a:t>Thank You </a:t>
            </a:r>
            <a:endParaRPr lang="en-US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eaLnBrk="1" fontAlgn="auto" hangingPunct="1"/>
            <a:r>
              <a:rPr lang="en-US" sz="2400" b="0" dirty="0" smtClean="0">
                <a:solidFill>
                  <a:prstClr val="black"/>
                </a:solidFill>
                <a:latin typeface="Calibri"/>
                <a:ea typeface="+mn-ea"/>
              </a:rPr>
              <a:t>For more information</a:t>
            </a:r>
          </a:p>
          <a:p>
            <a:pPr eaLnBrk="1" fontAlgn="auto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20 Willow Springs Circle | York, PA 17406 USA</a:t>
            </a:r>
          </a:p>
          <a:p>
            <a:pPr eaLnBrk="1" fontAlgn="auto" hangingPunct="1"/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+1 (717) 767-6511 | www.redlion.net | info@redlion.net </a:t>
            </a:r>
          </a:p>
          <a:p>
            <a:pPr eaLnBrk="1" fontAlgn="auto" hangingPunct="1"/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 </a:t>
            </a:r>
            <a:endParaRPr lang="en-US" sz="2400" b="0" dirty="0">
              <a:solidFill>
                <a:prstClr val="white">
                  <a:lumMod val="50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9984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365664" y="4405728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eaLnBrk="1" fontAlgn="auto" hangingPunct="1"/>
            <a:r>
              <a:rPr lang="en-US" dirty="0" smtClean="0">
                <a:solidFill>
                  <a:prstClr val="black"/>
                </a:solidFill>
                <a:ea typeface="+mn-ea"/>
              </a:rPr>
              <a:t>Thank You. Questions?</a:t>
            </a:r>
            <a:endParaRPr lang="en-US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eaLnBrk="1" fontAlgn="auto" hangingPunct="1"/>
            <a:r>
              <a:rPr lang="en-US" sz="2400" b="0" dirty="0" smtClean="0">
                <a:solidFill>
                  <a:prstClr val="black"/>
                </a:solidFill>
                <a:latin typeface="Calibri"/>
                <a:ea typeface="+mn-ea"/>
              </a:rPr>
              <a:t>For more information</a:t>
            </a:r>
          </a:p>
          <a:p>
            <a:pPr eaLnBrk="1" fontAlgn="auto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20 Willow Springs Circle | York, PA 17406 USA</a:t>
            </a:r>
          </a:p>
          <a:p>
            <a:pPr eaLnBrk="1" fontAlgn="auto" hangingPunct="1"/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+1 (717) 767-6511 | www.redlion.net | info@redlion.net </a:t>
            </a:r>
          </a:p>
          <a:p>
            <a:pPr eaLnBrk="1" fontAlgn="auto" hangingPunct="1"/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 </a:t>
            </a:r>
            <a:endParaRPr lang="en-US" sz="2400" b="0" dirty="0">
              <a:solidFill>
                <a:prstClr val="white">
                  <a:lumMod val="50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307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1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736238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242271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5250" y="4405313"/>
            <a:ext cx="7410450" cy="509587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4775" y="6481763"/>
            <a:ext cx="7410450" cy="508000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en-US" sz="2400" b="0" dirty="0" smtClean="0">
                <a:latin typeface="+mn-lt"/>
              </a:rPr>
              <a:t>For more information</a:t>
            </a:r>
          </a:p>
          <a:p>
            <a:pPr eaLnBrk="1" fontAlgn="auto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York, PA 17406 USA</a:t>
            </a:r>
          </a:p>
          <a:p>
            <a:pPr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 </a:t>
            </a:r>
          </a:p>
          <a:p>
            <a:pPr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6090678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22956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993348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57437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971234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6081770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60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13253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45723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8951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55801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5250" y="4405313"/>
            <a:ext cx="7410450" cy="509587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en-US" dirty="0" smtClean="0"/>
              <a:t>Thank You. Questions?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4775" y="6481763"/>
            <a:ext cx="7410450" cy="508000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en-US" sz="2400" b="0" dirty="0" smtClean="0">
                <a:latin typeface="+mn-lt"/>
              </a:rPr>
              <a:t>For more information</a:t>
            </a:r>
          </a:p>
          <a:p>
            <a:pPr eaLnBrk="1" fontAlgn="auto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York, PA 17406 USA</a:t>
            </a:r>
          </a:p>
          <a:p>
            <a:pPr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 </a:t>
            </a:r>
          </a:p>
          <a:p>
            <a:pPr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9746380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4565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653502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4355262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35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240206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0774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53276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74127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299343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27857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388091" y="5257800"/>
            <a:ext cx="7419976" cy="1270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 sz="2400" b="0" i="0" baseline="0">
                <a:solidFill>
                  <a:schemeClr val="bg1">
                    <a:lumMod val="6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374443" y="4332596"/>
            <a:ext cx="7410451" cy="58420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3200" b="1" i="0" baseline="0">
                <a:solidFill>
                  <a:schemeClr val="tx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608454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7410846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9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71116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124075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97977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030583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990158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27124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83602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620000" cy="4415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353117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rot="10800000">
            <a:off x="1447800" y="5091113"/>
            <a:ext cx="7696200" cy="1587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822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18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620000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9326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&amp;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086598" y="1450773"/>
            <a:ext cx="3840480" cy="4480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68779" y="1448748"/>
            <a:ext cx="3840480" cy="4480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96360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9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69171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81263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163862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170157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30196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843430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04913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8790877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5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3709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505579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03619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14056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412379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8694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2205541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3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55412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02637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63748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69998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50314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184949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674479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15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82949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877260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64033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42953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31745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19173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935628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6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4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Relationship Id="rId9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-11113" y="-4763"/>
            <a:ext cx="9155113" cy="3727451"/>
            <a:chOff x="-11875" y="-4233"/>
            <a:chExt cx="9155876" cy="3726156"/>
          </a:xfrm>
        </p:grpSpPr>
        <p:pic>
          <p:nvPicPr>
            <p:cNvPr id="1028" name="Picture 13" descr="http://sellmore.redlion.net/dist/logo_files/CoporateLogoSet/MSOffice%20for%20Microsoft%20Office%20use/RedLion-logo_MSO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30" y="1781291"/>
              <a:ext cx="3089054" cy="1318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 userDrawn="1"/>
          </p:nvSpPr>
          <p:spPr>
            <a:xfrm>
              <a:off x="-761" y="528"/>
              <a:ext cx="9144762" cy="1142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 rot="10800000">
              <a:off x="-761" y="1151066"/>
              <a:ext cx="9144762" cy="1586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ight Triangle 17"/>
            <p:cNvSpPr/>
            <p:nvPr userDrawn="1"/>
          </p:nvSpPr>
          <p:spPr>
            <a:xfrm flipV="1">
              <a:off x="-761" y="2323821"/>
              <a:ext cx="542970" cy="139810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11875" y="1181218"/>
              <a:ext cx="993859" cy="1142603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0" name="Freeform 19"/>
            <p:cNvSpPr/>
            <p:nvPr userDrawn="1"/>
          </p:nvSpPr>
          <p:spPr>
            <a:xfrm>
              <a:off x="-11875" y="-4233"/>
              <a:ext cx="1443158" cy="1147364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Helvetica"/>
                  <a:cs typeface="Helvetica"/>
                </a:rPr>
                <a:t> </a:t>
              </a:r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-10287" y="1136783"/>
              <a:ext cx="1009734" cy="111086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rot="10800000">
            <a:off x="1447800" y="5091113"/>
            <a:ext cx="7696200" cy="1587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85" r:id="rId2"/>
    <p:sldLayoutId id="2147483986" r:id="rId3"/>
    <p:sldLayoutId id="2147483987" r:id="rId4"/>
    <p:sldLayoutId id="214748396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Calibri"/>
                <a:cs typeface="Helvetic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latin typeface="Calibri"/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312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Calibri"/>
                <a:cs typeface="Helvetic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latin typeface="Calibri"/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32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309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61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http://sellmore.redlion.net/dist/logo_files/CoporateLogoSet/MSOffice%20for%20Microsoft%20Office%20use/RedLion-logo_MS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6069013"/>
            <a:ext cx="17097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1"/>
          <p:cNvSpPr txBox="1">
            <a:spLocks noChangeArrowheads="1"/>
          </p:cNvSpPr>
          <p:nvPr/>
        </p:nvSpPr>
        <p:spPr bwMode="auto">
          <a:xfrm>
            <a:off x="8809038" y="6602413"/>
            <a:ext cx="34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4E2E374-E4D7-4EC2-BA21-D87F882EE047}" type="slidenum">
              <a:rPr lang="en-US" altLang="en-US" sz="1000" smtClean="0">
                <a:solidFill>
                  <a:srgbClr val="BFBFBF"/>
                </a:solidFill>
                <a:latin typeface="Calibri" pitchFamily="34" charset="0"/>
                <a:cs typeface="Helvetica" pitchFamily="34" charset="0"/>
              </a:rPr>
              <a:pPr>
                <a:defRPr/>
              </a:pPr>
              <a:t>‹#›</a:t>
            </a:fld>
            <a:endParaRPr lang="en-US" altLang="en-US" sz="1000" dirty="0" smtClean="0">
              <a:solidFill>
                <a:srgbClr val="BFBFBF"/>
              </a:solidFill>
              <a:latin typeface="Calibri" pitchFamily="34" charset="0"/>
              <a:cs typeface="Helvetica" pitchFamily="34" charset="0"/>
            </a:endParaRPr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31750" y="6611938"/>
            <a:ext cx="1449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en-US" sz="1000" dirty="0" smtClean="0">
                <a:solidFill>
                  <a:srgbClr val="BFBFBF"/>
                </a:solidFill>
                <a:latin typeface="Calibri" pitchFamily="34" charset="0"/>
                <a:cs typeface="Helvetica" pitchFamily="34" charset="0"/>
              </a:rPr>
              <a:t>© Red Lion Controls Inc.</a:t>
            </a:r>
          </a:p>
        </p:txBody>
      </p: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-11113" y="-4763"/>
            <a:ext cx="9155113" cy="3727451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218"/>
              <a:ext cx="993859" cy="1142603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-761" y="528"/>
              <a:ext cx="9144762" cy="1142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-761" y="1151066"/>
              <a:ext cx="9144762" cy="1586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761" y="2323821"/>
              <a:ext cx="542970" cy="139810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158" cy="1147364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Helvetica"/>
                  <a:cs typeface="Helvetica"/>
                </a:rPr>
                <a:t> 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10287" y="1136783"/>
              <a:ext cx="1009734" cy="111086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1"/>
          <p:cNvSpPr txBox="1">
            <a:spLocks noChangeArrowheads="1"/>
          </p:cNvSpPr>
          <p:nvPr/>
        </p:nvSpPr>
        <p:spPr bwMode="auto">
          <a:xfrm>
            <a:off x="8809038" y="6602413"/>
            <a:ext cx="34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FBC4EAF-B371-4E08-A954-5C2CF52F52AC}" type="slidenum">
              <a:rPr lang="en-US" altLang="en-US" sz="1000" smtClean="0">
                <a:solidFill>
                  <a:srgbClr val="BFBFBF"/>
                </a:solidFill>
                <a:latin typeface="Calibri" pitchFamily="34" charset="0"/>
                <a:cs typeface="Helvetica" pitchFamily="34" charset="0"/>
              </a:rPr>
              <a:pPr>
                <a:defRPr/>
              </a:pPr>
              <a:t>‹#›</a:t>
            </a:fld>
            <a:endParaRPr lang="en-US" altLang="en-US" sz="1000" dirty="0" smtClean="0">
              <a:solidFill>
                <a:srgbClr val="BFBFBF"/>
              </a:solidFill>
              <a:latin typeface="Calibri" pitchFamily="34" charset="0"/>
              <a:cs typeface="Helvetica" pitchFamily="34" charset="0"/>
            </a:endParaRP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-31750" y="6611938"/>
            <a:ext cx="1449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en-US" sz="1000" dirty="0" smtClean="0">
                <a:solidFill>
                  <a:srgbClr val="BFBFBF"/>
                </a:solidFill>
                <a:latin typeface="Calibri" pitchFamily="34" charset="0"/>
                <a:cs typeface="Helvetica" pitchFamily="34" charset="0"/>
              </a:rPr>
              <a:t>© Red Lion Controls Inc.</a:t>
            </a:r>
          </a:p>
        </p:txBody>
      </p:sp>
      <p:grpSp>
        <p:nvGrpSpPr>
          <p:cNvPr id="3076" name="Group 12"/>
          <p:cNvGrpSpPr>
            <a:grpSpLocks/>
          </p:cNvGrpSpPr>
          <p:nvPr/>
        </p:nvGrpSpPr>
        <p:grpSpPr bwMode="auto">
          <a:xfrm>
            <a:off x="-11113" y="-4763"/>
            <a:ext cx="9155113" cy="3727451"/>
            <a:chOff x="-11875" y="-4233"/>
            <a:chExt cx="9155876" cy="372615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761" y="528"/>
              <a:ext cx="9144762" cy="1142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6" name="Right Triangle 15"/>
            <p:cNvSpPr/>
            <p:nvPr userDrawn="1"/>
          </p:nvSpPr>
          <p:spPr>
            <a:xfrm flipV="1">
              <a:off x="-761" y="2323821"/>
              <a:ext cx="542970" cy="139810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8" name="Freeform 17"/>
            <p:cNvSpPr/>
            <p:nvPr userDrawn="1"/>
          </p:nvSpPr>
          <p:spPr>
            <a:xfrm>
              <a:off x="-11875" y="1181218"/>
              <a:ext cx="993859" cy="1142603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11875" y="-4233"/>
              <a:ext cx="1443158" cy="1147364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Helvetica"/>
                  <a:cs typeface="Helvetica"/>
                </a:rPr>
                <a:t> </a:t>
              </a:r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-10287" y="1136783"/>
              <a:ext cx="1009734" cy="111086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 rot="10800000">
              <a:off x="-761" y="1151066"/>
              <a:ext cx="9144762" cy="1586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http://sellmore.redlion.net/dist/logo_files/CoporateLogoSet/MSOffice%20for%20Microsoft%20Office%20use/RedLion-logo_MS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6069013"/>
            <a:ext cx="17097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8809038" y="6602413"/>
            <a:ext cx="34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15C7A5D-4E36-4656-BDE9-F8ECA8A974B3}" type="slidenum">
              <a:rPr lang="en-US" altLang="en-US" sz="1000" smtClean="0">
                <a:solidFill>
                  <a:srgbClr val="BFBFBF"/>
                </a:solidFill>
                <a:latin typeface="Calibri" pitchFamily="34" charset="0"/>
                <a:cs typeface="Helvetica" pitchFamily="34" charset="0"/>
              </a:rPr>
              <a:pPr>
                <a:defRPr/>
              </a:pPr>
              <a:t>‹#›</a:t>
            </a:fld>
            <a:endParaRPr lang="en-US" altLang="en-US" sz="1000" dirty="0" smtClean="0">
              <a:solidFill>
                <a:srgbClr val="BFBFBF"/>
              </a:solidFill>
              <a:latin typeface="Calibri" pitchFamily="34" charset="0"/>
              <a:cs typeface="Helvetica" pitchFamily="34" charset="0"/>
            </a:endParaRPr>
          </a:p>
        </p:txBody>
      </p:sp>
      <p:sp>
        <p:nvSpPr>
          <p:cNvPr id="4100" name="Rectangle 13"/>
          <p:cNvSpPr>
            <a:spLocks noChangeArrowheads="1"/>
          </p:cNvSpPr>
          <p:nvPr/>
        </p:nvSpPr>
        <p:spPr bwMode="auto">
          <a:xfrm>
            <a:off x="-31750" y="6611938"/>
            <a:ext cx="1449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en-US" sz="1000" dirty="0" smtClean="0">
                <a:solidFill>
                  <a:srgbClr val="BFBFBF"/>
                </a:solidFill>
                <a:latin typeface="Calibri" pitchFamily="34" charset="0"/>
                <a:cs typeface="Helvetica" pitchFamily="34" charset="0"/>
              </a:rPr>
              <a:t>© Red Lion Controls Inc.</a:t>
            </a:r>
          </a:p>
        </p:txBody>
      </p:sp>
      <p:grpSp>
        <p:nvGrpSpPr>
          <p:cNvPr id="4101" name="Group 12"/>
          <p:cNvGrpSpPr>
            <a:grpSpLocks/>
          </p:cNvGrpSpPr>
          <p:nvPr/>
        </p:nvGrpSpPr>
        <p:grpSpPr bwMode="auto">
          <a:xfrm>
            <a:off x="-1588" y="0"/>
            <a:ext cx="9145588" cy="941388"/>
            <a:chOff x="-1181" y="0"/>
            <a:chExt cx="9145182" cy="941137"/>
          </a:xfrm>
        </p:grpSpPr>
        <p:sp>
          <p:nvSpPr>
            <p:cNvPr id="27" name="Rectangle 26"/>
            <p:cNvSpPr/>
            <p:nvPr userDrawn="1"/>
          </p:nvSpPr>
          <p:spPr>
            <a:xfrm>
              <a:off x="407" y="0"/>
              <a:ext cx="9143594" cy="28567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5" name="Right Triangle 44"/>
            <p:cNvSpPr/>
            <p:nvPr userDrawn="1"/>
          </p:nvSpPr>
          <p:spPr>
            <a:xfrm flipV="1">
              <a:off x="1995" y="588806"/>
              <a:ext cx="133344" cy="35233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6" name="Freeform 45"/>
            <p:cNvSpPr/>
            <p:nvPr userDrawn="1"/>
          </p:nvSpPr>
          <p:spPr>
            <a:xfrm>
              <a:off x="-1181" y="299958"/>
              <a:ext cx="244465" cy="288848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7" name="Freeform 46"/>
            <p:cNvSpPr/>
            <p:nvPr userDrawn="1"/>
          </p:nvSpPr>
          <p:spPr>
            <a:xfrm>
              <a:off x="-1181" y="1588"/>
              <a:ext cx="353997" cy="288848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Helvetica"/>
                  <a:cs typeface="Helvetica"/>
                </a:rPr>
                <a:t> </a:t>
              </a:r>
            </a:p>
          </p:txBody>
        </p:sp>
        <p:sp>
          <p:nvSpPr>
            <p:cNvPr id="48" name="Freeform 47"/>
            <p:cNvSpPr/>
            <p:nvPr userDrawn="1"/>
          </p:nvSpPr>
          <p:spPr>
            <a:xfrm>
              <a:off x="-1181" y="288848"/>
              <a:ext cx="247640" cy="28567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33" name="Straight Connector 32"/>
            <p:cNvCxnSpPr/>
            <p:nvPr userDrawn="1"/>
          </p:nvCxnSpPr>
          <p:spPr>
            <a:xfrm rot="10800000">
              <a:off x="407" y="284087"/>
              <a:ext cx="9143594" cy="1587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pic>
          <p:nvPicPr>
            <p:cNvPr id="14" name="Picture 13" descr="http://sellmore.redlion.net/dist/logo_files/CoporateLogoSet/MSOffice%20for%20Microsoft%20Office%20use/RedLion-logo_MSO.pn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30" y="1781291"/>
              <a:ext cx="3089054" cy="1318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 userDrawn="1"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ight Triangle 17"/>
            <p:cNvSpPr/>
            <p:nvPr userDrawn="1"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0" name="Freeform 19"/>
            <p:cNvSpPr/>
            <p:nvPr userDrawn="1"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91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405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96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34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28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65" r:id="rId9"/>
    <p:sldLayoutId id="2147484066" r:id="rId10"/>
    <p:sldLayoutId id="2147484067" r:id="rId11"/>
    <p:sldLayoutId id="2147484068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h/yw46pij7vu7qy0h/AADgQM6ESk2SyHIW1rZ3uDpQa/GMCC_R.jpg?dl=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redlion.net/products/industrial-networking" TargetMode="Externa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October 2016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8422" y="4335998"/>
            <a:ext cx="7603178" cy="58521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3200"/>
              </a:lnSpc>
              <a:spcBef>
                <a:spcPts val="0"/>
              </a:spcBef>
            </a:pPr>
            <a:r>
              <a:rPr lang="en-US" dirty="0"/>
              <a:t>NT</a:t>
            </a:r>
            <a:r>
              <a:rPr lang="en-US" dirty="0">
                <a:latin typeface="+mn-lt"/>
              </a:rPr>
              <a:t>24</a:t>
            </a:r>
            <a:r>
              <a:rPr lang="en-US" dirty="0"/>
              <a:t>k® &amp; </a:t>
            </a:r>
            <a:r>
              <a:rPr lang="en-US" dirty="0">
                <a:latin typeface="+mn-lt"/>
              </a:rPr>
              <a:t>1000</a:t>
            </a:r>
            <a:r>
              <a:rPr lang="en-US" dirty="0"/>
              <a:t> </a:t>
            </a:r>
            <a:r>
              <a:rPr lang="en-US" dirty="0" err="1" smtClean="0"/>
              <a:t>PoE</a:t>
            </a:r>
            <a:r>
              <a:rPr lang="en-US" dirty="0" smtClean="0"/>
              <a:t>+ </a:t>
            </a:r>
            <a:r>
              <a:rPr lang="en-US" dirty="0"/>
              <a:t>Offerings</a:t>
            </a:r>
            <a:endParaRPr lang="en-US" sz="3200" b="1" dirty="0">
              <a:ea typeface="+mn-ea"/>
              <a:cs typeface="Helvetic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58" y="2514600"/>
            <a:ext cx="3612941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3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88422" y="4324123"/>
            <a:ext cx="7984178" cy="585216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1008</a:t>
            </a:r>
            <a:r>
              <a:rPr lang="en-US" dirty="0" smtClean="0"/>
              <a:t>TX-POE+</a:t>
            </a:r>
            <a:r>
              <a:rPr lang="en-US" sz="1400" dirty="0" smtClean="0"/>
              <a:t> </a:t>
            </a:r>
            <a:r>
              <a:rPr lang="en-US" dirty="0" smtClean="0"/>
              <a:t>&amp;</a:t>
            </a:r>
            <a:r>
              <a:rPr lang="en-US" sz="1600" dirty="0" smtClean="0"/>
              <a:t> </a:t>
            </a:r>
            <a:r>
              <a:rPr lang="en-US" dirty="0" smtClean="0"/>
              <a:t>NT</a:t>
            </a:r>
            <a:r>
              <a:rPr lang="en-US" dirty="0" smtClean="0">
                <a:latin typeface="+mn-lt"/>
              </a:rPr>
              <a:t>24</a:t>
            </a:r>
            <a:r>
              <a:rPr lang="en-US" dirty="0" smtClean="0"/>
              <a:t>k-</a:t>
            </a:r>
            <a:r>
              <a:rPr lang="en-US" dirty="0" smtClean="0">
                <a:latin typeface="+mn-lt"/>
              </a:rPr>
              <a:t>16</a:t>
            </a:r>
            <a:r>
              <a:rPr lang="en-US" dirty="0" smtClean="0"/>
              <a:t>TX-POE Switches </a:t>
            </a:r>
            <a:endParaRPr lang="en-US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1388091" y="5257800"/>
            <a:ext cx="7419976" cy="127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solidFill>
                <a:schemeClr val="bg1">
                  <a:lumMod val="65000"/>
                </a:schemeClr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603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1008TX-POE+</a:t>
            </a:r>
          </a:p>
          <a:p>
            <a:pPr lvl="1"/>
            <a:r>
              <a:rPr lang="en-US" dirty="0" smtClean="0"/>
              <a:t>8 10/100/1000Base-T(X) ports</a:t>
            </a:r>
          </a:p>
          <a:p>
            <a:pPr lvl="1"/>
            <a:r>
              <a:rPr lang="en-US" dirty="0" smtClean="0"/>
              <a:t>POE+ on 4 ports (25.5 Watts at the PD)</a:t>
            </a:r>
          </a:p>
          <a:p>
            <a:pPr lvl="1"/>
            <a:r>
              <a:rPr lang="en-US" dirty="0" smtClean="0"/>
              <a:t>Built-in </a:t>
            </a:r>
            <a:r>
              <a:rPr lang="en-US" dirty="0" err="1" smtClean="0"/>
              <a:t>PoE</a:t>
            </a:r>
            <a:r>
              <a:rPr lang="en-US" dirty="0" smtClean="0"/>
              <a:t> power-boost circuit</a:t>
            </a:r>
          </a:p>
          <a:p>
            <a:pPr lvl="1"/>
            <a:r>
              <a:rPr lang="en-US" dirty="0" smtClean="0"/>
              <a:t>22-49VDC input voltage</a:t>
            </a:r>
          </a:p>
          <a:p>
            <a:pPr lvl="1"/>
            <a:r>
              <a:rPr lang="en-US" dirty="0" smtClean="0"/>
              <a:t>Jumbo frame </a:t>
            </a:r>
            <a:r>
              <a:rPr lang="en-US" dirty="0"/>
              <a:t>s</a:t>
            </a:r>
            <a:r>
              <a:rPr lang="en-US" dirty="0" smtClean="0"/>
              <a:t>upport</a:t>
            </a:r>
          </a:p>
          <a:p>
            <a:pPr lvl="1"/>
            <a:r>
              <a:rPr lang="en-US" dirty="0" smtClean="0"/>
              <a:t>Up to 16.0 Gb/s maximum </a:t>
            </a:r>
            <a:r>
              <a:rPr lang="en-US" dirty="0"/>
              <a:t>t</a:t>
            </a:r>
            <a:r>
              <a:rPr lang="en-US" dirty="0" smtClean="0"/>
              <a:t>hroughput		</a:t>
            </a:r>
          </a:p>
          <a:p>
            <a:pPr lvl="1"/>
            <a:r>
              <a:rPr lang="en-US" dirty="0" smtClean="0"/>
              <a:t>LED link/activity </a:t>
            </a:r>
            <a:r>
              <a:rPr lang="en-US" dirty="0"/>
              <a:t>s</a:t>
            </a:r>
            <a:r>
              <a:rPr lang="en-US" dirty="0" smtClean="0"/>
              <a:t>tatus indication	</a:t>
            </a:r>
          </a:p>
          <a:p>
            <a:pPr lvl="1"/>
            <a:r>
              <a:rPr lang="en-US" dirty="0" smtClean="0"/>
              <a:t>Hardened metal DIN-Rail enclosure</a:t>
            </a:r>
          </a:p>
          <a:p>
            <a:pPr lvl="1"/>
            <a:r>
              <a:rPr lang="en-US" dirty="0" smtClean="0"/>
              <a:t>-40 to 80</a:t>
            </a:r>
            <a:r>
              <a:rPr lang="en-US" dirty="0" smtClean="0">
                <a:sym typeface="Symbol"/>
              </a:rPr>
              <a:t>C </a:t>
            </a:r>
            <a:r>
              <a:rPr lang="en-US" dirty="0">
                <a:sym typeface="Symbol"/>
              </a:rPr>
              <a:t>o</a:t>
            </a:r>
            <a:r>
              <a:rPr lang="en-US" dirty="0" smtClean="0">
                <a:sym typeface="Symbol"/>
              </a:rPr>
              <a:t>perating temperature</a:t>
            </a:r>
          </a:p>
          <a:p>
            <a:pPr lvl="1"/>
            <a:r>
              <a:rPr lang="en-US" dirty="0" smtClean="0"/>
              <a:t>MTBF: &gt; 2 million hours </a:t>
            </a:r>
          </a:p>
          <a:p>
            <a:pPr lvl="1"/>
            <a:endParaRPr lang="en-US" dirty="0" smtClean="0"/>
          </a:p>
          <a:p>
            <a:pPr marL="28575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81000" y="215900"/>
            <a:ext cx="8534399" cy="6858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1008</a:t>
            </a:r>
            <a:r>
              <a:rPr lang="en-US" dirty="0" smtClean="0"/>
              <a:t>TX-POE+  Unmanaged Switch</a:t>
            </a:r>
            <a:endParaRPr lang="en-US" dirty="0"/>
          </a:p>
        </p:txBody>
      </p:sp>
      <p:pic>
        <p:nvPicPr>
          <p:cNvPr id="100356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0" r="14168" b="790"/>
          <a:stretch/>
        </p:blipFill>
        <p:spPr bwMode="auto">
          <a:xfrm>
            <a:off x="5868774" y="1314163"/>
            <a:ext cx="3275226" cy="381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48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4" t="12286" r="18130" b="10822"/>
          <a:stretch>
            <a:fillRect/>
          </a:stretch>
        </p:blipFill>
        <p:spPr bwMode="auto">
          <a:xfrm>
            <a:off x="6477000" y="1266824"/>
            <a:ext cx="2302452" cy="259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dirty="0"/>
              <a:t>Layer 2 managed Gigabit switch </a:t>
            </a:r>
            <a:endParaRPr lang="en-US" altLang="en-US" dirty="0" smtClean="0"/>
          </a:p>
          <a:p>
            <a:r>
              <a:rPr lang="en-US" altLang="en-US" dirty="0" smtClean="0"/>
              <a:t>16 </a:t>
            </a:r>
            <a:r>
              <a:rPr lang="en-US" altLang="en-US" dirty="0"/>
              <a:t>10/100/1000BaseT(X) RJ45 </a:t>
            </a:r>
            <a:r>
              <a:rPr lang="en-US" altLang="en-US" dirty="0" smtClean="0"/>
              <a:t>ports</a:t>
            </a:r>
            <a:endParaRPr lang="en-US" altLang="en-US" dirty="0"/>
          </a:p>
          <a:p>
            <a:r>
              <a:rPr lang="en-US" altLang="en-US" dirty="0" smtClean="0"/>
              <a:t>Managed PoE</a:t>
            </a:r>
          </a:p>
          <a:p>
            <a:pPr lvl="1"/>
            <a:r>
              <a:rPr lang="en-US" altLang="en-US" dirty="0" smtClean="0"/>
              <a:t>IEEE 802.3af/at </a:t>
            </a:r>
            <a:endParaRPr lang="en-US" altLang="en-US" dirty="0"/>
          </a:p>
          <a:p>
            <a:pPr lvl="1"/>
            <a:r>
              <a:rPr lang="en-US" altLang="en-US" dirty="0" smtClean="0"/>
              <a:t>240 Watt </a:t>
            </a:r>
            <a:r>
              <a:rPr lang="en-US" altLang="en-US" dirty="0"/>
              <a:t>power </a:t>
            </a:r>
            <a:r>
              <a:rPr lang="en-US" altLang="en-US" dirty="0" smtClean="0"/>
              <a:t>budget </a:t>
            </a:r>
          </a:p>
          <a:p>
            <a:r>
              <a:rPr lang="en-US" altLang="en-US" dirty="0" smtClean="0"/>
              <a:t>Redundant power inputs 22-49 VDC </a:t>
            </a:r>
          </a:p>
          <a:p>
            <a:pPr lvl="1"/>
            <a:r>
              <a:rPr lang="en-US" altLang="en-US" dirty="0" smtClean="0"/>
              <a:t>Boosts power to meet PoE output requirements</a:t>
            </a:r>
          </a:p>
          <a:p>
            <a:r>
              <a:rPr lang="en-US" altLang="en-US" dirty="0" smtClean="0"/>
              <a:t>-40°C to 80°C operating temperature</a:t>
            </a:r>
          </a:p>
          <a:p>
            <a:r>
              <a:rPr lang="en-US" altLang="en-US" dirty="0" smtClean="0"/>
              <a:t>200g shock, 50g vibration tolerance</a:t>
            </a:r>
          </a:p>
          <a:p>
            <a:pPr lvl="1"/>
            <a:endParaRPr lang="en-US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</a:t>
            </a:r>
            <a:r>
              <a:rPr lang="en-US" dirty="0" smtClean="0">
                <a:latin typeface="+mn-lt"/>
              </a:rPr>
              <a:t>24</a:t>
            </a:r>
            <a:r>
              <a:rPr lang="en-US" dirty="0" smtClean="0"/>
              <a:t>k®-</a:t>
            </a:r>
            <a:r>
              <a:rPr lang="en-US" dirty="0" smtClean="0">
                <a:latin typeface="+mn-lt"/>
              </a:rPr>
              <a:t>16</a:t>
            </a:r>
            <a:r>
              <a:rPr lang="en-US" dirty="0" smtClean="0"/>
              <a:t>TX-POE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dirty="0" smtClean="0"/>
              <a:t>Advanced PoE management </a:t>
            </a:r>
          </a:p>
          <a:p>
            <a:pPr lvl="1"/>
            <a:r>
              <a:rPr lang="en-US" altLang="en-US" dirty="0" smtClean="0"/>
              <a:t>Quick and easy allocation of the switch’s 240 Watt PoE power budget to any of its 16 ports (up to 30 Watts per port)</a:t>
            </a:r>
          </a:p>
          <a:p>
            <a:r>
              <a:rPr lang="en-US" altLang="en-US" dirty="0" smtClean="0"/>
              <a:t> Comprehensive networking functionality</a:t>
            </a:r>
          </a:p>
          <a:p>
            <a:pPr lvl="1"/>
            <a:r>
              <a:rPr lang="en-US" altLang="en-US" dirty="0" smtClean="0"/>
              <a:t>Auto IGMP configuration</a:t>
            </a:r>
          </a:p>
          <a:p>
            <a:pPr lvl="1"/>
            <a:r>
              <a:rPr lang="en-US" altLang="en-US" dirty="0" smtClean="0"/>
              <a:t>N-Link™ and N-Ring™ technology</a:t>
            </a:r>
          </a:p>
          <a:p>
            <a:pPr lvl="1"/>
            <a:r>
              <a:rPr lang="en-US" altLang="en-US" dirty="0" smtClean="0"/>
              <a:t>RSTP</a:t>
            </a:r>
          </a:p>
          <a:p>
            <a:pPr lvl="1"/>
            <a:r>
              <a:rPr lang="en-US" altLang="en-US" dirty="0" smtClean="0"/>
              <a:t>N-View™ monitoring</a:t>
            </a:r>
          </a:p>
          <a:p>
            <a:pPr lvl="1"/>
            <a:r>
              <a:rPr lang="en-US" altLang="en-US" dirty="0" smtClean="0"/>
              <a:t>CIP messaging</a:t>
            </a:r>
          </a:p>
          <a:p>
            <a:pPr lvl="1"/>
            <a:r>
              <a:rPr lang="en-US" altLang="en-US" dirty="0" smtClean="0"/>
              <a:t>Event logging</a:t>
            </a:r>
          </a:p>
          <a:p>
            <a:pPr lvl="1"/>
            <a:r>
              <a:rPr lang="en-US" altLang="en-US" dirty="0" smtClean="0"/>
              <a:t>IEEE 802.1x with RADIUS remote server authentication</a:t>
            </a:r>
          </a:p>
          <a:p>
            <a:pPr lvl="1"/>
            <a:r>
              <a:rPr lang="en-US" altLang="en-US" dirty="0" smtClean="0"/>
              <a:t>SNTP (Simple Network Time Protocol)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NT</a:t>
            </a:r>
            <a:r>
              <a:rPr lang="en-US" dirty="0" smtClean="0">
                <a:latin typeface="+mn-lt"/>
              </a:rPr>
              <a:t>24</a:t>
            </a:r>
            <a:r>
              <a:rPr lang="en-US" dirty="0" smtClean="0"/>
              <a:t>k® Feature Highlights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Placeholder 1"/>
          <p:cNvSpPr>
            <a:spLocks noGrp="1"/>
          </p:cNvSpPr>
          <p:nvPr>
            <p:ph type="body" sz="quarter" idx="17"/>
          </p:nvPr>
        </p:nvSpPr>
        <p:spPr bwMode="auto">
          <a:xfrm>
            <a:off x="4724400" y="1447801"/>
            <a:ext cx="43434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 dirty="0" smtClean="0">
                <a:cs typeface="Helvetica" pitchFamily="34" charset="0"/>
              </a:rPr>
              <a:t>240 </a:t>
            </a:r>
            <a:r>
              <a:rPr altLang="en-US" dirty="0">
                <a:cs typeface="Helvetica" pitchFamily="34" charset="0"/>
              </a:rPr>
              <a:t>Watt PoE power budget can be assigned to any of the 16 </a:t>
            </a:r>
            <a:r>
              <a:rPr altLang="en-US" dirty="0" smtClean="0">
                <a:cs typeface="Helvetica" pitchFamily="34" charset="0"/>
              </a:rPr>
              <a:t>ports</a:t>
            </a:r>
          </a:p>
          <a:p>
            <a:r>
              <a:rPr lang="en-US" altLang="en-US" dirty="0" smtClean="0">
                <a:cs typeface="Helvetica" pitchFamily="34" charset="0"/>
              </a:rPr>
              <a:t>Quick configuration option allows allocation of the power budget across multiple ports in one step</a:t>
            </a:r>
          </a:p>
          <a:p>
            <a:r>
              <a:rPr lang="en-US" altLang="en-US" dirty="0" smtClean="0">
                <a:cs typeface="Helvetica" pitchFamily="34" charset="0"/>
              </a:rPr>
              <a:t>For example:</a:t>
            </a:r>
          </a:p>
          <a:p>
            <a:pPr marL="685800" lvl="1" indent="-342900"/>
            <a:r>
              <a:rPr lang="en-US" altLang="en-US" dirty="0" smtClean="0">
                <a:cs typeface="Helvetica" pitchFamily="34" charset="0"/>
              </a:rPr>
              <a:t>Allocate 30 Watts to ports 1-8</a:t>
            </a:r>
          </a:p>
          <a:p>
            <a:pPr marL="685800" lvl="1" indent="-342900"/>
            <a:r>
              <a:rPr lang="en-US" altLang="en-US" dirty="0" smtClean="0">
                <a:cs typeface="Helvetica" pitchFamily="34" charset="0"/>
              </a:rPr>
              <a:t>Allocate 15.4 Watts to ports 1-16</a:t>
            </a:r>
            <a:endParaRPr lang="en-US" altLang="en-US" dirty="0">
              <a:cs typeface="Helvetica" pitchFamily="34" charset="0"/>
            </a:endParaRPr>
          </a:p>
        </p:txBody>
      </p:sp>
      <p:sp>
        <p:nvSpPr>
          <p:cNvPr id="137219" name="Title 2"/>
          <p:cNvSpPr>
            <a:spLocks noGrp="1"/>
          </p:cNvSpPr>
          <p:nvPr>
            <p:ph type="title"/>
          </p:nvPr>
        </p:nvSpPr>
        <p:spPr bwMode="auto">
          <a:xfrm>
            <a:off x="1146175" y="215900"/>
            <a:ext cx="7772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 smtClean="0"/>
              <a:t>PoE</a:t>
            </a:r>
            <a:r>
              <a:rPr lang="en-US" altLang="en-US" dirty="0" smtClean="0"/>
              <a:t> Port Assignment </a:t>
            </a:r>
          </a:p>
        </p:txBody>
      </p:sp>
      <p:pic>
        <p:nvPicPr>
          <p:cNvPr id="137220" name="Picture Placeholder 5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230313"/>
            <a:ext cx="3481388" cy="5456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3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1065213" y="1450975"/>
            <a:ext cx="8177212" cy="441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 smtClean="0">
                <a:cs typeface="Helvetica" pitchFamily="34" charset="0"/>
              </a:rPr>
              <a:t>Web browser displays PoE status and power consumption by port</a:t>
            </a:r>
          </a:p>
        </p:txBody>
      </p:sp>
      <p:sp>
        <p:nvSpPr>
          <p:cNvPr id="138243" name="Title 2"/>
          <p:cNvSpPr>
            <a:spLocks noGrp="1"/>
          </p:cNvSpPr>
          <p:nvPr>
            <p:ph type="title"/>
          </p:nvPr>
        </p:nvSpPr>
        <p:spPr bwMode="auto">
          <a:xfrm>
            <a:off x="1146175" y="215900"/>
            <a:ext cx="7772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PoE Port Status</a:t>
            </a:r>
          </a:p>
        </p:txBody>
      </p:sp>
      <p:pic>
        <p:nvPicPr>
          <p:cNvPr id="13824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1790700"/>
            <a:ext cx="5464175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5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smtClean="0"/>
              <a:t>240 Watt PoE power budget</a:t>
            </a:r>
          </a:p>
          <a:p>
            <a:pPr lvl="1"/>
            <a:r>
              <a:rPr lang="en-US" altLang="en-US" smtClean="0"/>
              <a:t>Can be assigned to any of the 16 ports</a:t>
            </a:r>
          </a:p>
          <a:p>
            <a:r>
              <a:rPr lang="en-US" altLang="en-US" smtClean="0"/>
              <a:t>Quick PoE configuration allocates </a:t>
            </a:r>
          </a:p>
          <a:p>
            <a:r>
              <a:rPr lang="en-US" altLang="en-US" smtClean="0"/>
              <a:t>Graphical “gas gauge” representation of budgeted power and actual power consumption</a:t>
            </a:r>
          </a:p>
          <a:p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NT24k®-16TX-POE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Numbers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58" y="2133600"/>
            <a:ext cx="448616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0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Model Numbers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412702"/>
              </p:ext>
            </p:extLst>
          </p:nvPr>
        </p:nvGraphicFramePr>
        <p:xfrm>
          <a:off x="1524000" y="1397000"/>
          <a:ext cx="6934200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510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Model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231F20"/>
                          </a:solidFill>
                          <a:latin typeface="+mn-lt"/>
                        </a:rPr>
                        <a:t>1000-POE4+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231F20"/>
                          </a:solidFill>
                          <a:latin typeface="+mn-lt"/>
                        </a:rPr>
                        <a:t>4-Port Industrial Gigabit PoE+ Mid-Span Injector </a:t>
                      </a:r>
                      <a:br>
                        <a:rPr lang="en-US" sz="1800" b="1" dirty="0" smtClean="0">
                          <a:solidFill>
                            <a:srgbClr val="231F20"/>
                          </a:solidFill>
                          <a:latin typeface="+mn-lt"/>
                        </a:rPr>
                      </a:br>
                      <a:r>
                        <a:rPr lang="en-US" sz="1800" b="0" dirty="0" smtClean="0">
                          <a:solidFill>
                            <a:srgbClr val="231F20"/>
                          </a:solidFill>
                          <a:latin typeface="+mn-lt"/>
                        </a:rPr>
                        <a:t>(4 10/100/1000Base-T Ports Data In, 4 10/100/1000Base-T Data/PoE+ Out)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n-lt"/>
                          <a:cs typeface="Arial" pitchFamily="34" charset="0"/>
                        </a:rPr>
                        <a:t>1008TX-POE+</a:t>
                      </a:r>
                      <a:endParaRPr lang="en-US" sz="18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n-lt"/>
                        </a:rPr>
                        <a:t>8-Port Industrial Unmanaged Gigabit PoE+ Switch </a:t>
                      </a:r>
                      <a:br>
                        <a:rPr lang="en-US" sz="1800" b="1" dirty="0" smtClean="0">
                          <a:latin typeface="+mn-lt"/>
                        </a:rPr>
                      </a:br>
                      <a:r>
                        <a:rPr lang="en-US" sz="1800" b="0" dirty="0" smtClean="0">
                          <a:latin typeface="+mn-lt"/>
                        </a:rPr>
                        <a:t>(4 10/100/1000Base-T ports, 4 10/100/1000Base-T with PoE+ ports)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231F20"/>
                          </a:solidFill>
                          <a:latin typeface="+mn-lt"/>
                        </a:rPr>
                        <a:t>NTPS-24-10</a:t>
                      </a:r>
                      <a:endParaRPr lang="en-US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231F20"/>
                          </a:solidFill>
                          <a:latin typeface="+mn-lt"/>
                        </a:rPr>
                        <a:t>DIN-Rail Power Supply 10 Amp @ 24 VDC</a:t>
                      </a:r>
                      <a:endParaRPr lang="en-US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231F20"/>
                          </a:solidFill>
                          <a:latin typeface="+mn-lt"/>
                        </a:rPr>
                        <a:t>1K26-PMK</a:t>
                      </a:r>
                      <a:endParaRPr lang="en-US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n-lt"/>
                        </a:rPr>
                        <a:t>Panel Mount Kit, 1000 Series	</a:t>
                      </a:r>
                      <a:endParaRPr lang="en-US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743200" y="496987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3488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NT24K®-16TX-POE Model Numbers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778946"/>
              </p:ext>
            </p:extLst>
          </p:nvPr>
        </p:nvGraphicFramePr>
        <p:xfrm>
          <a:off x="1524000" y="1397000"/>
          <a:ext cx="6934200" cy="261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510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Model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NT24K-16TX-POE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16-Port 10/100/1000BaseT Managed PoE+ Industrial Ethernet Switch	</a:t>
                      </a: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NTCD-CFG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NT24k Configuration Recovery Device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NTPS-24-20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DIN-Rail Power Supply 20 Amp @ 24 VDC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NTPS-48-10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DIN-Rail Power Supply 10 Amp @ 48 VDC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NT24K-NM-PMK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NT24k Non-Modular Panel Mount Kit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743200" y="496987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272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dirty="0" smtClean="0"/>
              <a:t>Introduction</a:t>
            </a:r>
          </a:p>
          <a:p>
            <a:r>
              <a:rPr lang="en-US" altLang="en-US" dirty="0" smtClean="0"/>
              <a:t>Features &amp; Benefits</a:t>
            </a:r>
          </a:p>
          <a:p>
            <a:pPr lvl="1"/>
            <a:r>
              <a:rPr lang="en-US" dirty="0"/>
              <a:t>1000-POE4+</a:t>
            </a:r>
          </a:p>
          <a:p>
            <a:pPr lvl="1"/>
            <a:r>
              <a:rPr lang="en-US" dirty="0"/>
              <a:t>1008TX-POE+</a:t>
            </a:r>
          </a:p>
          <a:p>
            <a:pPr lvl="1"/>
            <a:r>
              <a:rPr lang="en-US" dirty="0" smtClean="0"/>
              <a:t>NT24k-16TX-POE</a:t>
            </a:r>
            <a:endParaRPr lang="en-US" altLang="en-US" dirty="0" smtClean="0"/>
          </a:p>
          <a:p>
            <a:r>
              <a:rPr lang="en-US" altLang="en-US" dirty="0" smtClean="0"/>
              <a:t>Model Numbers</a:t>
            </a:r>
          </a:p>
          <a:p>
            <a:r>
              <a:rPr lang="en-US" altLang="en-US" dirty="0" smtClean="0"/>
              <a:t>Where to Sell</a:t>
            </a:r>
          </a:p>
          <a:p>
            <a:endParaRPr lang="en-US" altLang="en-US" dirty="0" smtClean="0"/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NT24K® &amp; 1000 </a:t>
            </a:r>
            <a:r>
              <a:rPr lang="en-US" altLang="en-US" dirty="0" err="1" smtClean="0"/>
              <a:t>PoE</a:t>
            </a:r>
            <a:r>
              <a:rPr lang="en-US" altLang="en-US" smtClean="0"/>
              <a:t>+ Offerings</a:t>
            </a:r>
            <a:endParaRPr lang="en-US" altLang="en-US" dirty="0" smtClean="0"/>
          </a:p>
        </p:txBody>
      </p:sp>
      <p:sp>
        <p:nvSpPr>
          <p:cNvPr id="2" name="AutoShape 5" descr="GMCC_R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5544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962400" cy="172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2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Sell?</a:t>
            </a:r>
            <a:endParaRPr lang="en-US" dirty="0"/>
          </a:p>
        </p:txBody>
      </p:sp>
      <p:pic>
        <p:nvPicPr>
          <p:cNvPr id="5" name="Picture 2" descr="C:\Users\jefft.HQ\AppData\Local\Microsoft\Windows\Temporary Internet Files\Content.IE5\RP1NNPC1\MC9003840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3234816" cy="265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Security &amp; Surveillance</a:t>
            </a:r>
          </a:p>
          <a:p>
            <a:r>
              <a:rPr lang="en-US" dirty="0" smtClean="0"/>
              <a:t>Oil &amp; Gas</a:t>
            </a:r>
          </a:p>
          <a:p>
            <a:r>
              <a:rPr lang="en-US" dirty="0" smtClean="0"/>
              <a:t>Utilities</a:t>
            </a:r>
          </a:p>
          <a:p>
            <a:r>
              <a:rPr lang="en-US" dirty="0" smtClean="0"/>
              <a:t>Alternative Energy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Utilities</a:t>
            </a:r>
          </a:p>
          <a:p>
            <a:r>
              <a:rPr lang="en-US" dirty="0" smtClean="0"/>
              <a:t>Factory Automation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Targeted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7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Promotional Materials </a:t>
            </a:r>
            <a:br>
              <a:rPr lang="en-US" dirty="0" smtClean="0"/>
            </a:br>
            <a:r>
              <a:rPr lang="en-US" u="sng" dirty="0">
                <a:hlinkClick r:id="rId2"/>
              </a:rPr>
              <a:t>www.redlion.net/products/industrial-networking</a:t>
            </a:r>
            <a:r>
              <a:rPr lang="en-US" dirty="0" smtClean="0"/>
              <a:t> 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Press Release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Data Sheets</a:t>
            </a:r>
            <a:endParaRPr lang="en-US" dirty="0"/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Launch Email</a:t>
            </a:r>
            <a:endParaRPr lang="en-US" dirty="0"/>
          </a:p>
          <a:p>
            <a:r>
              <a:rPr lang="en-US" dirty="0" smtClean="0"/>
              <a:t>Distributor Portal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Product </a:t>
            </a:r>
            <a:r>
              <a:rPr lang="en-US" dirty="0"/>
              <a:t>Notice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Product </a:t>
            </a:r>
            <a:r>
              <a:rPr lang="en-US" dirty="0" smtClean="0"/>
              <a:t>Briefing 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High-Res images</a:t>
            </a:r>
            <a:endParaRPr lang="en-US" dirty="0"/>
          </a:p>
          <a:p>
            <a:r>
              <a:rPr lang="en-US" dirty="0" smtClean="0"/>
              <a:t>Events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IAS Shanghai</a:t>
            </a:r>
            <a:endParaRPr lang="en-US" dirty="0"/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SPS in Germany</a:t>
            </a:r>
            <a:endParaRPr lang="en-US" dirty="0"/>
          </a:p>
          <a:p>
            <a:pPr marL="285750" lvl="1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15263"/>
            <a:ext cx="8689769" cy="685800"/>
          </a:xfrm>
        </p:spPr>
        <p:txBody>
          <a:bodyPr/>
          <a:lstStyle/>
          <a:p>
            <a:r>
              <a:rPr lang="en-US" dirty="0" smtClean="0"/>
              <a:t>Launch Information – October 25, 2016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1808"/>
            <a:ext cx="2096790" cy="2719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1808"/>
            <a:ext cx="2149735" cy="2719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94427"/>
            <a:ext cx="2133600" cy="2720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4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366751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9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698175" cy="4415635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What: </a:t>
            </a:r>
            <a:r>
              <a:rPr lang="en-US" dirty="0"/>
              <a:t>n</a:t>
            </a:r>
            <a:r>
              <a:rPr lang="en-US" dirty="0" smtClean="0"/>
              <a:t>ew network offerings </a:t>
            </a:r>
          </a:p>
          <a:p>
            <a:pPr lvl="1"/>
            <a:r>
              <a:rPr lang="en-US" dirty="0"/>
              <a:t>1000-POE4+</a:t>
            </a:r>
          </a:p>
          <a:p>
            <a:pPr lvl="1"/>
            <a:r>
              <a:rPr lang="en-US" dirty="0" smtClean="0"/>
              <a:t>1008TX-POE+</a:t>
            </a:r>
          </a:p>
          <a:p>
            <a:pPr lvl="1"/>
            <a:r>
              <a:rPr lang="en-US" dirty="0" smtClean="0"/>
              <a:t>NT24k-16TX-POE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When: </a:t>
            </a:r>
            <a:r>
              <a:rPr lang="en-US" dirty="0" smtClean="0"/>
              <a:t>October 25, 2016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Why: </a:t>
            </a:r>
            <a:r>
              <a:rPr lang="en-US" dirty="0" smtClean="0"/>
              <a:t>extends Gigabit PoE+ product portfolio to drive operational efficiencies by addressing industry demands with</a:t>
            </a:r>
          </a:p>
          <a:p>
            <a:pPr lvl="1"/>
            <a:r>
              <a:rPr lang="en-US" dirty="0" smtClean="0"/>
              <a:t>a multi-port </a:t>
            </a:r>
            <a:r>
              <a:rPr lang="en-US" dirty="0" err="1" smtClean="0"/>
              <a:t>PoE</a:t>
            </a:r>
            <a:r>
              <a:rPr lang="en-US" dirty="0" smtClean="0"/>
              <a:t>+ injector</a:t>
            </a:r>
          </a:p>
          <a:p>
            <a:pPr lvl="1"/>
            <a:r>
              <a:rPr lang="en-US" dirty="0" smtClean="0"/>
              <a:t>our </a:t>
            </a:r>
            <a:r>
              <a:rPr lang="en-US" u="sng" dirty="0" smtClean="0"/>
              <a:t>first</a:t>
            </a:r>
            <a:r>
              <a:rPr lang="en-US" dirty="0" smtClean="0"/>
              <a:t> unmanaged Gigabit PoE+ switch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16-port Gigabit PoE+ switch with PoE management features</a:t>
            </a:r>
          </a:p>
          <a:p>
            <a:pPr marL="28575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15263"/>
            <a:ext cx="8765969" cy="685800"/>
          </a:xfrm>
        </p:spPr>
        <p:txBody>
          <a:bodyPr/>
          <a:lstStyle/>
          <a:p>
            <a:r>
              <a:rPr lang="en-US" altLang="en-US" dirty="0"/>
              <a:t>NT24K® &amp; 1000 </a:t>
            </a:r>
            <a:r>
              <a:rPr lang="en-US" altLang="en-US" dirty="0" smtClean="0"/>
              <a:t>PoE Switches &amp; Injectors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47739"/>
            <a:ext cx="3962400" cy="172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" y="6130311"/>
            <a:ext cx="701494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latin typeface="+mn-lt"/>
              </a:rPr>
              <a:t>   New PoE Offerings Launch Tuesday, October 25, 2016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84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PoE (Power Over Ethernet) is a method to transmit data and power, up to 100 meters, over a single CAT5E/CAT6/CAT6a Ethernet cable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benefits of PoE include:</a:t>
            </a:r>
          </a:p>
          <a:p>
            <a:pPr lvl="1"/>
            <a:r>
              <a:rPr lang="en-US" dirty="0" smtClean="0"/>
              <a:t>Eliminates the need for separate power cabling</a:t>
            </a:r>
          </a:p>
          <a:p>
            <a:pPr lvl="1"/>
            <a:r>
              <a:rPr lang="en-US" dirty="0" smtClean="0"/>
              <a:t>Reduced wiring and installation costs</a:t>
            </a:r>
          </a:p>
          <a:p>
            <a:pPr lvl="1"/>
            <a:r>
              <a:rPr lang="en-US" dirty="0" smtClean="0"/>
              <a:t>No need for special electrical permits</a:t>
            </a:r>
          </a:p>
          <a:p>
            <a:pPr lvl="1"/>
            <a:r>
              <a:rPr lang="en-US" dirty="0" smtClean="0"/>
              <a:t>Greater installation flexibility as devices no longer have to be located near power outlets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What is Power over Ethernet (PoE)?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" t="32614" r="5099" b="37631"/>
          <a:stretch/>
        </p:blipFill>
        <p:spPr bwMode="auto">
          <a:xfrm>
            <a:off x="1363851" y="2438400"/>
            <a:ext cx="7229960" cy="83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4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Power over Ethernet – Two Standards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532337"/>
              </p:ext>
            </p:extLst>
          </p:nvPr>
        </p:nvGraphicFramePr>
        <p:xfrm>
          <a:off x="1073277" y="1784013"/>
          <a:ext cx="7747320" cy="2352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80"/>
                <a:gridCol w="2298470"/>
                <a:gridCol w="2298470"/>
              </a:tblGrid>
              <a:tr h="3921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PoE (IEEE 802.3af)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PoE+ (IEEE 802.3at)</a:t>
                      </a:r>
                      <a:endParaRPr lang="en-US" dirty="0"/>
                    </a:p>
                  </a:txBody>
                  <a:tcPr/>
                </a:tc>
              </a:tr>
              <a:tr h="39216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Max power delivered by</a:t>
                      </a:r>
                      <a:r>
                        <a:rPr lang="en-US" b="1" baseline="0" dirty="0" smtClean="0"/>
                        <a:t> PSE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15.40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34.20 W</a:t>
                      </a:r>
                      <a:endParaRPr lang="en-US" dirty="0"/>
                    </a:p>
                  </a:txBody>
                  <a:tcPr/>
                </a:tc>
              </a:tr>
              <a:tr h="39216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Power available at PD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12.95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25.5 W</a:t>
                      </a:r>
                      <a:endParaRPr lang="en-US" dirty="0"/>
                    </a:p>
                  </a:txBody>
                  <a:tcPr/>
                </a:tc>
              </a:tr>
              <a:tr h="39216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Voltage range (at PSE)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44-57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50-57 VDC</a:t>
                      </a:r>
                      <a:endParaRPr lang="en-US" dirty="0"/>
                    </a:p>
                  </a:txBody>
                  <a:tcPr/>
                </a:tc>
              </a:tr>
              <a:tr h="39216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Maximum current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 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 mA</a:t>
                      </a:r>
                      <a:endParaRPr lang="en-US" dirty="0"/>
                    </a:p>
                  </a:txBody>
                  <a:tcPr/>
                </a:tc>
              </a:tr>
              <a:tr h="39216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Power management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Three levels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Four</a:t>
                      </a:r>
                      <a:r>
                        <a:rPr lang="en-US" baseline="0" dirty="0" smtClean="0"/>
                        <a:t> levels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00150" y="4533900"/>
            <a:ext cx="756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+mn-lt"/>
              </a:rPr>
              <a:t>IEEE 802.3at (POE+) provides more power 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>for </a:t>
            </a:r>
            <a:r>
              <a:rPr lang="en-US" sz="1800" b="1" dirty="0">
                <a:solidFill>
                  <a:schemeClr val="accent1"/>
                </a:solidFill>
                <a:latin typeface="+mn-lt"/>
              </a:rPr>
              <a:t>devices like Pan, 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>Tilt and Zoom </a:t>
            </a:r>
            <a:r>
              <a:rPr lang="en-US" sz="1800" b="1" dirty="0">
                <a:solidFill>
                  <a:schemeClr val="accent1"/>
                </a:solidFill>
                <a:latin typeface="+mn-lt"/>
              </a:rPr>
              <a:t>Cameras</a:t>
            </a:r>
          </a:p>
        </p:txBody>
      </p:sp>
    </p:spTree>
    <p:extLst>
      <p:ext uri="{BB962C8B-B14F-4D97-AF65-F5344CB8AC3E}">
        <p14:creationId xmlns:p14="http://schemas.microsoft.com/office/powerpoint/2010/main" val="214118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91891" y="1383404"/>
            <a:ext cx="7620000" cy="4415635"/>
          </a:xfrm>
        </p:spPr>
        <p:txBody>
          <a:bodyPr/>
          <a:lstStyle/>
          <a:p>
            <a:r>
              <a:rPr lang="en-US" dirty="0"/>
              <a:t>PSE (Power Sourcing Equipment) is a device that injects power onto a copper Ethernet </a:t>
            </a:r>
            <a:r>
              <a:rPr lang="en-US" dirty="0" smtClean="0"/>
              <a:t>cable</a:t>
            </a:r>
          </a:p>
          <a:p>
            <a:pPr lvl="1"/>
            <a:r>
              <a:rPr lang="en-US" dirty="0" smtClean="0"/>
              <a:t>Midspan injector, like the 1000-POE4+, is an intermediary device that injects PoE power onto an Ethernet cable to power a PoE powered device</a:t>
            </a:r>
          </a:p>
          <a:p>
            <a:pPr marL="285750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marL="285750" lvl="1" indent="0">
              <a:buNone/>
            </a:pPr>
            <a:endParaRPr lang="en-US" dirty="0" smtClean="0"/>
          </a:p>
          <a:p>
            <a:pPr marL="2857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An </a:t>
            </a:r>
            <a:r>
              <a:rPr lang="en-US" dirty="0"/>
              <a:t>E</a:t>
            </a:r>
            <a:r>
              <a:rPr lang="en-US" dirty="0" smtClean="0"/>
              <a:t>ndspan switch, like the 1008TX-POE+ or NT24k-16TX-POE, combines data and power onto an Ethernet cable to power a device that can accept PoE power (PD)</a:t>
            </a:r>
          </a:p>
          <a:p>
            <a:pPr marL="28575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PoE Terminology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4572000" cy="150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01" y="4800599"/>
            <a:ext cx="5492598" cy="171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6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91891" y="1383404"/>
            <a:ext cx="7620000" cy="4415635"/>
          </a:xfrm>
        </p:spPr>
        <p:txBody>
          <a:bodyPr/>
          <a:lstStyle/>
          <a:p>
            <a:r>
              <a:rPr lang="en-US" dirty="0" smtClean="0"/>
              <a:t>PD </a:t>
            </a:r>
            <a:r>
              <a:rPr lang="en-US" dirty="0"/>
              <a:t>(</a:t>
            </a:r>
            <a:r>
              <a:rPr lang="en-US" dirty="0" smtClean="0"/>
              <a:t>Powered Device) is </a:t>
            </a:r>
            <a:r>
              <a:rPr lang="en-US" dirty="0"/>
              <a:t>a device </a:t>
            </a:r>
            <a:r>
              <a:rPr lang="en-US" dirty="0" smtClean="0"/>
              <a:t>is capable of being powered by PoE</a:t>
            </a:r>
          </a:p>
          <a:p>
            <a:pPr lvl="1"/>
            <a:r>
              <a:rPr lang="en-US" dirty="0" smtClean="0"/>
              <a:t>IP Cameras</a:t>
            </a:r>
          </a:p>
          <a:p>
            <a:pPr lvl="1"/>
            <a:r>
              <a:rPr lang="en-US" dirty="0" smtClean="0"/>
              <a:t>VoiP Phones</a:t>
            </a:r>
          </a:p>
          <a:p>
            <a:pPr lvl="1"/>
            <a:r>
              <a:rPr lang="en-US" dirty="0" smtClean="0"/>
              <a:t>Wireless Access Points</a:t>
            </a:r>
          </a:p>
          <a:p>
            <a:pPr lvl="1"/>
            <a:r>
              <a:rPr lang="en-US" dirty="0" smtClean="0"/>
              <a:t>Network Audio</a:t>
            </a:r>
          </a:p>
          <a:p>
            <a:pPr lvl="1"/>
            <a:r>
              <a:rPr lang="en-US" dirty="0" smtClean="0"/>
              <a:t>WiMax Access Points</a:t>
            </a:r>
          </a:p>
          <a:p>
            <a:pPr lvl="1"/>
            <a:r>
              <a:rPr lang="en-US" dirty="0" smtClean="0"/>
              <a:t>PTZ Cameras</a:t>
            </a:r>
          </a:p>
          <a:p>
            <a:pPr lvl="1"/>
            <a:r>
              <a:rPr lang="en-US" dirty="0" smtClean="0"/>
              <a:t>Remote Computer Terminals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PoE Terminology,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5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1000</a:t>
            </a:r>
            <a:r>
              <a:rPr lang="en-US" dirty="0" smtClean="0"/>
              <a:t>-POE</a:t>
            </a:r>
            <a:r>
              <a:rPr lang="en-US" dirty="0" smtClean="0">
                <a:latin typeface="+mn-lt"/>
              </a:rPr>
              <a:t>4</a:t>
            </a:r>
            <a:r>
              <a:rPr lang="en-US" dirty="0" smtClean="0"/>
              <a:t>+ </a:t>
            </a:r>
            <a:r>
              <a:rPr lang="en-US" dirty="0" err="1" smtClean="0"/>
              <a:t>Midspan</a:t>
            </a:r>
            <a:r>
              <a:rPr lang="en-US" dirty="0" smtClean="0"/>
              <a:t> Injector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2" t="5606" r="17217"/>
          <a:stretch/>
        </p:blipFill>
        <p:spPr bwMode="auto">
          <a:xfrm>
            <a:off x="7028597" y="3316406"/>
            <a:ext cx="1760561" cy="252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6800" y="1431350"/>
            <a:ext cx="7620000" cy="4415635"/>
          </a:xfrm>
        </p:spPr>
        <p:txBody>
          <a:bodyPr/>
          <a:lstStyle/>
          <a:p>
            <a:r>
              <a:rPr lang="en-US" dirty="0" smtClean="0"/>
              <a:t>1000-POE4+ </a:t>
            </a:r>
          </a:p>
          <a:p>
            <a:pPr lvl="1"/>
            <a:r>
              <a:rPr lang="en-US" dirty="0" smtClean="0"/>
              <a:t>Unmanaged 4-port Gigabit mid-span POE+ injector</a:t>
            </a:r>
          </a:p>
          <a:p>
            <a:pPr lvl="1"/>
            <a:r>
              <a:rPr lang="en-US" dirty="0" smtClean="0"/>
              <a:t>IEEE 802.3af/at compliant</a:t>
            </a:r>
          </a:p>
          <a:p>
            <a:pPr lvl="1"/>
            <a:r>
              <a:rPr lang="en-US" dirty="0" smtClean="0"/>
              <a:t>4 10/100/1000Base-T(X) RJ-45 ports (data </a:t>
            </a:r>
            <a:r>
              <a:rPr lang="en-US" dirty="0"/>
              <a:t>i</a:t>
            </a:r>
            <a:r>
              <a:rPr lang="en-US" dirty="0" smtClean="0"/>
              <a:t>n)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 10/100/1000Base-T(X) RJ-45 POE+ ports (data and power </a:t>
            </a:r>
            <a:r>
              <a:rPr lang="en-US" dirty="0"/>
              <a:t>o</a:t>
            </a:r>
            <a:r>
              <a:rPr lang="en-US" dirty="0" smtClean="0"/>
              <a:t>ut)</a:t>
            </a:r>
          </a:p>
          <a:p>
            <a:pPr lvl="1"/>
            <a:r>
              <a:rPr lang="en-US" dirty="0" smtClean="0"/>
              <a:t>Supports 30 Watts per port (25.5 Watts at the PD)</a:t>
            </a:r>
          </a:p>
          <a:p>
            <a:pPr lvl="1"/>
            <a:r>
              <a:rPr lang="en-US" dirty="0" smtClean="0"/>
              <a:t>Power status LED</a:t>
            </a:r>
          </a:p>
          <a:p>
            <a:pPr lvl="1"/>
            <a:r>
              <a:rPr lang="en-US" dirty="0" err="1" smtClean="0"/>
              <a:t>PoE</a:t>
            </a:r>
            <a:r>
              <a:rPr lang="en-US" dirty="0" smtClean="0"/>
              <a:t> status </a:t>
            </a:r>
            <a:r>
              <a:rPr lang="en-US" dirty="0"/>
              <a:t>i</a:t>
            </a:r>
            <a:r>
              <a:rPr lang="en-US" dirty="0" smtClean="0"/>
              <a:t>ndication LED</a:t>
            </a:r>
          </a:p>
          <a:p>
            <a:pPr lvl="1"/>
            <a:r>
              <a:rPr lang="en-US" dirty="0" smtClean="0"/>
              <a:t>Hardened metal DIN-rail </a:t>
            </a:r>
            <a:r>
              <a:rPr lang="en-US" dirty="0"/>
              <a:t>m</a:t>
            </a:r>
            <a:r>
              <a:rPr lang="en-US" dirty="0" smtClean="0"/>
              <a:t>ountable </a:t>
            </a:r>
            <a:r>
              <a:rPr lang="en-US" dirty="0"/>
              <a:t>e</a:t>
            </a:r>
            <a:r>
              <a:rPr lang="en-US" dirty="0" smtClean="0"/>
              <a:t>nclosure</a:t>
            </a:r>
          </a:p>
          <a:p>
            <a:pPr lvl="1"/>
            <a:r>
              <a:rPr lang="en-US" dirty="0" smtClean="0"/>
              <a:t>Built-in PoE power boost circuit</a:t>
            </a:r>
          </a:p>
          <a:p>
            <a:pPr lvl="1"/>
            <a:r>
              <a:rPr lang="en-US" dirty="0" smtClean="0"/>
              <a:t>22-49 VDC input voltage</a:t>
            </a:r>
          </a:p>
          <a:p>
            <a:pPr lvl="1"/>
            <a:r>
              <a:rPr lang="en-US" dirty="0" smtClean="0"/>
              <a:t>-40 to 85</a:t>
            </a:r>
            <a:r>
              <a:rPr lang="en-US" dirty="0" smtClean="0">
                <a:sym typeface="Symbol"/>
              </a:rPr>
              <a:t>C Operating temperature range</a:t>
            </a:r>
          </a:p>
          <a:p>
            <a:pPr lvl="1"/>
            <a:r>
              <a:rPr lang="en-US" dirty="0"/>
              <a:t>MTBF: &gt; 2 million hours </a:t>
            </a:r>
          </a:p>
          <a:p>
            <a:pPr marL="28575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1000-POE4+ </a:t>
            </a:r>
            <a:r>
              <a:rPr lang="en-US" dirty="0" smtClean="0"/>
              <a:t>Midspan Injector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and Close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5_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6_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th Logo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Logo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mall Header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itle and Close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3_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03E04D131FE546BB184B4AC154351D" ma:contentTypeVersion="0" ma:contentTypeDescription="Create a new document." ma:contentTypeScope="" ma:versionID="6dc348b092953cd76cd113765e2c21e5">
  <xsd:schema xmlns:xsd="http://www.w3.org/2001/XMLSchema" xmlns:xs="http://www.w3.org/2001/XMLSchema" xmlns:p="http://schemas.microsoft.com/office/2006/metadata/properties" xmlns:ns1="http://schemas.microsoft.com/sharepoint/v3" xmlns:ns2="ad801722-3630-4150-b0ec-869a968a57f8" targetNamespace="http://schemas.microsoft.com/office/2006/metadata/properties" ma:root="true" ma:fieldsID="875f3c785095e2a27a47ec41282c9e1d" ns1:_="" ns2:_="">
    <xsd:import namespace="http://schemas.microsoft.com/sharepoint/v3"/>
    <xsd:import namespace="ad801722-3630-4150-b0ec-869a968a5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2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01722-3630-4150-b0ec-869a968a5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d801722-3630-4150-b0ec-869a968a57f8">QPRHXA2NAAYW-553-1371</_dlc_DocId>
    <_dlc_DocIdUrl xmlns="ad801722-3630-4150-b0ec-869a968a57f8">
      <Url>https://sharepoint.redlion.net/p/PL/_layouts/DocIdRedir.aspx?ID=QPRHXA2NAAYW-553-1371</Url>
      <Description>QPRHXA2NAAYW-553-1371</Description>
    </_dlc_DocIdUrl>
    <AverageRating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9A99D35-4541-4C05-AB54-A0AFBD131F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d801722-3630-4150-b0ec-869a968a5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BA6346-5895-410A-A7C6-D32715B0EBC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30A129C-6EA5-4B85-9251-8DBCAB1762B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2A3EAB3-42AB-4C70-938C-D2DBE582D5DC}">
  <ds:schemaRefs>
    <ds:schemaRef ds:uri="http://purl.org/dc/elements/1.1/"/>
    <ds:schemaRef ds:uri="http://schemas.microsoft.com/office/infopath/2007/PartnerControls"/>
    <ds:schemaRef ds:uri="ad801722-3630-4150-b0ec-869a968a57f8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Lion Corporate Overview 2013</Template>
  <TotalTime>13040</TotalTime>
  <Words>845</Words>
  <Application>Microsoft Office PowerPoint</Application>
  <PresentationFormat>On-screen Show (4:3)</PresentationFormat>
  <Paragraphs>208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Title and Close</vt:lpstr>
      <vt:lpstr>With Logo</vt:lpstr>
      <vt:lpstr>No Logo</vt:lpstr>
      <vt:lpstr>Small Header</vt:lpstr>
      <vt:lpstr>1_Title and Close</vt:lpstr>
      <vt:lpstr>Red Lion</vt:lpstr>
      <vt:lpstr>1_Red Lion</vt:lpstr>
      <vt:lpstr>2_Red Lion</vt:lpstr>
      <vt:lpstr>3_Red Lion</vt:lpstr>
      <vt:lpstr>4_Red Lion</vt:lpstr>
      <vt:lpstr>5_Red Lion</vt:lpstr>
      <vt:lpstr>6_Red Lion</vt:lpstr>
      <vt:lpstr>7_Red Lion</vt:lpstr>
      <vt:lpstr>NT24k® &amp; 1000 PoE+ Offerings</vt:lpstr>
      <vt:lpstr>NT24K® &amp; 1000 PoE+ Offerings</vt:lpstr>
      <vt:lpstr>NT24K® &amp; 1000 PoE Switches &amp; Injectors</vt:lpstr>
      <vt:lpstr>PowerPoint Presentation</vt:lpstr>
      <vt:lpstr>PowerPoint Presentation</vt:lpstr>
      <vt:lpstr>PowerPoint Presentation</vt:lpstr>
      <vt:lpstr>PowerPoint Presentation</vt:lpstr>
      <vt:lpstr>1000-POE4+ Midspan Injector</vt:lpstr>
      <vt:lpstr>PowerPoint Presentation</vt:lpstr>
      <vt:lpstr>1008TX-POE+ &amp; NT24k-16TX-POE Switches </vt:lpstr>
      <vt:lpstr>PowerPoint Presentation</vt:lpstr>
      <vt:lpstr>NT24k®-16TX-POE</vt:lpstr>
      <vt:lpstr>PowerPoint Presentation</vt:lpstr>
      <vt:lpstr>PoE Port Assignment </vt:lpstr>
      <vt:lpstr>PoE Port Status</vt:lpstr>
      <vt:lpstr>PowerPoint Presentation</vt:lpstr>
      <vt:lpstr>Model Numbers</vt:lpstr>
      <vt:lpstr>Model Numbers</vt:lpstr>
      <vt:lpstr> NT24K®-16TX-POE Model Numbers</vt:lpstr>
      <vt:lpstr>Where to Sell?</vt:lpstr>
      <vt:lpstr>Targeted Applications</vt:lpstr>
      <vt:lpstr>Launch Information – October 25, 2016</vt:lpstr>
      <vt:lpstr>PowerPoint Presentation</vt:lpstr>
    </vt:vector>
  </TitlesOfParts>
  <Company>SIXNET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(30 Point Arial Bold)</dc:title>
  <dc:creator>Tina Grasso</dc:creator>
  <cp:lastModifiedBy>Tracy Courtemanche</cp:lastModifiedBy>
  <cp:revision>259</cp:revision>
  <dcterms:created xsi:type="dcterms:W3CDTF">2011-02-11T14:55:34Z</dcterms:created>
  <dcterms:modified xsi:type="dcterms:W3CDTF">2016-10-17T18:09:46Z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0x0101006703E04D131FE546BB184B4AC154351D</vt:lpwstr>
  </property>
  <property fmtid="{D5CDD505-2E9C-101B-9397-08002B2CF9AE}" pid="3" name="_dlc_DocIdItemGuid">
    <vt:lpwstr>13dfee29-4d15-4be1-9d20-4ead1e436d66</vt:lpwstr>
  </property>
</Properties>
</file>